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7"/>
  </p:notesMasterIdLst>
  <p:sldIdLst>
    <p:sldId id="949" r:id="rId2"/>
    <p:sldId id="2687" r:id="rId3"/>
    <p:sldId id="1318" r:id="rId4"/>
    <p:sldId id="4844" r:id="rId5"/>
    <p:sldId id="2682" r:id="rId6"/>
    <p:sldId id="4815" r:id="rId7"/>
    <p:sldId id="2853" r:id="rId8"/>
    <p:sldId id="4813" r:id="rId9"/>
    <p:sldId id="4816" r:id="rId10"/>
    <p:sldId id="4843" r:id="rId11"/>
    <p:sldId id="1027" r:id="rId12"/>
    <p:sldId id="4818" r:id="rId13"/>
    <p:sldId id="4832" r:id="rId14"/>
    <p:sldId id="4834" r:id="rId15"/>
    <p:sldId id="4828" r:id="rId16"/>
    <p:sldId id="4833" r:id="rId17"/>
    <p:sldId id="4836" r:id="rId18"/>
    <p:sldId id="4820" r:id="rId19"/>
    <p:sldId id="4821" r:id="rId20"/>
    <p:sldId id="4839" r:id="rId21"/>
    <p:sldId id="4822" r:id="rId22"/>
    <p:sldId id="4842" r:id="rId23"/>
    <p:sldId id="4845" r:id="rId24"/>
    <p:sldId id="4826" r:id="rId25"/>
    <p:sldId id="4825" r:id="rId26"/>
    <p:sldId id="4840" r:id="rId27"/>
    <p:sldId id="4824" r:id="rId28"/>
    <p:sldId id="4846" r:id="rId29"/>
    <p:sldId id="4837" r:id="rId30"/>
    <p:sldId id="474" r:id="rId31"/>
    <p:sldId id="2571" r:id="rId32"/>
    <p:sldId id="4838" r:id="rId33"/>
    <p:sldId id="2877" r:id="rId34"/>
    <p:sldId id="4847" r:id="rId35"/>
    <p:sldId id="2812" r:id="rId36"/>
  </p:sldIdLst>
  <p:sldSz cx="9144000" cy="5143500" type="screen16x9"/>
  <p:notesSz cx="7099300" cy="10234613"/>
  <p:defaultTextStyle>
    <a:defPPr>
      <a:defRPr lang="zh-CN"/>
    </a:defPPr>
    <a:lvl1pPr algn="l" rtl="0" fontAlgn="base">
      <a:spcBef>
        <a:spcPct val="0"/>
      </a:spcBef>
      <a:spcAft>
        <a:spcPct val="0"/>
      </a:spcAft>
      <a:defRPr sz="1000" kern="1200">
        <a:solidFill>
          <a:schemeClr val="tx1"/>
        </a:solidFill>
        <a:latin typeface="Arial" pitchFamily="34" charset="0"/>
        <a:ea typeface="幼圆" pitchFamily="49" charset="-122"/>
        <a:cs typeface="+mn-cs"/>
      </a:defRPr>
    </a:lvl1pPr>
    <a:lvl2pPr marL="457200" algn="l" rtl="0" fontAlgn="base">
      <a:spcBef>
        <a:spcPct val="0"/>
      </a:spcBef>
      <a:spcAft>
        <a:spcPct val="0"/>
      </a:spcAft>
      <a:defRPr sz="1000" kern="1200">
        <a:solidFill>
          <a:schemeClr val="tx1"/>
        </a:solidFill>
        <a:latin typeface="Arial" pitchFamily="34" charset="0"/>
        <a:ea typeface="幼圆" pitchFamily="49" charset="-122"/>
        <a:cs typeface="+mn-cs"/>
      </a:defRPr>
    </a:lvl2pPr>
    <a:lvl3pPr marL="914400" algn="l" rtl="0" fontAlgn="base">
      <a:spcBef>
        <a:spcPct val="0"/>
      </a:spcBef>
      <a:spcAft>
        <a:spcPct val="0"/>
      </a:spcAft>
      <a:defRPr sz="1000" kern="1200">
        <a:solidFill>
          <a:schemeClr val="tx1"/>
        </a:solidFill>
        <a:latin typeface="Arial" pitchFamily="34" charset="0"/>
        <a:ea typeface="幼圆" pitchFamily="49" charset="-122"/>
        <a:cs typeface="+mn-cs"/>
      </a:defRPr>
    </a:lvl3pPr>
    <a:lvl4pPr marL="1371600" algn="l" rtl="0" fontAlgn="base">
      <a:spcBef>
        <a:spcPct val="0"/>
      </a:spcBef>
      <a:spcAft>
        <a:spcPct val="0"/>
      </a:spcAft>
      <a:defRPr sz="1000" kern="1200">
        <a:solidFill>
          <a:schemeClr val="tx1"/>
        </a:solidFill>
        <a:latin typeface="Arial" pitchFamily="34" charset="0"/>
        <a:ea typeface="幼圆" pitchFamily="49" charset="-122"/>
        <a:cs typeface="+mn-cs"/>
      </a:defRPr>
    </a:lvl4pPr>
    <a:lvl5pPr marL="1828800" algn="l" rtl="0" fontAlgn="base">
      <a:spcBef>
        <a:spcPct val="0"/>
      </a:spcBef>
      <a:spcAft>
        <a:spcPct val="0"/>
      </a:spcAft>
      <a:defRPr sz="1000" kern="1200">
        <a:solidFill>
          <a:schemeClr val="tx1"/>
        </a:solidFill>
        <a:latin typeface="Arial" pitchFamily="34" charset="0"/>
        <a:ea typeface="幼圆" pitchFamily="49" charset="-122"/>
        <a:cs typeface="+mn-cs"/>
      </a:defRPr>
    </a:lvl5pPr>
    <a:lvl6pPr marL="2286000" algn="l" defTabSz="914400" rtl="0" eaLnBrk="1" latinLnBrk="0" hangingPunct="1">
      <a:defRPr sz="1000" kern="1200">
        <a:solidFill>
          <a:schemeClr val="tx1"/>
        </a:solidFill>
        <a:latin typeface="Arial" pitchFamily="34" charset="0"/>
        <a:ea typeface="幼圆" pitchFamily="49" charset="-122"/>
        <a:cs typeface="+mn-cs"/>
      </a:defRPr>
    </a:lvl6pPr>
    <a:lvl7pPr marL="2743200" algn="l" defTabSz="914400" rtl="0" eaLnBrk="1" latinLnBrk="0" hangingPunct="1">
      <a:defRPr sz="1000" kern="1200">
        <a:solidFill>
          <a:schemeClr val="tx1"/>
        </a:solidFill>
        <a:latin typeface="Arial" pitchFamily="34" charset="0"/>
        <a:ea typeface="幼圆" pitchFamily="49" charset="-122"/>
        <a:cs typeface="+mn-cs"/>
      </a:defRPr>
    </a:lvl7pPr>
    <a:lvl8pPr marL="3200400" algn="l" defTabSz="914400" rtl="0" eaLnBrk="1" latinLnBrk="0" hangingPunct="1">
      <a:defRPr sz="1000" kern="1200">
        <a:solidFill>
          <a:schemeClr val="tx1"/>
        </a:solidFill>
        <a:latin typeface="Arial" pitchFamily="34" charset="0"/>
        <a:ea typeface="幼圆" pitchFamily="49" charset="-122"/>
        <a:cs typeface="+mn-cs"/>
      </a:defRPr>
    </a:lvl8pPr>
    <a:lvl9pPr marL="3657600" algn="l" defTabSz="914400" rtl="0" eaLnBrk="1" latinLnBrk="0" hangingPunct="1">
      <a:defRPr sz="1000" kern="1200">
        <a:solidFill>
          <a:schemeClr val="tx1"/>
        </a:solidFill>
        <a:latin typeface="Arial" pitchFamily="34" charset="0"/>
        <a:ea typeface="幼圆" pitchFamily="49" charset="-122"/>
        <a:cs typeface="+mn-cs"/>
      </a:defRPr>
    </a:lvl9pPr>
  </p:defaultTextStyle>
  <p:extLst>
    <p:ext uri="{EFAFB233-063F-42B5-8137-9DF3F51BA10A}">
      <p15:sldGuideLst xmlns:p15="http://schemas.microsoft.com/office/powerpoint/2012/main">
        <p15:guide id="1" orient="horz" pos="2164" userDrawn="1">
          <p15:clr>
            <a:srgbClr val="A4A3A4"/>
          </p15:clr>
        </p15:guide>
        <p15:guide id="2" pos="2880">
          <p15:clr>
            <a:srgbClr val="A4A3A4"/>
          </p15:clr>
        </p15:guide>
        <p15:guide id="3" orient="horz" pos="5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BBE0E3"/>
    <a:srgbClr val="C7D9F1"/>
    <a:srgbClr val="EEECE0"/>
    <a:srgbClr val="FFFF00"/>
    <a:srgbClr val="006600"/>
    <a:srgbClr val="003366"/>
    <a:srgbClr val="006666"/>
    <a:srgbClr val="000099"/>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93" autoAdjust="0"/>
    <p:restoredTop sz="66335" autoAdjust="0"/>
  </p:normalViewPr>
  <p:slideViewPr>
    <p:cSldViewPr>
      <p:cViewPr varScale="1">
        <p:scale>
          <a:sx n="90" d="100"/>
          <a:sy n="90" d="100"/>
        </p:scale>
        <p:origin x="1278" y="33"/>
      </p:cViewPr>
      <p:guideLst>
        <p:guide orient="horz" pos="2164"/>
        <p:guide pos="2880"/>
        <p:guide orient="horz" pos="53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nSpc>
                <a:spcPct val="100000"/>
              </a:lnSpc>
              <a:spcBef>
                <a:spcPct val="0"/>
              </a:spcBef>
              <a:buFontTx/>
              <a:buNone/>
              <a:defRPr sz="1300">
                <a:latin typeface="Arial" pitchFamily="34" charset="0"/>
                <a:ea typeface="宋体" pitchFamily="2" charset="-122"/>
              </a:defRPr>
            </a:lvl1pPr>
          </a:lstStyle>
          <a:p>
            <a:pPr>
              <a:defRPr/>
            </a:pPr>
            <a:endParaRPr lang="en-US" altLang="zh-CN"/>
          </a:p>
        </p:txBody>
      </p:sp>
      <p:sp>
        <p:nvSpPr>
          <p:cNvPr id="74755"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lnSpc>
                <a:spcPct val="100000"/>
              </a:lnSpc>
              <a:spcBef>
                <a:spcPct val="0"/>
              </a:spcBef>
              <a:buFontTx/>
              <a:buNone/>
              <a:defRPr sz="1300">
                <a:latin typeface="Arial" pitchFamily="34" charset="0"/>
                <a:ea typeface="宋体" pitchFamily="2" charset="-122"/>
              </a:defRPr>
            </a:lvl1pPr>
          </a:lstStyle>
          <a:p>
            <a:pPr>
              <a:defRPr/>
            </a:pPr>
            <a:endParaRPr lang="en-US" altLang="zh-CN"/>
          </a:p>
        </p:txBody>
      </p:sp>
      <p:sp>
        <p:nvSpPr>
          <p:cNvPr id="50180"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p:spPr>
      </p:sp>
      <p:sp>
        <p:nvSpPr>
          <p:cNvPr id="7475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4758"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nSpc>
                <a:spcPct val="100000"/>
              </a:lnSpc>
              <a:spcBef>
                <a:spcPct val="0"/>
              </a:spcBef>
              <a:buFontTx/>
              <a:buNone/>
              <a:defRPr sz="1300">
                <a:latin typeface="Arial" pitchFamily="34" charset="0"/>
                <a:ea typeface="宋体" pitchFamily="2" charset="-122"/>
              </a:defRPr>
            </a:lvl1pPr>
          </a:lstStyle>
          <a:p>
            <a:pPr>
              <a:defRPr/>
            </a:pPr>
            <a:endParaRPr lang="en-US" altLang="zh-CN"/>
          </a:p>
        </p:txBody>
      </p:sp>
      <p:sp>
        <p:nvSpPr>
          <p:cNvPr id="74759"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lnSpc>
                <a:spcPct val="100000"/>
              </a:lnSpc>
              <a:spcBef>
                <a:spcPct val="0"/>
              </a:spcBef>
              <a:buFontTx/>
              <a:buNone/>
              <a:defRPr sz="1300">
                <a:latin typeface="Arial" pitchFamily="34" charset="0"/>
                <a:ea typeface="宋体" pitchFamily="2" charset="-122"/>
              </a:defRPr>
            </a:lvl1pPr>
          </a:lstStyle>
          <a:p>
            <a:pPr>
              <a:defRPr/>
            </a:pPr>
            <a:fld id="{258DCD64-4F9C-44B5-A1F3-B54040A58864}" type="slidenum">
              <a:rPr lang="en-US" altLang="zh-CN"/>
              <a:pPr>
                <a:defRPr/>
              </a:pPr>
              <a:t>‹#›</a:t>
            </a:fld>
            <a:endParaRPr lang="en-US" altLang="zh-CN"/>
          </a:p>
        </p:txBody>
      </p:sp>
    </p:spTree>
    <p:extLst>
      <p:ext uri="{BB962C8B-B14F-4D97-AF65-F5344CB8AC3E}">
        <p14:creationId xmlns:p14="http://schemas.microsoft.com/office/powerpoint/2010/main" val="11984635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xfrm>
            <a:off x="139700" y="768350"/>
            <a:ext cx="6819900" cy="3836988"/>
          </a:xfrm>
          <a:ln/>
        </p:spPr>
      </p:sp>
      <p:sp>
        <p:nvSpPr>
          <p:cNvPr id="76803" name="备注占位符 2"/>
          <p:cNvSpPr>
            <a:spLocks noGrp="1"/>
          </p:cNvSpPr>
          <p:nvPr>
            <p:ph type="body" idx="1"/>
          </p:nvPr>
        </p:nvSpPr>
        <p:spPr>
          <a:noFill/>
          <a:ln/>
        </p:spPr>
        <p:txBody>
          <a:bodyPr/>
          <a:lstStyle/>
          <a:p>
            <a:pPr eaLnBrk="1" hangingPunct="1"/>
            <a:endParaRPr lang="zh-CN" altLang="en-US" dirty="0"/>
          </a:p>
        </p:txBody>
      </p:sp>
      <p:sp>
        <p:nvSpPr>
          <p:cNvPr id="76804" name="灯片编号占位符 3"/>
          <p:cNvSpPr>
            <a:spLocks noGrp="1"/>
          </p:cNvSpPr>
          <p:nvPr>
            <p:ph type="sldNum" sz="quarter" idx="5"/>
          </p:nvPr>
        </p:nvSpPr>
        <p:spPr>
          <a:noFill/>
        </p:spPr>
        <p:txBody>
          <a:bodyPr/>
          <a:lstStyle/>
          <a:p>
            <a:fld id="{4DE47BE0-7C74-4EB5-A747-8C64D8E4997F}" type="slidenum">
              <a:rPr lang="en-US" altLang="zh-CN" smtClean="0"/>
              <a:pPr/>
              <a:t>1</a:t>
            </a:fld>
            <a:endParaRPr lang="en-US" altLang="zh-CN"/>
          </a:p>
        </p:txBody>
      </p:sp>
    </p:spTree>
    <p:extLst>
      <p:ext uri="{BB962C8B-B14F-4D97-AF65-F5344CB8AC3E}">
        <p14:creationId xmlns:p14="http://schemas.microsoft.com/office/powerpoint/2010/main" val="3172954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normAutofit/>
          </a:bodyPr>
          <a:lstStyle/>
          <a:p>
            <a:r>
              <a:rPr lang="zh-CN" altLang="en-US" dirty="0"/>
              <a:t>提供差异性服务能力</a:t>
            </a:r>
            <a:endParaRPr lang="en-US" altLang="zh-CN" dirty="0"/>
          </a:p>
        </p:txBody>
      </p:sp>
      <p:sp>
        <p:nvSpPr>
          <p:cNvPr id="4" name="灯片编号占位符 3"/>
          <p:cNvSpPr>
            <a:spLocks noGrp="1"/>
          </p:cNvSpPr>
          <p:nvPr>
            <p:ph type="sldNum" sz="quarter" idx="10"/>
          </p:nvPr>
        </p:nvSpPr>
        <p:spPr/>
        <p:txBody>
          <a:bodyPr/>
          <a:lstStyle/>
          <a:p>
            <a:pPr>
              <a:defRPr/>
            </a:pPr>
            <a:fld id="{258DCD64-4F9C-44B5-A1F3-B54040A58864}" type="slidenum">
              <a:rPr lang="en-US" altLang="zh-CN" smtClean="0"/>
              <a:pPr>
                <a:defRPr/>
              </a:pPr>
              <a:t>11</a:t>
            </a:fld>
            <a:endParaRPr lang="en-US" altLang="zh-CN" dirty="0"/>
          </a:p>
        </p:txBody>
      </p:sp>
    </p:spTree>
    <p:extLst>
      <p:ext uri="{BB962C8B-B14F-4D97-AF65-F5344CB8AC3E}">
        <p14:creationId xmlns:p14="http://schemas.microsoft.com/office/powerpoint/2010/main" val="4179965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0B90B85-D45D-43B0-886B-48C061D8B8B2}" type="slidenum">
              <a:rPr lang="zh-CN" altLang="en-US" smtClean="0"/>
              <a:pPr>
                <a:defRPr/>
              </a:pPr>
              <a:t>13</a:t>
            </a:fld>
            <a:endParaRPr lang="zh-CN" altLang="en-US"/>
          </a:p>
        </p:txBody>
      </p:sp>
    </p:spTree>
    <p:extLst>
      <p:ext uri="{BB962C8B-B14F-4D97-AF65-F5344CB8AC3E}">
        <p14:creationId xmlns:p14="http://schemas.microsoft.com/office/powerpoint/2010/main" val="2180295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0B90B85-D45D-43B0-886B-48C061D8B8B2}" type="slidenum">
              <a:rPr lang="zh-CN" altLang="en-US" smtClean="0"/>
              <a:pPr>
                <a:defRPr/>
              </a:pPr>
              <a:t>14</a:t>
            </a:fld>
            <a:endParaRPr lang="zh-CN" altLang="en-US"/>
          </a:p>
        </p:txBody>
      </p:sp>
    </p:spTree>
    <p:extLst>
      <p:ext uri="{BB962C8B-B14F-4D97-AF65-F5344CB8AC3E}">
        <p14:creationId xmlns:p14="http://schemas.microsoft.com/office/powerpoint/2010/main" val="3833653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0B90B85-D45D-43B0-886B-48C061D8B8B2}" type="slidenum">
              <a:rPr lang="zh-CN" altLang="en-US" smtClean="0"/>
              <a:pPr>
                <a:defRPr/>
              </a:pPr>
              <a:t>15</a:t>
            </a:fld>
            <a:endParaRPr lang="zh-CN" altLang="en-US"/>
          </a:p>
        </p:txBody>
      </p:sp>
    </p:spTree>
    <p:extLst>
      <p:ext uri="{BB962C8B-B14F-4D97-AF65-F5344CB8AC3E}">
        <p14:creationId xmlns:p14="http://schemas.microsoft.com/office/powerpoint/2010/main" val="414773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0B90B85-D45D-43B0-886B-48C061D8B8B2}" type="slidenum">
              <a:rPr lang="zh-CN" altLang="en-US" smtClean="0"/>
              <a:pPr>
                <a:defRPr/>
              </a:pPr>
              <a:t>16</a:t>
            </a:fld>
            <a:endParaRPr lang="zh-CN" altLang="en-US"/>
          </a:p>
        </p:txBody>
      </p:sp>
    </p:spTree>
    <p:extLst>
      <p:ext uri="{BB962C8B-B14F-4D97-AF65-F5344CB8AC3E}">
        <p14:creationId xmlns:p14="http://schemas.microsoft.com/office/powerpoint/2010/main" val="3212843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0B90B85-D45D-43B0-886B-48C061D8B8B2}" type="slidenum">
              <a:rPr lang="zh-CN" altLang="en-US" smtClean="0"/>
              <a:pPr>
                <a:defRPr/>
              </a:pPr>
              <a:t>17</a:t>
            </a:fld>
            <a:endParaRPr lang="zh-CN" altLang="en-US"/>
          </a:p>
        </p:txBody>
      </p:sp>
    </p:spTree>
    <p:extLst>
      <p:ext uri="{BB962C8B-B14F-4D97-AF65-F5344CB8AC3E}">
        <p14:creationId xmlns:p14="http://schemas.microsoft.com/office/powerpoint/2010/main" val="744064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0B90B85-D45D-43B0-886B-48C061D8B8B2}" type="slidenum">
              <a:rPr lang="zh-CN" altLang="en-US" smtClean="0"/>
              <a:pPr>
                <a:defRPr/>
              </a:pPr>
              <a:t>18</a:t>
            </a:fld>
            <a:endParaRPr lang="zh-CN" altLang="en-US"/>
          </a:p>
        </p:txBody>
      </p:sp>
    </p:spTree>
    <p:extLst>
      <p:ext uri="{BB962C8B-B14F-4D97-AF65-F5344CB8AC3E}">
        <p14:creationId xmlns:p14="http://schemas.microsoft.com/office/powerpoint/2010/main" val="3766545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20B90B85-D45D-43B0-886B-48C061D8B8B2}" type="slidenum">
              <a:rPr lang="zh-CN" altLang="en-US" smtClean="0"/>
              <a:pPr>
                <a:defRPr/>
              </a:pPr>
              <a:t>19</a:t>
            </a:fld>
            <a:endParaRPr lang="zh-CN" altLang="en-US"/>
          </a:p>
        </p:txBody>
      </p:sp>
    </p:spTree>
    <p:extLst>
      <p:ext uri="{BB962C8B-B14F-4D97-AF65-F5344CB8AC3E}">
        <p14:creationId xmlns:p14="http://schemas.microsoft.com/office/powerpoint/2010/main" val="2119101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20B90B85-D45D-43B0-886B-48C061D8B8B2}" type="slidenum">
              <a:rPr lang="zh-CN" altLang="en-US" smtClean="0"/>
              <a:pPr>
                <a:defRPr/>
              </a:pPr>
              <a:t>20</a:t>
            </a:fld>
            <a:endParaRPr lang="zh-CN" altLang="en-US"/>
          </a:p>
        </p:txBody>
      </p:sp>
    </p:spTree>
    <p:extLst>
      <p:ext uri="{BB962C8B-B14F-4D97-AF65-F5344CB8AC3E}">
        <p14:creationId xmlns:p14="http://schemas.microsoft.com/office/powerpoint/2010/main" val="2172047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0B90B85-D45D-43B0-886B-48C061D8B8B2}" type="slidenum">
              <a:rPr lang="zh-CN" altLang="en-US" smtClean="0"/>
              <a:pPr>
                <a:defRPr/>
              </a:pPr>
              <a:t>21</a:t>
            </a:fld>
            <a:endParaRPr lang="zh-CN" altLang="en-US"/>
          </a:p>
        </p:txBody>
      </p:sp>
    </p:spTree>
    <p:extLst>
      <p:ext uri="{BB962C8B-B14F-4D97-AF65-F5344CB8AC3E}">
        <p14:creationId xmlns:p14="http://schemas.microsoft.com/office/powerpoint/2010/main" val="1467594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6E37A860-937A-4AD9-AAC1-579FFE209DDD}" type="slidenum">
              <a:rPr lang="en-US" altLang="zh-CN" smtClean="0"/>
              <a:pPr>
                <a:defRPr/>
              </a:pPr>
              <a:t>3</a:t>
            </a:fld>
            <a:endParaRPr lang="en-US" altLang="zh-CN"/>
          </a:p>
        </p:txBody>
      </p:sp>
    </p:spTree>
    <p:extLst>
      <p:ext uri="{BB962C8B-B14F-4D97-AF65-F5344CB8AC3E}">
        <p14:creationId xmlns:p14="http://schemas.microsoft.com/office/powerpoint/2010/main" val="2838769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0B90B85-D45D-43B0-886B-48C061D8B8B2}" type="slidenum">
              <a:rPr lang="zh-CN" altLang="en-US" smtClean="0"/>
              <a:pPr>
                <a:defRPr/>
              </a:pPr>
              <a:t>22</a:t>
            </a:fld>
            <a:endParaRPr lang="zh-CN" altLang="en-US"/>
          </a:p>
        </p:txBody>
      </p:sp>
    </p:spTree>
    <p:extLst>
      <p:ext uri="{BB962C8B-B14F-4D97-AF65-F5344CB8AC3E}">
        <p14:creationId xmlns:p14="http://schemas.microsoft.com/office/powerpoint/2010/main" val="1867513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en-US" altLang="zh-CN" dirty="0"/>
          </a:p>
          <a:p>
            <a:endParaRPr lang="zh-CN" altLang="en-US"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20B90B85-D45D-43B0-886B-48C061D8B8B2}" type="slidenum">
              <a:rPr lang="zh-CN" altLang="en-US" smtClean="0"/>
              <a:pPr>
                <a:defRPr/>
              </a:pPr>
              <a:t>24</a:t>
            </a:fld>
            <a:endParaRPr lang="zh-CN" altLang="en-US"/>
          </a:p>
        </p:txBody>
      </p:sp>
    </p:spTree>
    <p:extLst>
      <p:ext uri="{BB962C8B-B14F-4D97-AF65-F5344CB8AC3E}">
        <p14:creationId xmlns:p14="http://schemas.microsoft.com/office/powerpoint/2010/main" val="2875338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20B90B85-D45D-43B0-886B-48C061D8B8B2}" type="slidenum">
              <a:rPr lang="zh-CN" altLang="en-US" smtClean="0"/>
              <a:pPr>
                <a:defRPr/>
              </a:pPr>
              <a:t>25</a:t>
            </a:fld>
            <a:endParaRPr lang="zh-CN" altLang="en-US"/>
          </a:p>
        </p:txBody>
      </p:sp>
    </p:spTree>
    <p:extLst>
      <p:ext uri="{BB962C8B-B14F-4D97-AF65-F5344CB8AC3E}">
        <p14:creationId xmlns:p14="http://schemas.microsoft.com/office/powerpoint/2010/main" val="3670867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0B90B85-D45D-43B0-886B-48C061D8B8B2}" type="slidenum">
              <a:rPr lang="zh-CN" altLang="en-US" smtClean="0"/>
              <a:pPr>
                <a:defRPr/>
              </a:pPr>
              <a:t>26</a:t>
            </a:fld>
            <a:endParaRPr lang="zh-CN" altLang="en-US"/>
          </a:p>
        </p:txBody>
      </p:sp>
    </p:spTree>
    <p:extLst>
      <p:ext uri="{BB962C8B-B14F-4D97-AF65-F5344CB8AC3E}">
        <p14:creationId xmlns:p14="http://schemas.microsoft.com/office/powerpoint/2010/main" val="166581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350F71-7169-417A-B879-F7338C8FBA83}" type="slidenum">
              <a:rPr lang="zh-CN" altLang="en-US" smtClean="0"/>
              <a:pPr/>
              <a:t>29</a:t>
            </a:fld>
            <a:endParaRPr lang="zh-CN" altLang="en-US"/>
          </a:p>
        </p:txBody>
      </p:sp>
    </p:spTree>
    <p:extLst>
      <p:ext uri="{BB962C8B-B14F-4D97-AF65-F5344CB8AC3E}">
        <p14:creationId xmlns:p14="http://schemas.microsoft.com/office/powerpoint/2010/main" val="3838107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350F71-7169-417A-B879-F7338C8FBA83}" type="slidenum">
              <a:rPr lang="zh-CN" altLang="en-US" smtClean="0"/>
              <a:pPr/>
              <a:t>30</a:t>
            </a:fld>
            <a:endParaRPr lang="zh-CN" altLang="en-US"/>
          </a:p>
        </p:txBody>
      </p:sp>
    </p:spTree>
    <p:extLst>
      <p:ext uri="{BB962C8B-B14F-4D97-AF65-F5344CB8AC3E}">
        <p14:creationId xmlns:p14="http://schemas.microsoft.com/office/powerpoint/2010/main" val="75586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txBox="1">
            <a:spLocks noGrp="1" noChangeArrowheads="1"/>
          </p:cNvSpPr>
          <p:nvPr/>
        </p:nvSpPr>
        <p:spPr bwMode="auto">
          <a:xfrm>
            <a:off x="3885275" y="8686362"/>
            <a:ext cx="2972725" cy="457638"/>
          </a:xfrm>
          <a:prstGeom prst="rect">
            <a:avLst/>
          </a:prstGeom>
          <a:noFill/>
          <a:ln w="9525">
            <a:noFill/>
            <a:miter lim="800000"/>
            <a:headEnd/>
            <a:tailEnd/>
          </a:ln>
        </p:spPr>
        <p:txBody>
          <a:bodyPr lIns="91198" tIns="45599" rIns="91198" bIns="45599" anchor="b"/>
          <a:lstStyle/>
          <a:p>
            <a:pPr marL="0" marR="0" lvl="0" indent="0" algn="r" defTabSz="912813" rtl="0" eaLnBrk="1" fontAlgn="base" latinLnBrk="0" hangingPunct="1">
              <a:lnSpc>
                <a:spcPct val="100000"/>
              </a:lnSpc>
              <a:spcBef>
                <a:spcPct val="0"/>
              </a:spcBef>
              <a:spcAft>
                <a:spcPct val="0"/>
              </a:spcAft>
              <a:buClrTx/>
              <a:buSzTx/>
              <a:buFontTx/>
              <a:buNone/>
              <a:tabLst/>
              <a:defRPr/>
            </a:pPr>
            <a:fld id="{CD689821-F282-436A-BC35-30EC1D34DBF5}" type="slidenum">
              <a:rPr kumimoji="0" lang="zh-CN" altLang="en-GB" sz="1200" b="0" i="0" u="none" strike="noStrike" kern="1200" cap="none" spc="0" normalizeH="0" baseline="0" noProof="0">
                <a:ln>
                  <a:noFill/>
                </a:ln>
                <a:solidFill>
                  <a:srgbClr val="000000"/>
                </a:solidFill>
                <a:effectLst/>
                <a:uLnTx/>
                <a:uFillTx/>
                <a:latin typeface="Times New Roman" pitchFamily="18" charset="0"/>
                <a:ea typeface="幼圆" pitchFamily="49" charset="-122"/>
                <a:cs typeface="+mn-cs"/>
              </a:rPr>
              <a:pPr marL="0" marR="0" lvl="0" indent="0" algn="r" defTabSz="912813" rtl="0" eaLnBrk="1" fontAlgn="base" latinLnBrk="0" hangingPunct="1">
                <a:lnSpc>
                  <a:spcPct val="100000"/>
                </a:lnSpc>
                <a:spcBef>
                  <a:spcPct val="0"/>
                </a:spcBef>
                <a:spcAft>
                  <a:spcPct val="0"/>
                </a:spcAft>
                <a:buClrTx/>
                <a:buSzTx/>
                <a:buFontTx/>
                <a:buNone/>
                <a:tabLst/>
                <a:defRPr/>
              </a:pPr>
              <a:t>31</a:t>
            </a:fld>
            <a:endParaRPr kumimoji="0" lang="en-GB" altLang="zh-CN" sz="1200" b="0" i="0" u="none" strike="noStrike" kern="1200" cap="none" spc="0" normalizeH="0" baseline="0" noProof="0" dirty="0">
              <a:ln>
                <a:noFill/>
              </a:ln>
              <a:solidFill>
                <a:srgbClr val="000000"/>
              </a:solidFill>
              <a:effectLst/>
              <a:uLnTx/>
              <a:uFillTx/>
              <a:latin typeface="Times New Roman" pitchFamily="18" charset="0"/>
              <a:ea typeface="幼圆" pitchFamily="49" charset="-122"/>
              <a:cs typeface="+mn-cs"/>
            </a:endParaRPr>
          </a:p>
        </p:txBody>
      </p:sp>
      <p:sp>
        <p:nvSpPr>
          <p:cNvPr id="247811" name="Rectangle 2"/>
          <p:cNvSpPr>
            <a:spLocks noGrp="1" noRot="1" noChangeAspect="1" noChangeArrowheads="1" noTextEdit="1"/>
          </p:cNvSpPr>
          <p:nvPr>
            <p:ph type="sldImg"/>
          </p:nvPr>
        </p:nvSpPr>
        <p:spPr>
          <a:xfrm>
            <a:off x="382588" y="685800"/>
            <a:ext cx="6096000" cy="3429000"/>
          </a:xfrm>
          <a:ln/>
        </p:spPr>
      </p:sp>
      <p:sp>
        <p:nvSpPr>
          <p:cNvPr id="247812" name="Rectangle 3"/>
          <p:cNvSpPr>
            <a:spLocks noGrp="1" noChangeArrowheads="1"/>
          </p:cNvSpPr>
          <p:nvPr>
            <p:ph type="body" idx="1"/>
          </p:nvPr>
        </p:nvSpPr>
        <p:spPr>
          <a:noFill/>
          <a:ln/>
        </p:spPr>
        <p:txBody>
          <a:bodyPr lIns="91198" tIns="45599" rIns="91198" bIns="45599"/>
          <a:lstStyle/>
          <a:p>
            <a:pPr eaLnBrk="1" hangingPunct="1"/>
            <a:r>
              <a:rPr lang="zh-CN" altLang="en-US" dirty="0"/>
              <a:t>联合相关单位</a:t>
            </a:r>
          </a:p>
        </p:txBody>
      </p:sp>
    </p:spTree>
    <p:extLst>
      <p:ext uri="{BB962C8B-B14F-4D97-AF65-F5344CB8AC3E}">
        <p14:creationId xmlns:p14="http://schemas.microsoft.com/office/powerpoint/2010/main" val="1700237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txBox="1">
            <a:spLocks noGrp="1" noChangeArrowheads="1"/>
          </p:cNvSpPr>
          <p:nvPr/>
        </p:nvSpPr>
        <p:spPr bwMode="auto">
          <a:xfrm>
            <a:off x="3885275" y="8686362"/>
            <a:ext cx="2972725" cy="457638"/>
          </a:xfrm>
          <a:prstGeom prst="rect">
            <a:avLst/>
          </a:prstGeom>
          <a:noFill/>
          <a:ln w="9525">
            <a:noFill/>
            <a:miter lim="800000"/>
            <a:headEnd/>
            <a:tailEnd/>
          </a:ln>
        </p:spPr>
        <p:txBody>
          <a:bodyPr lIns="91198" tIns="45599" rIns="91198" bIns="45599" anchor="b"/>
          <a:lstStyle/>
          <a:p>
            <a:pPr marL="0" marR="0" lvl="0" indent="0" algn="r" defTabSz="912813" rtl="0" eaLnBrk="1" fontAlgn="base" latinLnBrk="0" hangingPunct="1">
              <a:lnSpc>
                <a:spcPct val="100000"/>
              </a:lnSpc>
              <a:spcBef>
                <a:spcPct val="0"/>
              </a:spcBef>
              <a:spcAft>
                <a:spcPct val="0"/>
              </a:spcAft>
              <a:buClrTx/>
              <a:buSzTx/>
              <a:buFontTx/>
              <a:buNone/>
              <a:tabLst/>
              <a:defRPr/>
            </a:pPr>
            <a:fld id="{CD689821-F282-436A-BC35-30EC1D34DBF5}" type="slidenum">
              <a:rPr kumimoji="0" lang="zh-CN" altLang="en-GB" sz="1200" b="0" i="0" u="none" strike="noStrike" kern="1200" cap="none" spc="0" normalizeH="0" baseline="0" noProof="0">
                <a:ln>
                  <a:noFill/>
                </a:ln>
                <a:solidFill>
                  <a:srgbClr val="000000"/>
                </a:solidFill>
                <a:effectLst/>
                <a:uLnTx/>
                <a:uFillTx/>
                <a:latin typeface="Times New Roman" pitchFamily="18" charset="0"/>
                <a:ea typeface="幼圆" pitchFamily="49" charset="-122"/>
                <a:cs typeface="+mn-cs"/>
              </a:rPr>
              <a:pPr marL="0" marR="0" lvl="0" indent="0" algn="r" defTabSz="912813" rtl="0" eaLnBrk="1" fontAlgn="base" latinLnBrk="0" hangingPunct="1">
                <a:lnSpc>
                  <a:spcPct val="100000"/>
                </a:lnSpc>
                <a:spcBef>
                  <a:spcPct val="0"/>
                </a:spcBef>
                <a:spcAft>
                  <a:spcPct val="0"/>
                </a:spcAft>
                <a:buClrTx/>
                <a:buSzTx/>
                <a:buFontTx/>
                <a:buNone/>
                <a:tabLst/>
                <a:defRPr/>
              </a:pPr>
              <a:t>32</a:t>
            </a:fld>
            <a:endParaRPr kumimoji="0" lang="en-GB" altLang="zh-CN" sz="1200" b="0" i="0" u="none" strike="noStrike" kern="1200" cap="none" spc="0" normalizeH="0" baseline="0" noProof="0" dirty="0">
              <a:ln>
                <a:noFill/>
              </a:ln>
              <a:solidFill>
                <a:srgbClr val="000000"/>
              </a:solidFill>
              <a:effectLst/>
              <a:uLnTx/>
              <a:uFillTx/>
              <a:latin typeface="Times New Roman" pitchFamily="18" charset="0"/>
              <a:ea typeface="幼圆" pitchFamily="49" charset="-122"/>
              <a:cs typeface="+mn-cs"/>
            </a:endParaRPr>
          </a:p>
        </p:txBody>
      </p:sp>
      <p:sp>
        <p:nvSpPr>
          <p:cNvPr id="247811" name="Rectangle 2"/>
          <p:cNvSpPr>
            <a:spLocks noGrp="1" noRot="1" noChangeAspect="1" noChangeArrowheads="1" noTextEdit="1"/>
          </p:cNvSpPr>
          <p:nvPr>
            <p:ph type="sldImg"/>
          </p:nvPr>
        </p:nvSpPr>
        <p:spPr>
          <a:xfrm>
            <a:off x="382588" y="685800"/>
            <a:ext cx="6096000" cy="3429000"/>
          </a:xfrm>
          <a:ln/>
        </p:spPr>
      </p:sp>
      <p:sp>
        <p:nvSpPr>
          <p:cNvPr id="247812" name="Rectangle 3"/>
          <p:cNvSpPr>
            <a:spLocks noGrp="1" noChangeArrowheads="1"/>
          </p:cNvSpPr>
          <p:nvPr>
            <p:ph type="body" idx="1"/>
          </p:nvPr>
        </p:nvSpPr>
        <p:spPr>
          <a:noFill/>
          <a:ln/>
        </p:spPr>
        <p:txBody>
          <a:bodyPr lIns="91198" tIns="45599" rIns="91198" bIns="45599"/>
          <a:lstStyle/>
          <a:p>
            <a:pPr eaLnBrk="1" hangingPunct="1"/>
            <a:endParaRPr lang="zh-CN" altLang="en-US" dirty="0"/>
          </a:p>
        </p:txBody>
      </p:sp>
    </p:spTree>
    <p:extLst>
      <p:ext uri="{BB962C8B-B14F-4D97-AF65-F5344CB8AC3E}">
        <p14:creationId xmlns:p14="http://schemas.microsoft.com/office/powerpoint/2010/main" val="3548930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58DCD64-4F9C-44B5-A1F3-B54040A58864}" type="slidenum">
              <a:rPr lang="en-US" altLang="zh-CN" smtClean="0"/>
              <a:pPr>
                <a:defRPr/>
              </a:pPr>
              <a:t>33</a:t>
            </a:fld>
            <a:endParaRPr lang="en-US" altLang="zh-CN"/>
          </a:p>
        </p:txBody>
      </p:sp>
    </p:spTree>
    <p:extLst>
      <p:ext uri="{BB962C8B-B14F-4D97-AF65-F5344CB8AC3E}">
        <p14:creationId xmlns:p14="http://schemas.microsoft.com/office/powerpoint/2010/main" val="1088768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a:bodyPr>
          <a:lstStyle/>
          <a:p>
            <a:pPr eaLnBrk="1" hangingPunct="1">
              <a:defRPr/>
            </a:pPr>
            <a:endParaRPr lang="zh-CN" altLang="en-US" dirty="0"/>
          </a:p>
        </p:txBody>
      </p:sp>
      <p:sp>
        <p:nvSpPr>
          <p:cNvPr id="98308" name="灯片编号占位符 3"/>
          <p:cNvSpPr>
            <a:spLocks noGrp="1"/>
          </p:cNvSpPr>
          <p:nvPr>
            <p:ph type="sldNum" sz="quarter" idx="5"/>
          </p:nvPr>
        </p:nvSpPr>
        <p:spPr>
          <a:noFill/>
        </p:spPr>
        <p:txBody>
          <a:bodyPr/>
          <a:lstStyle/>
          <a:p>
            <a:fld id="{4E79784A-F41C-4332-B580-79BB5F905850}" type="slidenum">
              <a:rPr lang="en-US" altLang="zh-CN" smtClean="0"/>
              <a:pPr/>
              <a:t>35</a:t>
            </a:fld>
            <a:endParaRPr lang="en-US" altLang="zh-CN"/>
          </a:p>
        </p:txBody>
      </p:sp>
    </p:spTree>
    <p:extLst>
      <p:ext uri="{BB962C8B-B14F-4D97-AF65-F5344CB8AC3E}">
        <p14:creationId xmlns:p14="http://schemas.microsoft.com/office/powerpoint/2010/main" val="51202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58DCD64-4F9C-44B5-A1F3-B54040A58864}" type="slidenum">
              <a:rPr lang="en-US" altLang="zh-CN" smtClean="0"/>
              <a:pPr>
                <a:defRPr/>
              </a:pPr>
              <a:t>4</a:t>
            </a:fld>
            <a:endParaRPr lang="en-US" altLang="zh-CN"/>
          </a:p>
        </p:txBody>
      </p:sp>
    </p:spTree>
    <p:extLst>
      <p:ext uri="{BB962C8B-B14F-4D97-AF65-F5344CB8AC3E}">
        <p14:creationId xmlns:p14="http://schemas.microsoft.com/office/powerpoint/2010/main" val="2722432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0B90B85-D45D-43B0-886B-48C061D8B8B2}" type="slidenum">
              <a:rPr lang="zh-CN" altLang="en-US" smtClean="0"/>
              <a:pPr>
                <a:defRPr/>
              </a:pPr>
              <a:t>5</a:t>
            </a:fld>
            <a:endParaRPr lang="zh-CN" altLang="en-US"/>
          </a:p>
        </p:txBody>
      </p:sp>
    </p:spTree>
    <p:extLst>
      <p:ext uri="{BB962C8B-B14F-4D97-AF65-F5344CB8AC3E}">
        <p14:creationId xmlns:p14="http://schemas.microsoft.com/office/powerpoint/2010/main" val="3766545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0B90B85-D45D-43B0-886B-48C061D8B8B2}" type="slidenum">
              <a:rPr lang="zh-CN" altLang="en-US" smtClean="0"/>
              <a:pPr>
                <a:defRPr/>
              </a:pPr>
              <a:t>6</a:t>
            </a:fld>
            <a:endParaRPr lang="zh-CN" altLang="en-US"/>
          </a:p>
        </p:txBody>
      </p:sp>
    </p:spTree>
    <p:extLst>
      <p:ext uri="{BB962C8B-B14F-4D97-AF65-F5344CB8AC3E}">
        <p14:creationId xmlns:p14="http://schemas.microsoft.com/office/powerpoint/2010/main" val="1012425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58DCD64-4F9C-44B5-A1F3-B54040A58864}" type="slidenum">
              <a:rPr lang="en-US" altLang="zh-CN" smtClean="0"/>
              <a:pPr>
                <a:defRPr/>
              </a:pPr>
              <a:t>7</a:t>
            </a:fld>
            <a:endParaRPr lang="en-US" altLang="zh-CN"/>
          </a:p>
        </p:txBody>
      </p:sp>
    </p:spTree>
    <p:extLst>
      <p:ext uri="{BB962C8B-B14F-4D97-AF65-F5344CB8AC3E}">
        <p14:creationId xmlns:p14="http://schemas.microsoft.com/office/powerpoint/2010/main" val="1651748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58DCD64-4F9C-44B5-A1F3-B54040A58864}" type="slidenum">
              <a:rPr lang="en-US" altLang="zh-CN" smtClean="0"/>
              <a:pPr>
                <a:defRPr/>
              </a:pPr>
              <a:t>8</a:t>
            </a:fld>
            <a:endParaRPr lang="en-US" altLang="zh-CN"/>
          </a:p>
        </p:txBody>
      </p:sp>
    </p:spTree>
    <p:extLst>
      <p:ext uri="{BB962C8B-B14F-4D97-AF65-F5344CB8AC3E}">
        <p14:creationId xmlns:p14="http://schemas.microsoft.com/office/powerpoint/2010/main" val="391335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0B90B85-D45D-43B0-886B-48C061D8B8B2}" type="slidenum">
              <a:rPr lang="zh-CN" altLang="en-US" smtClean="0"/>
              <a:pPr>
                <a:defRPr/>
              </a:pPr>
              <a:t>9</a:t>
            </a:fld>
            <a:endParaRPr lang="zh-CN" altLang="en-US"/>
          </a:p>
        </p:txBody>
      </p:sp>
    </p:spTree>
    <p:extLst>
      <p:ext uri="{BB962C8B-B14F-4D97-AF65-F5344CB8AC3E}">
        <p14:creationId xmlns:p14="http://schemas.microsoft.com/office/powerpoint/2010/main" val="2242058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0B90B85-D45D-43B0-886B-48C061D8B8B2}" type="slidenum">
              <a:rPr lang="zh-CN" altLang="en-US" smtClean="0"/>
              <a:pPr>
                <a:defRPr/>
              </a:pPr>
              <a:t>10</a:t>
            </a:fld>
            <a:endParaRPr lang="zh-CN" altLang="en-US"/>
          </a:p>
        </p:txBody>
      </p:sp>
    </p:spTree>
    <p:extLst>
      <p:ext uri="{BB962C8B-B14F-4D97-AF65-F5344CB8AC3E}">
        <p14:creationId xmlns:p14="http://schemas.microsoft.com/office/powerpoint/2010/main" val="25234624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 name="Picture 2" descr="D-4"/>
          <p:cNvPicPr>
            <a:picLocks noChangeAspect="1" noChangeArrowheads="1"/>
          </p:cNvPicPr>
          <p:nvPr/>
        </p:nvPicPr>
        <p:blipFill>
          <a:blip r:embed="rId2"/>
          <a:srcRect/>
          <a:stretch>
            <a:fillRect/>
          </a:stretch>
        </p:blipFill>
        <p:spPr bwMode="auto">
          <a:xfrm>
            <a:off x="0" y="3289714"/>
            <a:ext cx="9144000" cy="1869281"/>
          </a:xfrm>
          <a:prstGeom prst="rect">
            <a:avLst/>
          </a:prstGeom>
          <a:noFill/>
          <a:ln w="9525">
            <a:noFill/>
            <a:miter lim="800000"/>
            <a:headEnd/>
            <a:tailEnd/>
          </a:ln>
        </p:spPr>
      </p:pic>
      <p:pic>
        <p:nvPicPr>
          <p:cNvPr id="3" name="Picture 4" descr="色条 拷贝"/>
          <p:cNvPicPr>
            <a:picLocks noChangeAspect="1" noChangeArrowheads="1"/>
          </p:cNvPicPr>
          <p:nvPr/>
        </p:nvPicPr>
        <p:blipFill>
          <a:blip r:embed="rId3"/>
          <a:srcRect/>
          <a:stretch>
            <a:fillRect/>
          </a:stretch>
        </p:blipFill>
        <p:spPr bwMode="auto">
          <a:xfrm>
            <a:off x="0" y="1356132"/>
            <a:ext cx="9144000" cy="2375297"/>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AutoShape 6"/>
          <p:cNvSpPr>
            <a:spLocks noGrp="1" noChangeArrowheads="1"/>
          </p:cNvSpPr>
          <p:nvPr>
            <p:ph type="sldNum" sz="quarter" idx="10"/>
          </p:nvPr>
        </p:nvSpPr>
        <p:spPr>
          <a:ln/>
        </p:spPr>
        <p:txBody>
          <a:bodyPr/>
          <a:lstStyle>
            <a:lvl1pPr>
              <a:defRPr/>
            </a:lvl1pPr>
          </a:lstStyle>
          <a:p>
            <a:pPr>
              <a:defRPr/>
            </a:pPr>
            <a:fld id="{1E557BCA-9827-4BD7-A49E-7DCE7221FE47}"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73831"/>
            <a:ext cx="2057400" cy="442079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73831"/>
            <a:ext cx="6019800" cy="4420791"/>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AutoShape 6"/>
          <p:cNvSpPr>
            <a:spLocks noGrp="1" noChangeArrowheads="1"/>
          </p:cNvSpPr>
          <p:nvPr>
            <p:ph type="sldNum" sz="quarter" idx="10"/>
          </p:nvPr>
        </p:nvSpPr>
        <p:spPr>
          <a:ln/>
        </p:spPr>
        <p:txBody>
          <a:bodyPr/>
          <a:lstStyle>
            <a:lvl1pPr>
              <a:defRPr/>
            </a:lvl1pPr>
          </a:lstStyle>
          <a:p>
            <a:pPr>
              <a:defRPr/>
            </a:pPr>
            <a:fld id="{3458A981-6677-4A4F-A2D5-400888DDC0EC}"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206500" y="173831"/>
            <a:ext cx="6534150" cy="5715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00151"/>
            <a:ext cx="4038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AutoShape 6"/>
          <p:cNvSpPr>
            <a:spLocks noGrp="1" noChangeArrowheads="1"/>
          </p:cNvSpPr>
          <p:nvPr>
            <p:ph type="sldNum" sz="quarter" idx="10"/>
          </p:nvPr>
        </p:nvSpPr>
        <p:spPr>
          <a:ln/>
        </p:spPr>
        <p:txBody>
          <a:bodyPr/>
          <a:lstStyle>
            <a:lvl1pPr>
              <a:defRPr/>
            </a:lvl1pPr>
          </a:lstStyle>
          <a:p>
            <a:pPr>
              <a:defRPr/>
            </a:pPr>
            <a:fld id="{92C7EB52-AA94-4FE2-AA00-392F02B9F1AF}"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206500" y="173831"/>
            <a:ext cx="6534150" cy="571500"/>
          </a:xfrm>
        </p:spPr>
        <p:txBody>
          <a:bodyPr/>
          <a:lstStyle/>
          <a:p>
            <a:r>
              <a:rPr lang="zh-CN" altLang="en-US"/>
              <a:t>单击此处编辑母版标题样式</a:t>
            </a:r>
          </a:p>
        </p:txBody>
      </p:sp>
      <p:sp>
        <p:nvSpPr>
          <p:cNvPr id="3" name="内容占位符 2"/>
          <p:cNvSpPr>
            <a:spLocks noGrp="1"/>
          </p:cNvSpPr>
          <p:nvPr>
            <p:ph sz="quarter" idx="1"/>
          </p:nvPr>
        </p:nvSpPr>
        <p:spPr>
          <a:xfrm>
            <a:off x="457200" y="1200152"/>
            <a:ext cx="4038600" cy="163949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200152"/>
            <a:ext cx="4038600" cy="163949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2953956"/>
            <a:ext cx="4038600" cy="164068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2953956"/>
            <a:ext cx="4038600" cy="164068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AutoShape 6"/>
          <p:cNvSpPr>
            <a:spLocks noGrp="1" noChangeArrowheads="1"/>
          </p:cNvSpPr>
          <p:nvPr>
            <p:ph type="sldNum" sz="quarter" idx="10"/>
          </p:nvPr>
        </p:nvSpPr>
        <p:spPr>
          <a:ln/>
        </p:spPr>
        <p:txBody>
          <a:bodyPr/>
          <a:lstStyle>
            <a:lvl1pPr>
              <a:defRPr/>
            </a:lvl1pPr>
          </a:lstStyle>
          <a:p>
            <a:pPr>
              <a:defRPr/>
            </a:pPr>
            <a:fld id="{F68F0363-FC56-4EDF-8346-CA400A6F222D}"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AutoShape 6"/>
          <p:cNvSpPr>
            <a:spLocks noGrp="1" noChangeArrowheads="1"/>
          </p:cNvSpPr>
          <p:nvPr>
            <p:ph type="sldNum" sz="quarter" idx="10"/>
          </p:nvPr>
        </p:nvSpPr>
        <p:spPr>
          <a:ln/>
        </p:spPr>
        <p:txBody>
          <a:bodyPr/>
          <a:lstStyle>
            <a:lvl1pPr>
              <a:defRPr/>
            </a:lvl1pPr>
          </a:lstStyle>
          <a:p>
            <a:pPr>
              <a:defRPr/>
            </a:pPr>
            <a:fld id="{A4C823F8-1D61-46CB-B70E-93F695496B6E}"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AutoShape 6"/>
          <p:cNvSpPr>
            <a:spLocks noGrp="1" noChangeArrowheads="1"/>
          </p:cNvSpPr>
          <p:nvPr>
            <p:ph type="sldNum" sz="quarter" idx="10"/>
          </p:nvPr>
        </p:nvSpPr>
        <p:spPr>
          <a:ln/>
        </p:spPr>
        <p:txBody>
          <a:bodyPr/>
          <a:lstStyle>
            <a:lvl1pPr>
              <a:defRPr/>
            </a:lvl1pPr>
          </a:lstStyle>
          <a:p>
            <a:pPr>
              <a:defRPr/>
            </a:pPr>
            <a:fld id="{07126118-3BB2-446A-8B7A-0EDC8521F55B}"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AutoShape 6"/>
          <p:cNvSpPr>
            <a:spLocks noGrp="1" noChangeArrowheads="1"/>
          </p:cNvSpPr>
          <p:nvPr>
            <p:ph type="sldNum" sz="quarter" idx="10"/>
          </p:nvPr>
        </p:nvSpPr>
        <p:spPr>
          <a:ln/>
        </p:spPr>
        <p:txBody>
          <a:bodyPr/>
          <a:lstStyle>
            <a:lvl1pPr>
              <a:defRPr/>
            </a:lvl1pPr>
          </a:lstStyle>
          <a:p>
            <a:pPr>
              <a:defRPr/>
            </a:pPr>
            <a:fld id="{172015D5-2B31-46FD-A5CB-9B932295C069}"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AutoShape 6"/>
          <p:cNvSpPr>
            <a:spLocks noGrp="1" noChangeArrowheads="1"/>
          </p:cNvSpPr>
          <p:nvPr>
            <p:ph type="sldNum" sz="quarter" idx="10"/>
          </p:nvPr>
        </p:nvSpPr>
        <p:spPr>
          <a:ln/>
        </p:spPr>
        <p:txBody>
          <a:bodyPr/>
          <a:lstStyle>
            <a:lvl1pPr>
              <a:defRPr/>
            </a:lvl1pPr>
          </a:lstStyle>
          <a:p>
            <a:pPr>
              <a:defRPr/>
            </a:pPr>
            <a:fld id="{CDD78394-582C-4081-B401-510D14B05DF2}"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AutoShape 6"/>
          <p:cNvSpPr>
            <a:spLocks noGrp="1" noChangeArrowheads="1"/>
          </p:cNvSpPr>
          <p:nvPr>
            <p:ph type="sldNum" sz="quarter" idx="10"/>
          </p:nvPr>
        </p:nvSpPr>
        <p:spPr>
          <a:ln/>
        </p:spPr>
        <p:txBody>
          <a:bodyPr/>
          <a:lstStyle>
            <a:lvl1pPr>
              <a:defRPr/>
            </a:lvl1pPr>
          </a:lstStyle>
          <a:p>
            <a:pPr>
              <a:defRPr/>
            </a:pPr>
            <a:fld id="{A24A1E13-7F47-45E3-957C-69F7C0B1CEE1}"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AutoShape 6"/>
          <p:cNvSpPr>
            <a:spLocks noGrp="1" noChangeArrowheads="1"/>
          </p:cNvSpPr>
          <p:nvPr>
            <p:ph type="sldNum" sz="quarter" idx="10"/>
          </p:nvPr>
        </p:nvSpPr>
        <p:spPr>
          <a:ln/>
        </p:spPr>
        <p:txBody>
          <a:bodyPr/>
          <a:lstStyle>
            <a:lvl1pPr>
              <a:defRPr/>
            </a:lvl1pPr>
          </a:lstStyle>
          <a:p>
            <a:pPr>
              <a:defRPr/>
            </a:pPr>
            <a:fld id="{A4E88A61-46B7-4C8D-8CD2-61D75C334FA0}"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8"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00"/>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8" y="1076328"/>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AutoShape 6"/>
          <p:cNvSpPr>
            <a:spLocks noGrp="1" noChangeArrowheads="1"/>
          </p:cNvSpPr>
          <p:nvPr>
            <p:ph type="sldNum" sz="quarter" idx="10"/>
          </p:nvPr>
        </p:nvSpPr>
        <p:spPr>
          <a:ln/>
        </p:spPr>
        <p:txBody>
          <a:bodyPr/>
          <a:lstStyle>
            <a:lvl1pPr>
              <a:defRPr/>
            </a:lvl1pPr>
          </a:lstStyle>
          <a:p>
            <a:pPr>
              <a:defRPr/>
            </a:pPr>
            <a:fld id="{653E7A6E-E610-4A26-BEBD-974B6546CED6}"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19"/>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AutoShape 6"/>
          <p:cNvSpPr>
            <a:spLocks noGrp="1" noChangeArrowheads="1"/>
          </p:cNvSpPr>
          <p:nvPr>
            <p:ph type="sldNum" sz="quarter" idx="10"/>
          </p:nvPr>
        </p:nvSpPr>
        <p:spPr>
          <a:ln/>
        </p:spPr>
        <p:txBody>
          <a:bodyPr/>
          <a:lstStyle>
            <a:lvl1pPr>
              <a:defRPr/>
            </a:lvl1pPr>
          </a:lstStyle>
          <a:p>
            <a:pPr>
              <a:defRPr/>
            </a:pPr>
            <a:fld id="{A9EE8766-12E0-4B02-AAB7-FD9DE93810CA}"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1206500" y="173831"/>
            <a:ext cx="653415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Line 3"/>
          <p:cNvSpPr>
            <a:spLocks noChangeShapeType="1"/>
          </p:cNvSpPr>
          <p:nvPr/>
        </p:nvSpPr>
        <p:spPr bwMode="auto">
          <a:xfrm>
            <a:off x="0" y="844154"/>
            <a:ext cx="9144000" cy="0"/>
          </a:xfrm>
          <a:prstGeom prst="line">
            <a:avLst/>
          </a:prstGeom>
          <a:noFill/>
          <a:ln w="25400">
            <a:solidFill>
              <a:srgbClr val="FF0000"/>
            </a:solidFill>
            <a:round/>
            <a:headEnd/>
            <a:tailEnd/>
          </a:ln>
          <a:effectLst/>
        </p:spPr>
        <p:txBody>
          <a:bodyPr anchor="ctr"/>
          <a:lstStyle/>
          <a:p>
            <a:pPr>
              <a:lnSpc>
                <a:spcPct val="90000"/>
              </a:lnSpc>
              <a:spcBef>
                <a:spcPct val="20000"/>
              </a:spcBef>
              <a:buFontTx/>
              <a:buChar char="•"/>
              <a:defRPr/>
            </a:pPr>
            <a:endParaRPr lang="zh-CN" altLang="en-US"/>
          </a:p>
        </p:txBody>
      </p:sp>
      <p:pic>
        <p:nvPicPr>
          <p:cNvPr id="6148" name="Picture 4" descr="色条 拷贝"/>
          <p:cNvPicPr>
            <a:picLocks noChangeAspect="1" noChangeArrowheads="1"/>
          </p:cNvPicPr>
          <p:nvPr/>
        </p:nvPicPr>
        <p:blipFill>
          <a:blip r:embed="rId15" cstate="print"/>
          <a:srcRect/>
          <a:stretch>
            <a:fillRect/>
          </a:stretch>
        </p:blipFill>
        <p:spPr bwMode="auto">
          <a:xfrm>
            <a:off x="0" y="1"/>
            <a:ext cx="1187450" cy="844154"/>
          </a:xfrm>
          <a:prstGeom prst="rect">
            <a:avLst/>
          </a:prstGeom>
          <a:noFill/>
          <a:ln w="9525">
            <a:noFill/>
            <a:miter lim="800000"/>
            <a:headEnd/>
            <a:tailEnd/>
          </a:ln>
        </p:spPr>
      </p:pic>
      <p:sp>
        <p:nvSpPr>
          <p:cNvPr id="4102" name="AutoShape 6"/>
          <p:cNvSpPr>
            <a:spLocks noGrp="1" noChangeArrowheads="1"/>
          </p:cNvSpPr>
          <p:nvPr>
            <p:ph type="sldNum" sz="quarter" idx="4"/>
          </p:nvPr>
        </p:nvSpPr>
        <p:spPr bwMode="auto">
          <a:xfrm>
            <a:off x="8172450" y="4586288"/>
            <a:ext cx="723900" cy="342900"/>
          </a:xfrm>
          <a:prstGeom prst="octagon">
            <a:avLst>
              <a:gd name="adj" fmla="val 29287"/>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lvl1pPr algn="r" eaLnBrk="0" hangingPunct="0">
              <a:lnSpc>
                <a:spcPct val="100000"/>
              </a:lnSpc>
              <a:spcBef>
                <a:spcPct val="0"/>
              </a:spcBef>
              <a:buFontTx/>
              <a:buNone/>
              <a:defRPr sz="1800" b="1">
                <a:solidFill>
                  <a:srgbClr val="005C8A"/>
                </a:solidFill>
                <a:effectLst>
                  <a:outerShdw blurRad="38100" dist="38100" dir="2700000" algn="tl">
                    <a:srgbClr val="C0C0C0"/>
                  </a:outerShdw>
                </a:effectLst>
                <a:latin typeface="Times New Roman" pitchFamily="18" charset="0"/>
                <a:ea typeface="+mn-ea"/>
              </a:defRPr>
            </a:lvl1pPr>
          </a:lstStyle>
          <a:p>
            <a:pPr>
              <a:defRPr/>
            </a:pPr>
            <a:fld id="{2C3C3B03-D3D4-4F5C-8EF4-FD045AE94EE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904"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Lst>
  <p:txStyles>
    <p:title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itchFamily="34" charset="0"/>
          <a:ea typeface="黑体" pitchFamily="2" charset="-122"/>
        </a:defRPr>
      </a:lvl2pPr>
      <a:lvl3pPr algn="l" rtl="0" eaLnBrk="0" fontAlgn="base" hangingPunct="0">
        <a:spcBef>
          <a:spcPct val="0"/>
        </a:spcBef>
        <a:spcAft>
          <a:spcPct val="0"/>
        </a:spcAft>
        <a:defRPr sz="2200" b="1">
          <a:solidFill>
            <a:schemeClr val="tx2"/>
          </a:solidFill>
          <a:latin typeface="Arial" pitchFamily="34" charset="0"/>
          <a:ea typeface="黑体" pitchFamily="2" charset="-122"/>
        </a:defRPr>
      </a:lvl3pPr>
      <a:lvl4pPr algn="l" rtl="0" eaLnBrk="0" fontAlgn="base" hangingPunct="0">
        <a:spcBef>
          <a:spcPct val="0"/>
        </a:spcBef>
        <a:spcAft>
          <a:spcPct val="0"/>
        </a:spcAft>
        <a:defRPr sz="2200" b="1">
          <a:solidFill>
            <a:schemeClr val="tx2"/>
          </a:solidFill>
          <a:latin typeface="Arial" pitchFamily="34" charset="0"/>
          <a:ea typeface="黑体" pitchFamily="2" charset="-122"/>
        </a:defRPr>
      </a:lvl4pPr>
      <a:lvl5pPr algn="l" rtl="0" eaLnBrk="0" fontAlgn="base" hangingPunct="0">
        <a:spcBef>
          <a:spcPct val="0"/>
        </a:spcBef>
        <a:spcAft>
          <a:spcPct val="0"/>
        </a:spcAft>
        <a:defRPr sz="2200" b="1">
          <a:solidFill>
            <a:schemeClr val="tx2"/>
          </a:solidFill>
          <a:latin typeface="Arial" pitchFamily="34" charset="0"/>
          <a:ea typeface="黑体" pitchFamily="2" charset="-122"/>
        </a:defRPr>
      </a:lvl5pPr>
      <a:lvl6pPr marL="457200" algn="l" rtl="0" fontAlgn="base">
        <a:spcBef>
          <a:spcPct val="0"/>
        </a:spcBef>
        <a:spcAft>
          <a:spcPct val="0"/>
        </a:spcAft>
        <a:defRPr sz="2200" b="1">
          <a:solidFill>
            <a:schemeClr val="tx2"/>
          </a:solidFill>
          <a:latin typeface="Arial" pitchFamily="34" charset="0"/>
          <a:ea typeface="黑体" pitchFamily="2" charset="-122"/>
        </a:defRPr>
      </a:lvl6pPr>
      <a:lvl7pPr marL="914400" algn="l" rtl="0" fontAlgn="base">
        <a:spcBef>
          <a:spcPct val="0"/>
        </a:spcBef>
        <a:spcAft>
          <a:spcPct val="0"/>
        </a:spcAft>
        <a:defRPr sz="2200" b="1">
          <a:solidFill>
            <a:schemeClr val="tx2"/>
          </a:solidFill>
          <a:latin typeface="Arial" pitchFamily="34" charset="0"/>
          <a:ea typeface="黑体" pitchFamily="2" charset="-122"/>
        </a:defRPr>
      </a:lvl7pPr>
      <a:lvl8pPr marL="1371600" algn="l" rtl="0" fontAlgn="base">
        <a:spcBef>
          <a:spcPct val="0"/>
        </a:spcBef>
        <a:spcAft>
          <a:spcPct val="0"/>
        </a:spcAft>
        <a:defRPr sz="2200" b="1">
          <a:solidFill>
            <a:schemeClr val="tx2"/>
          </a:solidFill>
          <a:latin typeface="Arial" pitchFamily="34" charset="0"/>
          <a:ea typeface="黑体" pitchFamily="2" charset="-122"/>
        </a:defRPr>
      </a:lvl8pPr>
      <a:lvl9pPr marL="1828800" algn="l" rtl="0" fontAlgn="base">
        <a:spcBef>
          <a:spcPct val="0"/>
        </a:spcBef>
        <a:spcAft>
          <a:spcPct val="0"/>
        </a:spcAft>
        <a:defRPr sz="2200" b="1">
          <a:solidFill>
            <a:schemeClr val="tx2"/>
          </a:solidFill>
          <a:latin typeface="Arial" pitchFamily="34" charset="0"/>
          <a:ea typeface="黑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e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jpeg"/><Relationship Id="rId5" Type="http://schemas.openxmlformats.org/officeDocument/2006/relationships/image" Target="../media/image9.pn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idx="4294967295"/>
          </p:nvPr>
        </p:nvSpPr>
        <p:spPr>
          <a:xfrm>
            <a:off x="107504" y="1203598"/>
            <a:ext cx="8748713" cy="1431851"/>
          </a:xfrm>
        </p:spPr>
        <p:txBody>
          <a:bodyPr/>
          <a:lstStyle/>
          <a:p>
            <a:pPr algn="ctr" eaLnBrk="1" hangingPunct="1">
              <a:lnSpc>
                <a:spcPct val="150000"/>
              </a:lnSpc>
            </a:pPr>
            <a:r>
              <a:rPr kumimoji="1" lang="zh-CN" altLang="en-US" sz="3600" dirty="0">
                <a:solidFill>
                  <a:schemeClr val="bg1"/>
                </a:solidFill>
              </a:rPr>
              <a:t>确定性网络的技术发展与思考</a:t>
            </a:r>
            <a:endParaRPr kumimoji="1" lang="zh-CN" altLang="en-US" sz="2800" dirty="0">
              <a:solidFill>
                <a:schemeClr val="bg1"/>
              </a:solidFill>
            </a:endParaRPr>
          </a:p>
        </p:txBody>
      </p:sp>
      <p:sp>
        <p:nvSpPr>
          <p:cNvPr id="5123" name="Rectangle 5"/>
          <p:cNvSpPr>
            <a:spLocks noGrp="1" noChangeArrowheads="1"/>
          </p:cNvSpPr>
          <p:nvPr>
            <p:ph type="subTitle" idx="4294967295"/>
          </p:nvPr>
        </p:nvSpPr>
        <p:spPr bwMode="auto">
          <a:xfrm>
            <a:off x="1726800" y="2859782"/>
            <a:ext cx="5453062" cy="795338"/>
          </a:xfrm>
          <a:prstGeom prst="rect">
            <a:avLst/>
          </a:prstGeom>
          <a:noFill/>
          <a:ln>
            <a:miter lim="800000"/>
            <a:headEnd/>
            <a:tailEnd/>
          </a:ln>
        </p:spPr>
        <p:txBody>
          <a:bodyPr/>
          <a:lstStyle/>
          <a:p>
            <a:pPr marL="0" indent="0" algn="ctr" eaLnBrk="1" hangingPunct="1">
              <a:lnSpc>
                <a:spcPct val="120000"/>
              </a:lnSpc>
              <a:spcBef>
                <a:spcPct val="0"/>
              </a:spcBef>
              <a:buFontTx/>
              <a:buNone/>
            </a:pPr>
            <a:r>
              <a:rPr kumimoji="1" lang="zh-CN" altLang="en-US" sz="2000" b="1" dirty="0">
                <a:solidFill>
                  <a:schemeClr val="bg1"/>
                </a:solidFill>
                <a:latin typeface="黑体" panose="02010609060101010101" pitchFamily="49" charset="-122"/>
                <a:ea typeface="黑体" panose="02010609060101010101" pitchFamily="49" charset="-122"/>
              </a:rPr>
              <a:t>黄韬</a:t>
            </a:r>
          </a:p>
          <a:p>
            <a:pPr marL="0" indent="0" algn="ctr" eaLnBrk="1" hangingPunct="1">
              <a:lnSpc>
                <a:spcPct val="120000"/>
              </a:lnSpc>
              <a:spcBef>
                <a:spcPct val="0"/>
              </a:spcBef>
              <a:buFontTx/>
              <a:buNone/>
            </a:pPr>
            <a:r>
              <a:rPr kumimoji="1" lang="en-US" altLang="zh-CN" sz="1800" b="1" dirty="0">
                <a:solidFill>
                  <a:schemeClr val="bg1"/>
                </a:solidFill>
                <a:latin typeface="黑体" panose="02010609060101010101" pitchFamily="49" charset="-122"/>
                <a:ea typeface="黑体" panose="02010609060101010101" pitchFamily="49" charset="-122"/>
              </a:rPr>
              <a:t>2019</a:t>
            </a:r>
            <a:r>
              <a:rPr kumimoji="1" lang="zh-CN" altLang="en-US" sz="1800" b="1" dirty="0">
                <a:solidFill>
                  <a:schemeClr val="bg1"/>
                </a:solidFill>
                <a:latin typeface="黑体" panose="02010609060101010101" pitchFamily="49" charset="-122"/>
                <a:ea typeface="黑体" panose="02010609060101010101" pitchFamily="49" charset="-122"/>
              </a:rPr>
              <a:t>－</a:t>
            </a:r>
            <a:r>
              <a:rPr kumimoji="1" lang="en-US" altLang="zh-CN" sz="1800" b="1" dirty="0">
                <a:solidFill>
                  <a:schemeClr val="bg1"/>
                </a:solidFill>
                <a:latin typeface="黑体" panose="02010609060101010101" pitchFamily="49" charset="-122"/>
                <a:ea typeface="黑体" panose="02010609060101010101" pitchFamily="49" charset="-122"/>
              </a:rPr>
              <a:t>8</a:t>
            </a:r>
          </a:p>
        </p:txBody>
      </p:sp>
    </p:spTree>
    <p:extLst>
      <p:ext uri="{BB962C8B-B14F-4D97-AF65-F5344CB8AC3E}">
        <p14:creationId xmlns:p14="http://schemas.microsoft.com/office/powerpoint/2010/main" val="789557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A6B439-C724-4875-A288-E003334F8846}"/>
              </a:ext>
            </a:extLst>
          </p:cNvPr>
          <p:cNvSpPr/>
          <p:nvPr/>
        </p:nvSpPr>
        <p:spPr>
          <a:xfrm>
            <a:off x="1207643" y="96309"/>
            <a:ext cx="7300521" cy="59974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zh-CN" altLang="en-US" sz="2400" b="1" dirty="0">
                <a:solidFill>
                  <a:schemeClr val="tx2"/>
                </a:solidFill>
                <a:latin typeface="+mj-lt"/>
                <a:ea typeface="+mj-ea"/>
                <a:cs typeface="+mj-cs"/>
              </a:rPr>
              <a:t>场景</a:t>
            </a:r>
            <a:r>
              <a:rPr lang="en-US" altLang="zh-CN" sz="2400" b="1" dirty="0">
                <a:solidFill>
                  <a:schemeClr val="tx2"/>
                </a:solidFill>
                <a:latin typeface="+mj-lt"/>
                <a:ea typeface="+mj-ea"/>
                <a:cs typeface="+mj-cs"/>
              </a:rPr>
              <a:t>3——</a:t>
            </a:r>
            <a:r>
              <a:rPr lang="zh-CN" altLang="en-US" sz="2400" b="1" dirty="0">
                <a:solidFill>
                  <a:schemeClr val="tx2"/>
                </a:solidFill>
                <a:latin typeface="+mj-lt"/>
                <a:ea typeface="+mj-ea"/>
                <a:cs typeface="+mj-cs"/>
              </a:rPr>
              <a:t>车联网时延需求</a:t>
            </a:r>
            <a:endParaRPr lang="en-US" altLang="zh-CN" sz="2400" b="1" dirty="0">
              <a:solidFill>
                <a:schemeClr val="tx2"/>
              </a:solidFill>
              <a:latin typeface="+mj-lt"/>
              <a:ea typeface="+mj-ea"/>
              <a:cs typeface="+mj-cs"/>
            </a:endParaRPr>
          </a:p>
        </p:txBody>
      </p:sp>
      <p:sp>
        <p:nvSpPr>
          <p:cNvPr id="16" name="灯片编号占位符 3">
            <a:extLst>
              <a:ext uri="{FF2B5EF4-FFF2-40B4-BE49-F238E27FC236}">
                <a16:creationId xmlns:a16="http://schemas.microsoft.com/office/drawing/2014/main" id="{B8640775-B51B-4DFA-BF2C-8E24B399BA98}"/>
              </a:ext>
            </a:extLst>
          </p:cNvPr>
          <p:cNvSpPr txBox="1">
            <a:spLocks/>
          </p:cNvSpPr>
          <p:nvPr/>
        </p:nvSpPr>
        <p:spPr>
          <a:xfrm>
            <a:off x="8456612" y="4821138"/>
            <a:ext cx="723900" cy="342900"/>
          </a:xfrm>
          <a:prstGeom prst="rect">
            <a:avLst/>
          </a:prstGeom>
        </p:spPr>
        <p:txBody>
          <a:bodyPr lIns="91420" tIns="45710" rIns="91420" bIns="45710">
            <a:noAutofit/>
          </a:bodyPr>
          <a:lstStyle/>
          <a:p>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fld id="{C74DB63C-3BE5-4DD4-B0A1-C0F1C5D43B8F}" type="slidenum">
              <a:rPr kumimoji="0" lang="en-US" altLang="zh-CN" sz="2000" b="1" i="0" u="none" strike="noStrike" kern="0" cap="none" spc="0" normalizeH="0" baseline="0" noProof="0" smtClean="0">
                <a:ln>
                  <a:noFill/>
                </a:ln>
                <a:solidFill>
                  <a:srgbClr val="676767"/>
                </a:solidFill>
                <a:effectLst/>
                <a:uLnTx/>
                <a:uFillTx/>
                <a:latin typeface="Arial Unicode MS" pitchFamily="34" charset="-122"/>
                <a:ea typeface="Arial Unicode MS" pitchFamily="34" charset="-122"/>
                <a:cs typeface="Arial Unicode MS" pitchFamily="34" charset="-122"/>
              </a:rPr>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t>10</a:t>
            </a:fld>
            <a:endParaRPr kumimoji="0" lang="en-US" altLang="zh-CN" sz="2000" b="1" i="0" u="none" strike="noStrike" kern="0" cap="none" spc="0" normalizeH="0" baseline="0" noProof="0">
              <a:ln>
                <a:noFill/>
              </a:ln>
              <a:solidFill>
                <a:srgbClr val="676767"/>
              </a:solidFill>
              <a:effectLst/>
              <a:uLnTx/>
              <a:uFillTx/>
              <a:latin typeface="Arial Unicode MS" pitchFamily="34" charset="-122"/>
              <a:ea typeface="Arial Unicode MS" pitchFamily="34" charset="-122"/>
              <a:cs typeface="Arial Unicode MS" pitchFamily="34" charset="-122"/>
            </a:endParaRPr>
          </a:p>
        </p:txBody>
      </p:sp>
      <p:sp>
        <p:nvSpPr>
          <p:cNvPr id="41" name="文本框 40">
            <a:extLst>
              <a:ext uri="{FF2B5EF4-FFF2-40B4-BE49-F238E27FC236}">
                <a16:creationId xmlns:a16="http://schemas.microsoft.com/office/drawing/2014/main" id="{887991D5-BCE5-47D9-8A7C-54A8344D2402}"/>
              </a:ext>
            </a:extLst>
          </p:cNvPr>
          <p:cNvSpPr txBox="1"/>
          <p:nvPr/>
        </p:nvSpPr>
        <p:spPr>
          <a:xfrm>
            <a:off x="179089" y="883864"/>
            <a:ext cx="8658515" cy="1477328"/>
          </a:xfrm>
          <a:prstGeom prst="rect">
            <a:avLst/>
          </a:prstGeom>
          <a:noFill/>
          <a:ln>
            <a:solidFill>
              <a:schemeClr val="tx2"/>
            </a:solidFill>
          </a:ln>
        </p:spPr>
        <p:txBody>
          <a:bodyPr wrap="square" rtlCol="0">
            <a:spAutoFit/>
          </a:bodyPr>
          <a:lstStyle/>
          <a:p>
            <a:pPr marL="285750" indent="-285750">
              <a:buFont typeface="Wingdings" panose="05000000000000000000" pitchFamily="2" charset="2"/>
              <a:buChar char="n"/>
            </a:pPr>
            <a:r>
              <a:rPr lang="zh-CN" altLang="en-US" sz="1800" b="1" dirty="0">
                <a:latin typeface="+mj-ea"/>
                <a:ea typeface="+mj-ea"/>
              </a:rPr>
              <a:t>车联网将基于车载驾驶辅助系统</a:t>
            </a:r>
            <a:r>
              <a:rPr lang="en-US" altLang="zh-CN" sz="1800" b="1" dirty="0">
                <a:latin typeface="+mj-ea"/>
                <a:ea typeface="+mj-ea"/>
              </a:rPr>
              <a:t>(ADAS</a:t>
            </a:r>
            <a:r>
              <a:rPr lang="zh-CN" altLang="en-US" sz="1800" b="1" dirty="0">
                <a:latin typeface="+mj-ea"/>
                <a:ea typeface="+mj-ea"/>
              </a:rPr>
              <a:t>：</a:t>
            </a:r>
            <a:r>
              <a:rPr lang="zh-CN" altLang="en-US" sz="1800" b="1" dirty="0">
                <a:solidFill>
                  <a:srgbClr val="FF0000"/>
                </a:solidFill>
                <a:latin typeface="+mj-ea"/>
                <a:ea typeface="+mj-ea"/>
              </a:rPr>
              <a:t>激光雷达、毫米波雷达</a:t>
            </a:r>
            <a:r>
              <a:rPr lang="zh-CN" altLang="en-US" sz="1800" b="1" dirty="0">
                <a:latin typeface="+mj-ea"/>
                <a:ea typeface="+mj-ea"/>
              </a:rPr>
              <a:t>等</a:t>
            </a:r>
            <a:r>
              <a:rPr lang="en-US" altLang="zh-CN" sz="1800" b="1" dirty="0">
                <a:latin typeface="+mj-ea"/>
                <a:ea typeface="+mj-ea"/>
              </a:rPr>
              <a:t>)</a:t>
            </a:r>
            <a:r>
              <a:rPr lang="zh-CN" altLang="en-US" sz="1800" b="1" dirty="0">
                <a:latin typeface="+mj-ea"/>
                <a:ea typeface="+mj-ea"/>
              </a:rPr>
              <a:t>与通信技术相结合，实现每个车辆个体的“自动行为”</a:t>
            </a:r>
          </a:p>
          <a:p>
            <a:pPr marL="285750" indent="-285750">
              <a:buFont typeface="Wingdings" panose="05000000000000000000" pitchFamily="2" charset="2"/>
              <a:buChar char="n"/>
            </a:pPr>
            <a:r>
              <a:rPr lang="zh-CN" altLang="en-US" sz="1800" b="1" dirty="0">
                <a:latin typeface="+mj-ea"/>
                <a:ea typeface="+mj-ea"/>
              </a:rPr>
              <a:t>下一代车联网络需要承载全景影像、实时测距传感器输入等业务，尤其是</a:t>
            </a:r>
            <a:r>
              <a:rPr lang="zh-CN" altLang="en-US" sz="1800" b="1" dirty="0">
                <a:solidFill>
                  <a:srgbClr val="FF0000"/>
                </a:solidFill>
                <a:latin typeface="+mj-ea"/>
                <a:ea typeface="+mj-ea"/>
              </a:rPr>
              <a:t>当刹车、转向等关键功能</a:t>
            </a:r>
            <a:r>
              <a:rPr lang="zh-CN" altLang="en-US" sz="1800" b="1" dirty="0">
                <a:latin typeface="+mj-ea"/>
                <a:ea typeface="+mj-ea"/>
              </a:rPr>
              <a:t>依赖网络来传输指令时，</a:t>
            </a:r>
            <a:r>
              <a:rPr lang="zh-CN" altLang="en-US" sz="1800" b="1" dirty="0">
                <a:solidFill>
                  <a:srgbClr val="FF0000"/>
                </a:solidFill>
                <a:latin typeface="+mj-ea"/>
                <a:ea typeface="+mj-ea"/>
              </a:rPr>
              <a:t>网络需要</a:t>
            </a:r>
            <a:r>
              <a:rPr lang="en-US" altLang="zh-CN" sz="1800" b="1" dirty="0">
                <a:solidFill>
                  <a:srgbClr val="FF0000"/>
                </a:solidFill>
                <a:latin typeface="+mj-ea"/>
                <a:ea typeface="+mj-ea"/>
              </a:rPr>
              <a:t>10ms</a:t>
            </a:r>
            <a:r>
              <a:rPr lang="zh-CN" altLang="en-US" sz="1800" b="1" dirty="0">
                <a:solidFill>
                  <a:srgbClr val="FF0000"/>
                </a:solidFill>
                <a:latin typeface="+mj-ea"/>
                <a:ea typeface="+mj-ea"/>
              </a:rPr>
              <a:t>以下的时延，</a:t>
            </a:r>
            <a:r>
              <a:rPr lang="en-US" altLang="zh-CN" sz="1800" b="1" dirty="0">
                <a:solidFill>
                  <a:srgbClr val="FF0000"/>
                </a:solidFill>
                <a:latin typeface="+mj-ea"/>
                <a:ea typeface="+mj-ea"/>
              </a:rPr>
              <a:t>99.999% </a:t>
            </a:r>
            <a:r>
              <a:rPr lang="zh-CN" altLang="en-US" sz="1800" b="1" dirty="0">
                <a:solidFill>
                  <a:srgbClr val="FF0000"/>
                </a:solidFill>
                <a:latin typeface="+mj-ea"/>
                <a:ea typeface="+mj-ea"/>
              </a:rPr>
              <a:t>的可用率</a:t>
            </a:r>
            <a:endParaRPr lang="en-US" altLang="zh-CN" sz="1800" b="1" dirty="0">
              <a:solidFill>
                <a:srgbClr val="FF0000"/>
              </a:solidFill>
              <a:latin typeface="+mj-ea"/>
              <a:ea typeface="+mj-ea"/>
            </a:endParaRPr>
          </a:p>
        </p:txBody>
      </p:sp>
      <p:pic>
        <p:nvPicPr>
          <p:cNvPr id="8" name="图片 7">
            <a:extLst>
              <a:ext uri="{FF2B5EF4-FFF2-40B4-BE49-F238E27FC236}">
                <a16:creationId xmlns:a16="http://schemas.microsoft.com/office/drawing/2014/main" id="{BFF7D245-0C4B-4FE9-870C-8ECA655C5A03}"/>
              </a:ext>
            </a:extLst>
          </p:cNvPr>
          <p:cNvPicPr>
            <a:picLocks noChangeAspect="1"/>
          </p:cNvPicPr>
          <p:nvPr/>
        </p:nvPicPr>
        <p:blipFill>
          <a:blip r:embed="rId3"/>
          <a:stretch>
            <a:fillRect/>
          </a:stretch>
        </p:blipFill>
        <p:spPr>
          <a:xfrm>
            <a:off x="5706654" y="2559546"/>
            <a:ext cx="3358565" cy="2283718"/>
          </a:xfrm>
          <a:prstGeom prst="rect">
            <a:avLst/>
          </a:prstGeom>
        </p:spPr>
      </p:pic>
      <p:pic>
        <p:nvPicPr>
          <p:cNvPr id="6146" name="Picture 2" descr="âè½¦èç½æ¶å»¶âçå¾çæç´¢ç»æ">
            <a:extLst>
              <a:ext uri="{FF2B5EF4-FFF2-40B4-BE49-F238E27FC236}">
                <a16:creationId xmlns:a16="http://schemas.microsoft.com/office/drawing/2014/main" id="{CF31C552-0496-4829-AD62-A946DFE17B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2427734"/>
            <a:ext cx="5479080"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525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29"/>
          <p:cNvSpPr txBox="1"/>
          <p:nvPr/>
        </p:nvSpPr>
        <p:spPr>
          <a:xfrm>
            <a:off x="195547" y="946175"/>
            <a:ext cx="3095955" cy="400110"/>
          </a:xfrm>
          <a:prstGeom prst="rect">
            <a:avLst/>
          </a:prstGeom>
          <a:noFill/>
        </p:spPr>
        <p:txBody>
          <a:bodyPr wrap="square">
            <a:spAutoFit/>
          </a:bodyPr>
          <a:lstStyle/>
          <a:p>
            <a:pPr algn="ctr">
              <a:defRPr/>
            </a:pPr>
            <a:r>
              <a:rPr lang="zh-CN" altLang="en-US" sz="2000" b="1" dirty="0">
                <a:latin typeface="黑体" panose="02010609060101010101" pitchFamily="49" charset="-122"/>
                <a:ea typeface="黑体" panose="02010609060101010101" pitchFamily="49" charset="-122"/>
              </a:rPr>
              <a:t>灵活按需切片</a:t>
            </a:r>
            <a:endParaRPr lang="en-US" altLang="zh-CN" sz="2000" b="1" dirty="0">
              <a:latin typeface="黑体" panose="02010609060101010101" pitchFamily="49" charset="-122"/>
              <a:ea typeface="黑体" panose="02010609060101010101" pitchFamily="49" charset="-122"/>
            </a:endParaRPr>
          </a:p>
        </p:txBody>
      </p:sp>
      <p:sp>
        <p:nvSpPr>
          <p:cNvPr id="40" name="标题 1"/>
          <p:cNvSpPr txBox="1"/>
          <p:nvPr/>
        </p:nvSpPr>
        <p:spPr bwMode="auto">
          <a:xfrm>
            <a:off x="1187624" y="194137"/>
            <a:ext cx="8434958" cy="49270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defPPr>
              <a:defRPr lang="zh-CN"/>
            </a:defPPr>
            <a:lvl1pPr eaLnBrk="0" hangingPunct="0">
              <a:defRPr sz="2400" b="1">
                <a:solidFill>
                  <a:schemeClr val="tx2"/>
                </a:solidFill>
                <a:latin typeface="+mj-lt"/>
                <a:ea typeface="+mj-ea"/>
                <a:cs typeface="+mj-cs"/>
              </a:defRPr>
            </a:lvl1pPr>
            <a:lvl2pPr eaLnBrk="0" hangingPunct="0">
              <a:defRPr sz="2200" b="1">
                <a:solidFill>
                  <a:schemeClr val="tx2"/>
                </a:solidFill>
                <a:ea typeface="黑体" pitchFamily="2" charset="-122"/>
              </a:defRPr>
            </a:lvl2pPr>
            <a:lvl3pPr eaLnBrk="0" hangingPunct="0">
              <a:defRPr sz="2200" b="1">
                <a:solidFill>
                  <a:schemeClr val="tx2"/>
                </a:solidFill>
                <a:ea typeface="黑体" pitchFamily="2" charset="-122"/>
              </a:defRPr>
            </a:lvl3pPr>
            <a:lvl4pPr eaLnBrk="0" hangingPunct="0">
              <a:defRPr sz="2200" b="1">
                <a:solidFill>
                  <a:schemeClr val="tx2"/>
                </a:solidFill>
                <a:ea typeface="黑体" pitchFamily="2" charset="-122"/>
              </a:defRPr>
            </a:lvl4pPr>
            <a:lvl5pPr eaLnBrk="0" hangingPunct="0">
              <a:defRPr sz="2200" b="1">
                <a:solidFill>
                  <a:schemeClr val="tx2"/>
                </a:solidFill>
                <a:ea typeface="黑体" pitchFamily="2" charset="-122"/>
              </a:defRPr>
            </a:lvl5pPr>
            <a:lvl6pPr marL="457200" fontAlgn="base">
              <a:spcBef>
                <a:spcPct val="0"/>
              </a:spcBef>
              <a:spcAft>
                <a:spcPct val="0"/>
              </a:spcAft>
              <a:defRPr sz="2200" b="1">
                <a:solidFill>
                  <a:schemeClr val="tx2"/>
                </a:solidFill>
                <a:ea typeface="黑体" pitchFamily="2" charset="-122"/>
              </a:defRPr>
            </a:lvl6pPr>
            <a:lvl7pPr marL="914400" fontAlgn="base">
              <a:spcBef>
                <a:spcPct val="0"/>
              </a:spcBef>
              <a:spcAft>
                <a:spcPct val="0"/>
              </a:spcAft>
              <a:defRPr sz="2200" b="1">
                <a:solidFill>
                  <a:schemeClr val="tx2"/>
                </a:solidFill>
                <a:ea typeface="黑体" pitchFamily="2" charset="-122"/>
              </a:defRPr>
            </a:lvl7pPr>
            <a:lvl8pPr marL="1371600" fontAlgn="base">
              <a:spcBef>
                <a:spcPct val="0"/>
              </a:spcBef>
              <a:spcAft>
                <a:spcPct val="0"/>
              </a:spcAft>
              <a:defRPr sz="2200" b="1">
                <a:solidFill>
                  <a:schemeClr val="tx2"/>
                </a:solidFill>
                <a:ea typeface="黑体" pitchFamily="2" charset="-122"/>
              </a:defRPr>
            </a:lvl8pPr>
            <a:lvl9pPr marL="1828800" fontAlgn="base">
              <a:spcBef>
                <a:spcPct val="0"/>
              </a:spcBef>
              <a:spcAft>
                <a:spcPct val="0"/>
              </a:spcAft>
              <a:defRPr sz="2200" b="1">
                <a:solidFill>
                  <a:schemeClr val="tx2"/>
                </a:solidFill>
                <a:ea typeface="黑体" pitchFamily="2" charset="-122"/>
              </a:defRPr>
            </a:lvl9pPr>
          </a:lstStyle>
          <a:p>
            <a:r>
              <a:rPr lang="zh-CN" altLang="en-US" dirty="0"/>
              <a:t>确定性网络核心技术问题</a:t>
            </a:r>
            <a:r>
              <a:rPr lang="en-US" altLang="zh-CN" dirty="0"/>
              <a:t>——</a:t>
            </a:r>
            <a:r>
              <a:rPr lang="zh-CN" altLang="en-US" dirty="0"/>
              <a:t>时延与抖动控制</a:t>
            </a:r>
          </a:p>
        </p:txBody>
      </p:sp>
      <p:sp>
        <p:nvSpPr>
          <p:cNvPr id="39" name="灯片编号占位符 3">
            <a:extLst>
              <a:ext uri="{FF2B5EF4-FFF2-40B4-BE49-F238E27FC236}">
                <a16:creationId xmlns:a16="http://schemas.microsoft.com/office/drawing/2014/main" id="{4A7E3397-7B01-4142-BD5D-FCEAA77059FD}"/>
              </a:ext>
            </a:extLst>
          </p:cNvPr>
          <p:cNvSpPr txBox="1">
            <a:spLocks/>
          </p:cNvSpPr>
          <p:nvPr/>
        </p:nvSpPr>
        <p:spPr>
          <a:xfrm>
            <a:off x="8456612" y="4803998"/>
            <a:ext cx="723900" cy="342900"/>
          </a:xfrm>
          <a:prstGeom prst="rect">
            <a:avLst/>
          </a:prstGeom>
        </p:spPr>
        <p:txBody>
          <a:bodyPr lIns="91420" tIns="45710" rIns="91420" bIns="45710">
            <a:noAutofit/>
          </a:bodyPr>
          <a:lstStyle/>
          <a:p>
            <a:pPr marL="280921" indent="-223787" algn="ctr" defTabSz="914378" eaLnBrk="0" hangingPunct="0">
              <a:lnSpc>
                <a:spcPct val="95000"/>
              </a:lnSpc>
              <a:spcBef>
                <a:spcPts val="1110"/>
              </a:spcBef>
              <a:buClr>
                <a:schemeClr val="tx1"/>
              </a:buClr>
              <a:buSzPct val="80000"/>
              <a:defRPr/>
            </a:pPr>
            <a:fld id="{C74DB63C-3BE5-4DD4-B0A1-C0F1C5D43B8F}" type="slidenum">
              <a:rPr lang="en-US" altLang="zh-CN" sz="2000" b="1" kern="0">
                <a:solidFill>
                  <a:srgbClr val="676767"/>
                </a:solidFill>
                <a:latin typeface="Arial Unicode MS" pitchFamily="34" charset="-122"/>
                <a:ea typeface="Arial Unicode MS" pitchFamily="34" charset="-122"/>
                <a:cs typeface="Arial Unicode MS" pitchFamily="34" charset="-122"/>
              </a:rPr>
              <a:pPr marL="280921" indent="-223787" algn="ctr" defTabSz="914378" eaLnBrk="0" hangingPunct="0">
                <a:lnSpc>
                  <a:spcPct val="95000"/>
                </a:lnSpc>
                <a:spcBef>
                  <a:spcPts val="1110"/>
                </a:spcBef>
                <a:buClr>
                  <a:schemeClr val="tx1"/>
                </a:buClr>
                <a:buSzPct val="80000"/>
                <a:defRPr/>
              </a:pPr>
              <a:t>11</a:t>
            </a:fld>
            <a:endParaRPr lang="en-US" altLang="zh-CN" sz="2000" b="1" kern="0" dirty="0">
              <a:solidFill>
                <a:srgbClr val="676767"/>
              </a:solidFill>
              <a:latin typeface="Arial Unicode MS" pitchFamily="34" charset="-122"/>
              <a:ea typeface="Arial Unicode MS" pitchFamily="34" charset="-122"/>
              <a:cs typeface="Arial Unicode MS" pitchFamily="34" charset="-122"/>
            </a:endParaRPr>
          </a:p>
        </p:txBody>
      </p:sp>
      <p:pic>
        <p:nvPicPr>
          <p:cNvPr id="3" name="图片 2">
            <a:extLst>
              <a:ext uri="{FF2B5EF4-FFF2-40B4-BE49-F238E27FC236}">
                <a16:creationId xmlns:a16="http://schemas.microsoft.com/office/drawing/2014/main" id="{8C069AA5-1433-446F-B434-117691CE6DDD}"/>
              </a:ext>
            </a:extLst>
          </p:cNvPr>
          <p:cNvPicPr>
            <a:picLocks noChangeAspect="1"/>
          </p:cNvPicPr>
          <p:nvPr/>
        </p:nvPicPr>
        <p:blipFill>
          <a:blip r:embed="rId3"/>
          <a:stretch>
            <a:fillRect/>
          </a:stretch>
        </p:blipFill>
        <p:spPr>
          <a:xfrm>
            <a:off x="0" y="1375421"/>
            <a:ext cx="3275856" cy="2542252"/>
          </a:xfrm>
          <a:prstGeom prst="rect">
            <a:avLst/>
          </a:prstGeom>
        </p:spPr>
      </p:pic>
      <p:sp>
        <p:nvSpPr>
          <p:cNvPr id="34" name="TextBox 329">
            <a:extLst>
              <a:ext uri="{FF2B5EF4-FFF2-40B4-BE49-F238E27FC236}">
                <a16:creationId xmlns:a16="http://schemas.microsoft.com/office/drawing/2014/main" id="{9D897D3F-4ED3-49FD-B983-34C3799AF47F}"/>
              </a:ext>
            </a:extLst>
          </p:cNvPr>
          <p:cNvSpPr txBox="1"/>
          <p:nvPr/>
        </p:nvSpPr>
        <p:spPr>
          <a:xfrm>
            <a:off x="3132229" y="945799"/>
            <a:ext cx="3095955" cy="400110"/>
          </a:xfrm>
          <a:prstGeom prst="rect">
            <a:avLst/>
          </a:prstGeom>
          <a:noFill/>
        </p:spPr>
        <p:txBody>
          <a:bodyPr wrap="square">
            <a:spAutoFit/>
          </a:bodyPr>
          <a:lstStyle/>
          <a:p>
            <a:pPr algn="ctr">
              <a:defRPr/>
            </a:pPr>
            <a:r>
              <a:rPr lang="zh-CN" altLang="en-US" sz="2000" b="1" dirty="0">
                <a:latin typeface="黑体" panose="02010609060101010101" pitchFamily="49" charset="-122"/>
                <a:ea typeface="黑体" panose="02010609060101010101" pitchFamily="49" charset="-122"/>
              </a:rPr>
              <a:t>转发路径可控</a:t>
            </a:r>
            <a:endParaRPr lang="en-US" altLang="zh-CN" sz="2000" b="1" dirty="0">
              <a:latin typeface="黑体" panose="02010609060101010101" pitchFamily="49" charset="-122"/>
              <a:ea typeface="黑体" panose="02010609060101010101" pitchFamily="49" charset="-122"/>
            </a:endParaRPr>
          </a:p>
        </p:txBody>
      </p:sp>
      <p:sp>
        <p:nvSpPr>
          <p:cNvPr id="41" name="TextBox 329">
            <a:extLst>
              <a:ext uri="{FF2B5EF4-FFF2-40B4-BE49-F238E27FC236}">
                <a16:creationId xmlns:a16="http://schemas.microsoft.com/office/drawing/2014/main" id="{02CD2975-9EF4-4228-9081-CAF1B104294F}"/>
              </a:ext>
            </a:extLst>
          </p:cNvPr>
          <p:cNvSpPr txBox="1"/>
          <p:nvPr/>
        </p:nvSpPr>
        <p:spPr>
          <a:xfrm>
            <a:off x="5940152" y="945799"/>
            <a:ext cx="3095955" cy="400110"/>
          </a:xfrm>
          <a:prstGeom prst="rect">
            <a:avLst/>
          </a:prstGeom>
          <a:noFill/>
        </p:spPr>
        <p:txBody>
          <a:bodyPr wrap="square">
            <a:spAutoFit/>
          </a:bodyPr>
          <a:lstStyle/>
          <a:p>
            <a:pPr algn="ctr">
              <a:defRPr/>
            </a:pPr>
            <a:r>
              <a:rPr lang="zh-CN" altLang="en-US" sz="2000" b="1" dirty="0">
                <a:latin typeface="黑体" panose="02010609060101010101" pitchFamily="49" charset="-122"/>
                <a:ea typeface="黑体" panose="02010609060101010101" pitchFamily="49" charset="-122"/>
              </a:rPr>
              <a:t>带宽</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时延</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抖动有界</a:t>
            </a:r>
            <a:endParaRPr lang="en-US" altLang="zh-CN" sz="2000" b="1" dirty="0">
              <a:latin typeface="黑体" panose="02010609060101010101" pitchFamily="49" charset="-122"/>
              <a:ea typeface="黑体" panose="02010609060101010101" pitchFamily="49" charset="-122"/>
            </a:endParaRPr>
          </a:p>
        </p:txBody>
      </p:sp>
      <p:pic>
        <p:nvPicPr>
          <p:cNvPr id="42" name="图片 41">
            <a:extLst>
              <a:ext uri="{FF2B5EF4-FFF2-40B4-BE49-F238E27FC236}">
                <a16:creationId xmlns:a16="http://schemas.microsoft.com/office/drawing/2014/main" id="{82437AC3-9897-4627-A74D-A211BEE21EE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685" t="18045" r="4761" b="2761"/>
          <a:stretch/>
        </p:blipFill>
        <p:spPr>
          <a:xfrm>
            <a:off x="3347864" y="1419621"/>
            <a:ext cx="2592288" cy="2498051"/>
          </a:xfrm>
          <a:prstGeom prst="rect">
            <a:avLst/>
          </a:prstGeom>
        </p:spPr>
      </p:pic>
      <p:sp>
        <p:nvSpPr>
          <p:cNvPr id="43" name="标题 1">
            <a:extLst>
              <a:ext uri="{FF2B5EF4-FFF2-40B4-BE49-F238E27FC236}">
                <a16:creationId xmlns:a16="http://schemas.microsoft.com/office/drawing/2014/main" id="{E69B16DD-F7A9-4100-88DE-B5D95E3F127E}"/>
              </a:ext>
            </a:extLst>
          </p:cNvPr>
          <p:cNvSpPr txBox="1">
            <a:spLocks/>
          </p:cNvSpPr>
          <p:nvPr/>
        </p:nvSpPr>
        <p:spPr bwMode="white">
          <a:xfrm>
            <a:off x="321087" y="3777034"/>
            <a:ext cx="2841426" cy="51888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fontAlgn="base">
              <a:spcBef>
                <a:spcPct val="0"/>
              </a:spcBef>
              <a:spcAft>
                <a:spcPct val="0"/>
              </a:spcAft>
              <a:defRPr sz="3200" b="1">
                <a:solidFill>
                  <a:schemeClr val="bg1"/>
                </a:solidFill>
                <a:latin typeface="Verdana" pitchFamily="34" charset="0"/>
              </a:defRPr>
            </a:lvl6pPr>
            <a:lvl7pPr marL="914400" algn="ctr" rtl="0" fontAlgn="base">
              <a:spcBef>
                <a:spcPct val="0"/>
              </a:spcBef>
              <a:spcAft>
                <a:spcPct val="0"/>
              </a:spcAft>
              <a:defRPr sz="3200" b="1">
                <a:solidFill>
                  <a:schemeClr val="bg1"/>
                </a:solidFill>
                <a:latin typeface="Verdana" pitchFamily="34" charset="0"/>
              </a:defRPr>
            </a:lvl7pPr>
            <a:lvl8pPr marL="1371600" algn="ctr" rtl="0" fontAlgn="base">
              <a:spcBef>
                <a:spcPct val="0"/>
              </a:spcBef>
              <a:spcAft>
                <a:spcPct val="0"/>
              </a:spcAft>
              <a:defRPr sz="3200" b="1">
                <a:solidFill>
                  <a:schemeClr val="bg1"/>
                </a:solidFill>
                <a:latin typeface="Verdana" pitchFamily="34" charset="0"/>
              </a:defRPr>
            </a:lvl8pPr>
            <a:lvl9pPr marL="1828800" algn="ctr" rtl="0" fontAlgn="base">
              <a:spcBef>
                <a:spcPct val="0"/>
              </a:spcBef>
              <a:spcAft>
                <a:spcPct val="0"/>
              </a:spcAft>
              <a:defRPr sz="3200" b="1">
                <a:solidFill>
                  <a:schemeClr val="bg1"/>
                </a:solidFill>
                <a:latin typeface="Verdana" pitchFamily="34" charset="0"/>
              </a:defRPr>
            </a:lvl9pPr>
          </a:lstStyle>
          <a:p>
            <a:pPr algn="ctr"/>
            <a:r>
              <a:rPr lang="zh-CN" altLang="en-US" sz="1600" kern="0" dirty="0">
                <a:solidFill>
                  <a:srgbClr val="C00000"/>
                </a:solidFill>
                <a:latin typeface="黑体" panose="02010609060101010101" pitchFamily="49" charset="-122"/>
                <a:ea typeface="黑体" panose="02010609060101010101" pitchFamily="49" charset="-122"/>
              </a:rPr>
              <a:t>提供细粒度、差异化服务能力</a:t>
            </a:r>
          </a:p>
        </p:txBody>
      </p:sp>
      <p:sp>
        <p:nvSpPr>
          <p:cNvPr id="44" name="标题 1">
            <a:extLst>
              <a:ext uri="{FF2B5EF4-FFF2-40B4-BE49-F238E27FC236}">
                <a16:creationId xmlns:a16="http://schemas.microsoft.com/office/drawing/2014/main" id="{CD654B9A-A77C-483D-B062-A261743BC7C7}"/>
              </a:ext>
            </a:extLst>
          </p:cNvPr>
          <p:cNvSpPr txBox="1">
            <a:spLocks/>
          </p:cNvSpPr>
          <p:nvPr/>
        </p:nvSpPr>
        <p:spPr bwMode="white">
          <a:xfrm>
            <a:off x="3291502" y="3777034"/>
            <a:ext cx="2841426" cy="51888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fontAlgn="base">
              <a:spcBef>
                <a:spcPct val="0"/>
              </a:spcBef>
              <a:spcAft>
                <a:spcPct val="0"/>
              </a:spcAft>
              <a:defRPr sz="3200" b="1">
                <a:solidFill>
                  <a:schemeClr val="bg1"/>
                </a:solidFill>
                <a:latin typeface="Verdana" pitchFamily="34" charset="0"/>
              </a:defRPr>
            </a:lvl6pPr>
            <a:lvl7pPr marL="914400" algn="ctr" rtl="0" fontAlgn="base">
              <a:spcBef>
                <a:spcPct val="0"/>
              </a:spcBef>
              <a:spcAft>
                <a:spcPct val="0"/>
              </a:spcAft>
              <a:defRPr sz="3200" b="1">
                <a:solidFill>
                  <a:schemeClr val="bg1"/>
                </a:solidFill>
                <a:latin typeface="Verdana" pitchFamily="34" charset="0"/>
              </a:defRPr>
            </a:lvl7pPr>
            <a:lvl8pPr marL="1371600" algn="ctr" rtl="0" fontAlgn="base">
              <a:spcBef>
                <a:spcPct val="0"/>
              </a:spcBef>
              <a:spcAft>
                <a:spcPct val="0"/>
              </a:spcAft>
              <a:defRPr sz="3200" b="1">
                <a:solidFill>
                  <a:schemeClr val="bg1"/>
                </a:solidFill>
                <a:latin typeface="Verdana" pitchFamily="34" charset="0"/>
              </a:defRPr>
            </a:lvl8pPr>
            <a:lvl9pPr marL="1828800" algn="ctr" rtl="0" fontAlgn="base">
              <a:spcBef>
                <a:spcPct val="0"/>
              </a:spcBef>
              <a:spcAft>
                <a:spcPct val="0"/>
              </a:spcAft>
              <a:defRPr sz="3200" b="1">
                <a:solidFill>
                  <a:schemeClr val="bg1"/>
                </a:solidFill>
                <a:latin typeface="Verdana" pitchFamily="34" charset="0"/>
              </a:defRPr>
            </a:lvl9pPr>
          </a:lstStyle>
          <a:p>
            <a:pPr algn="ctr"/>
            <a:r>
              <a:rPr lang="zh-CN" altLang="en-US" sz="1600" kern="0" dirty="0">
                <a:solidFill>
                  <a:srgbClr val="C00000"/>
                </a:solidFill>
                <a:latin typeface="黑体" panose="02010609060101010101" pitchFamily="49" charset="-122"/>
                <a:ea typeface="黑体" panose="02010609060101010101" pitchFamily="49" charset="-122"/>
              </a:rPr>
              <a:t>端到端低时延控制</a:t>
            </a:r>
          </a:p>
        </p:txBody>
      </p:sp>
      <p:grpSp>
        <p:nvGrpSpPr>
          <p:cNvPr id="45" name="组合 44">
            <a:extLst>
              <a:ext uri="{FF2B5EF4-FFF2-40B4-BE49-F238E27FC236}">
                <a16:creationId xmlns:a16="http://schemas.microsoft.com/office/drawing/2014/main" id="{57E8D2C8-19A7-411A-ACA8-762C6AE542B6}"/>
              </a:ext>
            </a:extLst>
          </p:cNvPr>
          <p:cNvGrpSpPr/>
          <p:nvPr/>
        </p:nvGrpSpPr>
        <p:grpSpPr>
          <a:xfrm>
            <a:off x="6466281" y="1375420"/>
            <a:ext cx="1796380" cy="1447387"/>
            <a:chOff x="9892228" y="3946900"/>
            <a:chExt cx="1728417" cy="1417006"/>
          </a:xfrm>
        </p:grpSpPr>
        <p:pic>
          <p:nvPicPr>
            <p:cNvPr id="46" name="图片 45">
              <a:extLst>
                <a:ext uri="{FF2B5EF4-FFF2-40B4-BE49-F238E27FC236}">
                  <a16:creationId xmlns:a16="http://schemas.microsoft.com/office/drawing/2014/main" id="{E0834A3D-758E-43DE-870A-66E05D2DCE05}"/>
                </a:ext>
              </a:extLst>
            </p:cNvPr>
            <p:cNvPicPr>
              <a:picLocks noChangeAspect="1"/>
            </p:cNvPicPr>
            <p:nvPr/>
          </p:nvPicPr>
          <p:blipFill>
            <a:blip r:embed="rId5"/>
            <a:stretch>
              <a:fillRect/>
            </a:stretch>
          </p:blipFill>
          <p:spPr>
            <a:xfrm>
              <a:off x="10234034" y="3946900"/>
              <a:ext cx="1386611" cy="1271060"/>
            </a:xfrm>
            <a:prstGeom prst="rect">
              <a:avLst/>
            </a:prstGeom>
          </p:spPr>
        </p:pic>
        <p:sp>
          <p:nvSpPr>
            <p:cNvPr id="47" name="文本框 46">
              <a:extLst>
                <a:ext uri="{FF2B5EF4-FFF2-40B4-BE49-F238E27FC236}">
                  <a16:creationId xmlns:a16="http://schemas.microsoft.com/office/drawing/2014/main" id="{FA946459-BF67-4362-88B5-30A487D4943B}"/>
                </a:ext>
              </a:extLst>
            </p:cNvPr>
            <p:cNvSpPr txBox="1"/>
            <p:nvPr/>
          </p:nvSpPr>
          <p:spPr>
            <a:xfrm>
              <a:off x="9892228" y="4045937"/>
              <a:ext cx="384421" cy="216237"/>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概率</a:t>
              </a:r>
            </a:p>
          </p:txBody>
        </p:sp>
        <p:sp>
          <p:nvSpPr>
            <p:cNvPr id="48" name="文本框 47">
              <a:extLst>
                <a:ext uri="{FF2B5EF4-FFF2-40B4-BE49-F238E27FC236}">
                  <a16:creationId xmlns:a16="http://schemas.microsoft.com/office/drawing/2014/main" id="{982CD717-96C3-4FC2-8918-AAC686457AF6}"/>
                </a:ext>
              </a:extLst>
            </p:cNvPr>
            <p:cNvSpPr txBox="1"/>
            <p:nvPr/>
          </p:nvSpPr>
          <p:spPr>
            <a:xfrm>
              <a:off x="11169289" y="5147669"/>
              <a:ext cx="384421" cy="216237"/>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时延</a:t>
              </a:r>
            </a:p>
          </p:txBody>
        </p:sp>
      </p:grpSp>
      <p:grpSp>
        <p:nvGrpSpPr>
          <p:cNvPr id="49" name="组合 48">
            <a:extLst>
              <a:ext uri="{FF2B5EF4-FFF2-40B4-BE49-F238E27FC236}">
                <a16:creationId xmlns:a16="http://schemas.microsoft.com/office/drawing/2014/main" id="{88C72BB4-64C2-4EB5-9275-CB1175ABF4DE}"/>
              </a:ext>
            </a:extLst>
          </p:cNvPr>
          <p:cNvGrpSpPr/>
          <p:nvPr/>
        </p:nvGrpSpPr>
        <p:grpSpPr>
          <a:xfrm>
            <a:off x="6844419" y="2665789"/>
            <a:ext cx="1724598" cy="1251883"/>
            <a:chOff x="10460519" y="5331820"/>
            <a:chExt cx="1506049" cy="1207957"/>
          </a:xfrm>
        </p:grpSpPr>
        <p:cxnSp>
          <p:nvCxnSpPr>
            <p:cNvPr id="50" name="直接箭头连接符 49">
              <a:extLst>
                <a:ext uri="{FF2B5EF4-FFF2-40B4-BE49-F238E27FC236}">
                  <a16:creationId xmlns:a16="http://schemas.microsoft.com/office/drawing/2014/main" id="{FC0EB2C3-5FA7-4369-98E7-F04E2591EA89}"/>
                </a:ext>
              </a:extLst>
            </p:cNvPr>
            <p:cNvCxnSpPr/>
            <p:nvPr/>
          </p:nvCxnSpPr>
          <p:spPr>
            <a:xfrm>
              <a:off x="10460519" y="6333351"/>
              <a:ext cx="1349832" cy="0"/>
            </a:xfrm>
            <a:prstGeom prst="straightConnector1">
              <a:avLst/>
            </a:prstGeom>
            <a:ln w="31750">
              <a:solidFill>
                <a:srgbClr val="1F4E79"/>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D1A33A1-023D-4F0B-B501-FE1FFA212F2D}"/>
                </a:ext>
              </a:extLst>
            </p:cNvPr>
            <p:cNvCxnSpPr/>
            <p:nvPr/>
          </p:nvCxnSpPr>
          <p:spPr>
            <a:xfrm flipV="1">
              <a:off x="10467254" y="5331820"/>
              <a:ext cx="0" cy="1008267"/>
            </a:xfrm>
            <a:prstGeom prst="straightConnector1">
              <a:avLst/>
            </a:prstGeom>
            <a:ln w="31750">
              <a:solidFill>
                <a:srgbClr val="1F4E79"/>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44C47C73-D1C4-4F97-98F7-0047E56515F2}"/>
                </a:ext>
              </a:extLst>
            </p:cNvPr>
            <p:cNvSpPr/>
            <p:nvPr/>
          </p:nvSpPr>
          <p:spPr>
            <a:xfrm>
              <a:off x="10473990" y="6165832"/>
              <a:ext cx="215485" cy="160851"/>
            </a:xfrm>
            <a:prstGeom prst="rect">
              <a:avLst/>
            </a:prstGeom>
            <a:pattFill prst="wdUpDiag">
              <a:fgClr>
                <a:schemeClr val="accent1"/>
              </a:fgClr>
              <a:bgClr>
                <a:schemeClr val="bg1"/>
              </a:bgClr>
            </a:patt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53" name="直接连接符 52">
              <a:extLst>
                <a:ext uri="{FF2B5EF4-FFF2-40B4-BE49-F238E27FC236}">
                  <a16:creationId xmlns:a16="http://schemas.microsoft.com/office/drawing/2014/main" id="{4B92247D-D730-4167-BDDF-D9B5F9E1C96A}"/>
                </a:ext>
              </a:extLst>
            </p:cNvPr>
            <p:cNvCxnSpPr/>
            <p:nvPr/>
          </p:nvCxnSpPr>
          <p:spPr>
            <a:xfrm>
              <a:off x="10473990" y="6151571"/>
              <a:ext cx="215485" cy="0"/>
            </a:xfrm>
            <a:prstGeom prst="line">
              <a:avLst/>
            </a:prstGeom>
            <a:ln w="38100">
              <a:solidFill>
                <a:srgbClr val="1F4E79"/>
              </a:soli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68CFC1A0-36B8-4C7A-A74B-D418321BCDA0}"/>
                </a:ext>
              </a:extLst>
            </p:cNvPr>
            <p:cNvSpPr txBox="1"/>
            <p:nvPr/>
          </p:nvSpPr>
          <p:spPr>
            <a:xfrm>
              <a:off x="11472926" y="6366226"/>
              <a:ext cx="288163" cy="173551"/>
            </a:xfrm>
            <a:prstGeom prst="rect">
              <a:avLst/>
            </a:prstGeom>
            <a:noFill/>
          </p:spPr>
          <p:txBody>
            <a:bodyPr wrap="none" rtlCol="0" anchor="ctr">
              <a:spAutoFit/>
            </a:bodyPr>
            <a:lstStyle/>
            <a:p>
              <a:pPr algn="ctr"/>
              <a:r>
                <a:rPr lang="zh-CN" altLang="en-US" sz="1200" dirty="0">
                  <a:latin typeface="微软雅黑" panose="020B0503020204020204" pitchFamily="34" charset="-122"/>
                  <a:ea typeface="微软雅黑" panose="020B0503020204020204" pitchFamily="34" charset="-122"/>
                </a:rPr>
                <a:t>跳数</a:t>
              </a:r>
            </a:p>
          </p:txBody>
        </p:sp>
        <p:sp>
          <p:nvSpPr>
            <p:cNvPr id="55" name="文本框 54">
              <a:extLst>
                <a:ext uri="{FF2B5EF4-FFF2-40B4-BE49-F238E27FC236}">
                  <a16:creationId xmlns:a16="http://schemas.microsoft.com/office/drawing/2014/main" id="{18047FDC-1354-4266-AAC7-BF99724E6FAF}"/>
                </a:ext>
              </a:extLst>
            </p:cNvPr>
            <p:cNvSpPr txBox="1"/>
            <p:nvPr/>
          </p:nvSpPr>
          <p:spPr>
            <a:xfrm>
              <a:off x="10576968" y="5349977"/>
              <a:ext cx="288163" cy="173551"/>
            </a:xfrm>
            <a:prstGeom prst="rect">
              <a:avLst/>
            </a:prstGeom>
            <a:noFill/>
          </p:spPr>
          <p:txBody>
            <a:bodyPr wrap="none" rtlCol="0" anchor="ctr">
              <a:spAutoFit/>
            </a:bodyPr>
            <a:lstStyle/>
            <a:p>
              <a:pPr algn="ctr"/>
              <a:r>
                <a:rPr lang="zh-CN" altLang="en-US" sz="1200" dirty="0">
                  <a:latin typeface="微软雅黑" panose="020B0503020204020204" pitchFamily="34" charset="-122"/>
                  <a:ea typeface="微软雅黑" panose="020B0503020204020204" pitchFamily="34" charset="-122"/>
                </a:rPr>
                <a:t>时延</a:t>
              </a:r>
            </a:p>
          </p:txBody>
        </p:sp>
        <p:sp>
          <p:nvSpPr>
            <p:cNvPr id="56" name="矩形 55">
              <a:extLst>
                <a:ext uri="{FF2B5EF4-FFF2-40B4-BE49-F238E27FC236}">
                  <a16:creationId xmlns:a16="http://schemas.microsoft.com/office/drawing/2014/main" id="{592FF0E1-6360-4C72-AE59-AC47D298BA29}"/>
                </a:ext>
              </a:extLst>
            </p:cNvPr>
            <p:cNvSpPr/>
            <p:nvPr/>
          </p:nvSpPr>
          <p:spPr>
            <a:xfrm>
              <a:off x="10689475" y="5990558"/>
              <a:ext cx="215485" cy="336125"/>
            </a:xfrm>
            <a:prstGeom prst="rect">
              <a:avLst/>
            </a:prstGeom>
            <a:pattFill prst="wdUpDiag">
              <a:fgClr>
                <a:schemeClr val="accent1"/>
              </a:fgClr>
              <a:bgClr>
                <a:schemeClr val="bg1"/>
              </a:bgClr>
            </a:patt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57" name="直接连接符 56">
              <a:extLst>
                <a:ext uri="{FF2B5EF4-FFF2-40B4-BE49-F238E27FC236}">
                  <a16:creationId xmlns:a16="http://schemas.microsoft.com/office/drawing/2014/main" id="{2FFCD2D8-7DB7-41F0-A205-DB5574892C7E}"/>
                </a:ext>
              </a:extLst>
            </p:cNvPr>
            <p:cNvCxnSpPr/>
            <p:nvPr/>
          </p:nvCxnSpPr>
          <p:spPr>
            <a:xfrm>
              <a:off x="10689475" y="5983889"/>
              <a:ext cx="215485" cy="0"/>
            </a:xfrm>
            <a:prstGeom prst="line">
              <a:avLst/>
            </a:prstGeom>
            <a:ln w="38100">
              <a:solidFill>
                <a:srgbClr val="1F4E79"/>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22EB05F3-9D18-4259-BBDD-32BDF9C2DF87}"/>
                </a:ext>
              </a:extLst>
            </p:cNvPr>
            <p:cNvSpPr/>
            <p:nvPr/>
          </p:nvSpPr>
          <p:spPr>
            <a:xfrm>
              <a:off x="10904960" y="5806563"/>
              <a:ext cx="215485" cy="520120"/>
            </a:xfrm>
            <a:prstGeom prst="rect">
              <a:avLst/>
            </a:prstGeom>
            <a:pattFill prst="wdUpDiag">
              <a:fgClr>
                <a:schemeClr val="accent1"/>
              </a:fgClr>
              <a:bgClr>
                <a:schemeClr val="bg1"/>
              </a:bgClr>
            </a:patt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59" name="直接连接符 58">
              <a:extLst>
                <a:ext uri="{FF2B5EF4-FFF2-40B4-BE49-F238E27FC236}">
                  <a16:creationId xmlns:a16="http://schemas.microsoft.com/office/drawing/2014/main" id="{B68593A1-45C5-482D-A997-3A23650563D6}"/>
                </a:ext>
              </a:extLst>
            </p:cNvPr>
            <p:cNvCxnSpPr/>
            <p:nvPr/>
          </p:nvCxnSpPr>
          <p:spPr>
            <a:xfrm>
              <a:off x="10904960" y="5799894"/>
              <a:ext cx="215485" cy="0"/>
            </a:xfrm>
            <a:prstGeom prst="line">
              <a:avLst/>
            </a:prstGeom>
            <a:ln w="38100">
              <a:solidFill>
                <a:srgbClr val="1F4E79"/>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287EF4FB-9A28-4D30-BF5B-D387587CC7ED}"/>
                </a:ext>
              </a:extLst>
            </p:cNvPr>
            <p:cNvSpPr/>
            <p:nvPr/>
          </p:nvSpPr>
          <p:spPr>
            <a:xfrm>
              <a:off x="11120446" y="5613491"/>
              <a:ext cx="215485" cy="713193"/>
            </a:xfrm>
            <a:prstGeom prst="rect">
              <a:avLst/>
            </a:prstGeom>
            <a:pattFill prst="wdUpDiag">
              <a:fgClr>
                <a:schemeClr val="accent1"/>
              </a:fgClr>
              <a:bgClr>
                <a:schemeClr val="bg1"/>
              </a:bgClr>
            </a:patt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61" name="直接连接符 60">
              <a:extLst>
                <a:ext uri="{FF2B5EF4-FFF2-40B4-BE49-F238E27FC236}">
                  <a16:creationId xmlns:a16="http://schemas.microsoft.com/office/drawing/2014/main" id="{BD2A857E-F26A-4F5E-9F82-74A567079AE5}"/>
                </a:ext>
              </a:extLst>
            </p:cNvPr>
            <p:cNvCxnSpPr/>
            <p:nvPr/>
          </p:nvCxnSpPr>
          <p:spPr>
            <a:xfrm>
              <a:off x="11120446" y="5606822"/>
              <a:ext cx="215485" cy="0"/>
            </a:xfrm>
            <a:prstGeom prst="line">
              <a:avLst/>
            </a:prstGeom>
            <a:ln w="38100">
              <a:solidFill>
                <a:srgbClr val="1F4E79"/>
              </a:solidFill>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EAA307DB-5401-43BE-B378-02360555C281}"/>
                </a:ext>
              </a:extLst>
            </p:cNvPr>
            <p:cNvSpPr txBox="1"/>
            <p:nvPr/>
          </p:nvSpPr>
          <p:spPr>
            <a:xfrm>
              <a:off x="11431502" y="5496511"/>
              <a:ext cx="535066" cy="171928"/>
            </a:xfrm>
            <a:prstGeom prst="rect">
              <a:avLst/>
            </a:prstGeom>
            <a:noFill/>
          </p:spPr>
          <p:txBody>
            <a:bodyPr wrap="none" rtlCol="0" anchor="ctr">
              <a:spAutoFit/>
            </a:bodyPr>
            <a:lstStyle/>
            <a:p>
              <a:pPr algn="ctr"/>
              <a:r>
                <a:rPr lang="en-US" altLang="zh-CN" sz="1050" dirty="0">
                  <a:latin typeface="微软雅黑" panose="020B0503020204020204" pitchFamily="34" charset="-122"/>
                  <a:ea typeface="微软雅黑" panose="020B0503020204020204" pitchFamily="34" charset="-122"/>
                </a:rPr>
                <a:t>us</a:t>
              </a:r>
              <a:r>
                <a:rPr lang="zh-CN" altLang="en-US" sz="1050" dirty="0">
                  <a:latin typeface="微软雅黑" panose="020B0503020204020204" pitchFamily="34" charset="-122"/>
                  <a:ea typeface="微软雅黑" panose="020B0503020204020204" pitchFamily="34" charset="-122"/>
                </a:rPr>
                <a:t>级抖动</a:t>
              </a:r>
            </a:p>
          </p:txBody>
        </p:sp>
      </p:grpSp>
      <p:sp>
        <p:nvSpPr>
          <p:cNvPr id="63" name="标题 1">
            <a:extLst>
              <a:ext uri="{FF2B5EF4-FFF2-40B4-BE49-F238E27FC236}">
                <a16:creationId xmlns:a16="http://schemas.microsoft.com/office/drawing/2014/main" id="{12922610-DEBA-466B-94CD-598577DE3357}"/>
              </a:ext>
            </a:extLst>
          </p:cNvPr>
          <p:cNvSpPr txBox="1">
            <a:spLocks/>
          </p:cNvSpPr>
          <p:nvPr/>
        </p:nvSpPr>
        <p:spPr bwMode="white">
          <a:xfrm>
            <a:off x="6123062" y="3781053"/>
            <a:ext cx="2841426" cy="51888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fontAlgn="base">
              <a:spcBef>
                <a:spcPct val="0"/>
              </a:spcBef>
              <a:spcAft>
                <a:spcPct val="0"/>
              </a:spcAft>
              <a:defRPr sz="3200" b="1">
                <a:solidFill>
                  <a:schemeClr val="bg1"/>
                </a:solidFill>
                <a:latin typeface="Verdana" pitchFamily="34" charset="0"/>
              </a:defRPr>
            </a:lvl6pPr>
            <a:lvl7pPr marL="914400" algn="ctr" rtl="0" fontAlgn="base">
              <a:spcBef>
                <a:spcPct val="0"/>
              </a:spcBef>
              <a:spcAft>
                <a:spcPct val="0"/>
              </a:spcAft>
              <a:defRPr sz="3200" b="1">
                <a:solidFill>
                  <a:schemeClr val="bg1"/>
                </a:solidFill>
                <a:latin typeface="Verdana" pitchFamily="34" charset="0"/>
              </a:defRPr>
            </a:lvl7pPr>
            <a:lvl8pPr marL="1371600" algn="ctr" rtl="0" fontAlgn="base">
              <a:spcBef>
                <a:spcPct val="0"/>
              </a:spcBef>
              <a:spcAft>
                <a:spcPct val="0"/>
              </a:spcAft>
              <a:defRPr sz="3200" b="1">
                <a:solidFill>
                  <a:schemeClr val="bg1"/>
                </a:solidFill>
                <a:latin typeface="Verdana" pitchFamily="34" charset="0"/>
              </a:defRPr>
            </a:lvl8pPr>
            <a:lvl9pPr marL="1828800" algn="ctr" rtl="0" fontAlgn="base">
              <a:spcBef>
                <a:spcPct val="0"/>
              </a:spcBef>
              <a:spcAft>
                <a:spcPct val="0"/>
              </a:spcAft>
              <a:defRPr sz="3200" b="1">
                <a:solidFill>
                  <a:schemeClr val="bg1"/>
                </a:solidFill>
                <a:latin typeface="Verdana" pitchFamily="34" charset="0"/>
              </a:defRPr>
            </a:lvl9pPr>
          </a:lstStyle>
          <a:p>
            <a:pPr algn="ctr"/>
            <a:r>
              <a:rPr lang="zh-CN" altLang="en-US" sz="1600" kern="0" dirty="0">
                <a:solidFill>
                  <a:srgbClr val="C00000"/>
                </a:solidFill>
                <a:latin typeface="黑体" panose="02010609060101010101" pitchFamily="49" charset="-122"/>
                <a:ea typeface="黑体" panose="02010609060101010101" pitchFamily="49" charset="-122"/>
              </a:rPr>
              <a:t>低时延</a:t>
            </a:r>
            <a:r>
              <a:rPr lang="en-US" altLang="zh-CN" sz="1600" kern="0" dirty="0">
                <a:solidFill>
                  <a:srgbClr val="C00000"/>
                </a:solidFill>
                <a:latin typeface="黑体" panose="02010609060101010101" pitchFamily="49" charset="-122"/>
                <a:ea typeface="黑体" panose="02010609060101010101" pitchFamily="49" charset="-122"/>
              </a:rPr>
              <a:t>+</a:t>
            </a:r>
            <a:r>
              <a:rPr lang="zh-CN" altLang="en-US" sz="1600" kern="0" dirty="0">
                <a:solidFill>
                  <a:srgbClr val="C00000"/>
                </a:solidFill>
                <a:latin typeface="黑体" panose="02010609060101010101" pitchFamily="49" charset="-122"/>
                <a:ea typeface="黑体" panose="02010609060101010101" pitchFamily="49" charset="-122"/>
              </a:rPr>
              <a:t>低抖动控制</a:t>
            </a:r>
          </a:p>
        </p:txBody>
      </p:sp>
      <p:sp>
        <p:nvSpPr>
          <p:cNvPr id="30" name="矩形 29">
            <a:extLst>
              <a:ext uri="{FF2B5EF4-FFF2-40B4-BE49-F238E27FC236}">
                <a16:creationId xmlns:a16="http://schemas.microsoft.com/office/drawing/2014/main" id="{C21D17D0-47E9-445C-A420-689F18C38B38}"/>
              </a:ext>
            </a:extLst>
          </p:cNvPr>
          <p:cNvSpPr/>
          <p:nvPr/>
        </p:nvSpPr>
        <p:spPr>
          <a:xfrm>
            <a:off x="521837" y="4299942"/>
            <a:ext cx="7938595" cy="707886"/>
          </a:xfrm>
          <a:prstGeom prst="rect">
            <a:avLst/>
          </a:prstGeom>
          <a:solidFill>
            <a:srgbClr val="FFFF00"/>
          </a:solidFill>
          <a:ln w="19050">
            <a:solidFill>
              <a:schemeClr val="tx1"/>
            </a:solidFill>
          </a:ln>
        </p:spPr>
        <p:txBody>
          <a:bodyPr wrap="square">
            <a:spAutoFit/>
          </a:bodyPr>
          <a:lstStyle/>
          <a:p>
            <a:pPr algn="ctr"/>
            <a:r>
              <a:rPr lang="zh-CN" altLang="en-US" sz="2000" b="1" dirty="0">
                <a:latin typeface="+mj-ea"/>
                <a:ea typeface="+mj-ea"/>
              </a:rPr>
              <a:t>切片、带宽、路由等控制技术基本实现，</a:t>
            </a:r>
            <a:endParaRPr lang="en-US" altLang="zh-CN" sz="2000" b="1" dirty="0">
              <a:latin typeface="+mj-ea"/>
              <a:ea typeface="+mj-ea"/>
            </a:endParaRPr>
          </a:p>
          <a:p>
            <a:pPr algn="ctr"/>
            <a:r>
              <a:rPr lang="zh-CN" altLang="en-US" sz="2000" b="1" dirty="0">
                <a:solidFill>
                  <a:srgbClr val="FF0000"/>
                </a:solidFill>
                <a:latin typeface="+mj-ea"/>
                <a:ea typeface="+mj-ea"/>
              </a:rPr>
              <a:t>时延与抖动控制正成为当前确定性网络研究的核心技术问题</a:t>
            </a:r>
          </a:p>
        </p:txBody>
      </p:sp>
    </p:spTree>
    <p:extLst>
      <p:ext uri="{BB962C8B-B14F-4D97-AF65-F5344CB8AC3E}">
        <p14:creationId xmlns:p14="http://schemas.microsoft.com/office/powerpoint/2010/main" val="4110276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Rectangle 2"/>
          <p:cNvSpPr>
            <a:spLocks noGrp="1" noChangeArrowheads="1"/>
          </p:cNvSpPr>
          <p:nvPr>
            <p:ph type="title" idx="4294967295"/>
          </p:nvPr>
        </p:nvSpPr>
        <p:spPr>
          <a:xfrm>
            <a:off x="1219595" y="188367"/>
            <a:ext cx="4967287" cy="48577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2400" kern="1200" dirty="0"/>
              <a:t>提  纲</a:t>
            </a:r>
          </a:p>
        </p:txBody>
      </p:sp>
      <p:sp>
        <p:nvSpPr>
          <p:cNvPr id="7175" name="Text Box 10"/>
          <p:cNvSpPr txBox="1">
            <a:spLocks noChangeArrowheads="1"/>
          </p:cNvSpPr>
          <p:nvPr/>
        </p:nvSpPr>
        <p:spPr bwMode="gray">
          <a:xfrm>
            <a:off x="1708767" y="2569920"/>
            <a:ext cx="6410150" cy="400110"/>
          </a:xfrm>
          <a:prstGeom prst="rect">
            <a:avLst/>
          </a:prstGeom>
          <a:noFill/>
          <a:ln w="9525" algn="ctr">
            <a:noFill/>
            <a:miter lim="800000"/>
            <a:headEnd/>
            <a:tailEnd/>
          </a:ln>
        </p:spPr>
        <p:txBody>
          <a:bodyPr wrap="square">
            <a:spAutoFit/>
          </a:bodyPr>
          <a:lstStyle/>
          <a:p>
            <a:pPr>
              <a:defRPr/>
            </a:pPr>
            <a:r>
              <a:rPr lang="en-US" altLang="zh-CN" sz="2000" b="1">
                <a:solidFill>
                  <a:schemeClr val="bg1"/>
                </a:solidFill>
                <a:latin typeface="+mj-ea"/>
                <a:ea typeface="+mj-ea"/>
                <a:cs typeface="楷体_GB2312"/>
              </a:rPr>
              <a:t>  </a:t>
            </a:r>
          </a:p>
        </p:txBody>
      </p:sp>
      <p:sp>
        <p:nvSpPr>
          <p:cNvPr id="7176" name="AutoShape 5"/>
          <p:cNvSpPr>
            <a:spLocks noChangeArrowheads="1"/>
          </p:cNvSpPr>
          <p:nvPr/>
        </p:nvSpPr>
        <p:spPr bwMode="gray">
          <a:xfrm>
            <a:off x="1067417" y="2506829"/>
            <a:ext cx="7123112" cy="416719"/>
          </a:xfrm>
          <a:prstGeom prst="roundRect">
            <a:avLst>
              <a:gd name="adj" fmla="val 50000"/>
            </a:avLst>
          </a:prstGeom>
          <a:solidFill>
            <a:srgbClr val="FF0000"/>
          </a:solidFill>
          <a:ln w="38100" algn="ctr">
            <a:solidFill>
              <a:srgbClr val="006666"/>
            </a:solidFill>
            <a:round/>
            <a:headEnd/>
            <a:tailEnd/>
          </a:ln>
        </p:spPr>
        <p:txBody>
          <a:bodyPr vert="eaVert" wrap="none" anchor="ctr"/>
          <a:lstStyle/>
          <a:p>
            <a:r>
              <a:rPr lang="en-US" altLang="zh-CN" sz="1600">
                <a:solidFill>
                  <a:schemeClr val="bg1"/>
                </a:solidFill>
                <a:latin typeface="+mj-ea"/>
                <a:ea typeface="+mj-ea"/>
              </a:rPr>
              <a:t> </a:t>
            </a:r>
            <a:endParaRPr lang="zh-CN" altLang="zh-CN" sz="1600">
              <a:solidFill>
                <a:schemeClr val="bg1"/>
              </a:solidFill>
              <a:latin typeface="+mj-ea"/>
              <a:ea typeface="+mj-ea"/>
            </a:endParaRPr>
          </a:p>
        </p:txBody>
      </p:sp>
      <p:sp>
        <p:nvSpPr>
          <p:cNvPr id="7177" name="Text Box 10"/>
          <p:cNvSpPr txBox="1">
            <a:spLocks noChangeArrowheads="1"/>
          </p:cNvSpPr>
          <p:nvPr/>
        </p:nvSpPr>
        <p:spPr bwMode="gray">
          <a:xfrm>
            <a:off x="1211879" y="2511560"/>
            <a:ext cx="6092844" cy="400110"/>
          </a:xfrm>
          <a:prstGeom prst="rect">
            <a:avLst/>
          </a:prstGeom>
          <a:noFill/>
          <a:ln w="9525" algn="ctr">
            <a:noFill/>
            <a:miter lim="800000"/>
            <a:headEnd/>
            <a:tailEnd/>
          </a:ln>
        </p:spPr>
        <p:txBody>
          <a:bodyPr wrap="square">
            <a:spAutoFit/>
          </a:bodyPr>
          <a:lstStyle/>
          <a:p>
            <a:pPr>
              <a:defRPr/>
            </a:pPr>
            <a:r>
              <a:rPr lang="zh-CN" altLang="en-US" sz="2000" b="1" dirty="0">
                <a:solidFill>
                  <a:schemeClr val="bg1"/>
                </a:solidFill>
                <a:latin typeface="+mj-ea"/>
                <a:ea typeface="+mj-ea"/>
                <a:cs typeface="楷体_GB2312"/>
              </a:rPr>
              <a:t> 第二部分  确定性网络最新技术进展与趋势</a:t>
            </a:r>
          </a:p>
        </p:txBody>
      </p:sp>
      <p:sp>
        <p:nvSpPr>
          <p:cNvPr id="7178" name="Text Box 10"/>
          <p:cNvSpPr txBox="1">
            <a:spLocks noChangeArrowheads="1"/>
          </p:cNvSpPr>
          <p:nvPr/>
        </p:nvSpPr>
        <p:spPr bwMode="gray">
          <a:xfrm>
            <a:off x="1684954" y="1493480"/>
            <a:ext cx="6116638" cy="400110"/>
          </a:xfrm>
          <a:prstGeom prst="rect">
            <a:avLst/>
          </a:prstGeom>
          <a:noFill/>
          <a:ln w="9525" algn="ctr">
            <a:noFill/>
            <a:miter lim="800000"/>
            <a:headEnd/>
            <a:tailEnd/>
          </a:ln>
        </p:spPr>
        <p:txBody>
          <a:bodyPr>
            <a:spAutoFit/>
          </a:bodyPr>
          <a:lstStyle/>
          <a:p>
            <a:pPr>
              <a:defRPr/>
            </a:pPr>
            <a:r>
              <a:rPr lang="en-US" altLang="zh-CN" sz="2000" b="1">
                <a:solidFill>
                  <a:schemeClr val="bg1"/>
                </a:solidFill>
                <a:latin typeface="+mj-ea"/>
                <a:ea typeface="+mj-ea"/>
                <a:cs typeface="楷体_GB2312"/>
              </a:rPr>
              <a:t>  </a:t>
            </a:r>
          </a:p>
        </p:txBody>
      </p:sp>
      <p:sp>
        <p:nvSpPr>
          <p:cNvPr id="7179" name="AutoShape 5"/>
          <p:cNvSpPr>
            <a:spLocks noChangeArrowheads="1"/>
          </p:cNvSpPr>
          <p:nvPr/>
        </p:nvSpPr>
        <p:spPr bwMode="gray">
          <a:xfrm>
            <a:off x="1043608" y="1430388"/>
            <a:ext cx="7146925" cy="416719"/>
          </a:xfrm>
          <a:prstGeom prst="roundRect">
            <a:avLst>
              <a:gd name="adj" fmla="val 50000"/>
            </a:avLst>
          </a:prstGeom>
          <a:solidFill>
            <a:srgbClr val="006666"/>
          </a:solidFill>
          <a:ln w="38100" algn="ctr">
            <a:solidFill>
              <a:srgbClr val="006666"/>
            </a:solidFill>
            <a:round/>
            <a:headEnd/>
            <a:tailEnd/>
          </a:ln>
        </p:spPr>
        <p:txBody>
          <a:bodyPr vert="eaVert" wrap="none" anchor="ctr"/>
          <a:lstStyle/>
          <a:p>
            <a:endParaRPr lang="zh-CN" altLang="zh-CN" sz="1600">
              <a:solidFill>
                <a:schemeClr val="bg1"/>
              </a:solidFill>
              <a:latin typeface="+mj-ea"/>
              <a:ea typeface="+mj-ea"/>
            </a:endParaRPr>
          </a:p>
        </p:txBody>
      </p:sp>
      <p:sp>
        <p:nvSpPr>
          <p:cNvPr id="7180" name="Text Box 10"/>
          <p:cNvSpPr txBox="1">
            <a:spLocks noChangeArrowheads="1"/>
          </p:cNvSpPr>
          <p:nvPr/>
        </p:nvSpPr>
        <p:spPr bwMode="gray">
          <a:xfrm>
            <a:off x="1188067" y="1419622"/>
            <a:ext cx="6545284" cy="400110"/>
          </a:xfrm>
          <a:prstGeom prst="rect">
            <a:avLst/>
          </a:prstGeom>
          <a:noFill/>
          <a:ln w="9525" algn="ctr">
            <a:noFill/>
            <a:miter lim="800000"/>
            <a:headEnd/>
            <a:tailEnd/>
          </a:ln>
        </p:spPr>
        <p:txBody>
          <a:bodyPr wrap="square">
            <a:spAutoFit/>
          </a:bodyPr>
          <a:lstStyle/>
          <a:p>
            <a:pPr>
              <a:defRPr/>
            </a:pPr>
            <a:r>
              <a:rPr lang="zh-CN" altLang="en-US" sz="2000" b="1" dirty="0">
                <a:solidFill>
                  <a:schemeClr val="bg1"/>
                </a:solidFill>
                <a:latin typeface="+mj-ea"/>
                <a:ea typeface="+mj-ea"/>
                <a:cs typeface="楷体_GB2312"/>
              </a:rPr>
              <a:t> 第</a:t>
            </a:r>
            <a:r>
              <a:rPr lang="zh-CN" altLang="en-US" sz="2000" b="1" dirty="0">
                <a:solidFill>
                  <a:schemeClr val="bg1"/>
                </a:solidFill>
                <a:latin typeface="+mj-ea"/>
                <a:ea typeface="+mj-ea"/>
              </a:rPr>
              <a:t>一部分  确定性网络场景与需求分析</a:t>
            </a:r>
            <a:endParaRPr lang="zh-CN" altLang="en-US" sz="2000" b="1" dirty="0">
              <a:solidFill>
                <a:schemeClr val="bg1"/>
              </a:solidFill>
              <a:latin typeface="+mj-ea"/>
              <a:ea typeface="+mj-ea"/>
              <a:cs typeface="楷体_GB2312"/>
            </a:endParaRPr>
          </a:p>
        </p:txBody>
      </p:sp>
      <p:sp>
        <p:nvSpPr>
          <p:cNvPr id="13" name="AutoShape 5"/>
          <p:cNvSpPr>
            <a:spLocks noChangeArrowheads="1"/>
          </p:cNvSpPr>
          <p:nvPr/>
        </p:nvSpPr>
        <p:spPr bwMode="gray">
          <a:xfrm>
            <a:off x="1067367" y="3595191"/>
            <a:ext cx="7123112" cy="416719"/>
          </a:xfrm>
          <a:prstGeom prst="roundRect">
            <a:avLst>
              <a:gd name="adj" fmla="val 50000"/>
            </a:avLst>
          </a:prstGeom>
          <a:solidFill>
            <a:srgbClr val="006666"/>
          </a:solidFill>
          <a:ln w="38100" algn="ctr">
            <a:solidFill>
              <a:srgbClr val="006666"/>
            </a:solidFill>
            <a:round/>
            <a:headEnd/>
            <a:tailEnd/>
          </a:ln>
        </p:spPr>
        <p:txBody>
          <a:bodyPr vert="eaVert" wrap="none" anchor="ctr"/>
          <a:lstStyle/>
          <a:p>
            <a:endParaRPr lang="zh-CN" altLang="zh-CN" sz="1600">
              <a:solidFill>
                <a:schemeClr val="bg1"/>
              </a:solidFill>
              <a:latin typeface="+mj-ea"/>
              <a:ea typeface="+mj-ea"/>
            </a:endParaRPr>
          </a:p>
        </p:txBody>
      </p:sp>
      <p:sp>
        <p:nvSpPr>
          <p:cNvPr id="14" name="Text Box 10"/>
          <p:cNvSpPr txBox="1">
            <a:spLocks noChangeArrowheads="1"/>
          </p:cNvSpPr>
          <p:nvPr/>
        </p:nvSpPr>
        <p:spPr bwMode="gray">
          <a:xfrm>
            <a:off x="1205703" y="3583268"/>
            <a:ext cx="6313334" cy="400110"/>
          </a:xfrm>
          <a:prstGeom prst="rect">
            <a:avLst/>
          </a:prstGeom>
          <a:noFill/>
          <a:ln w="9525" algn="ctr">
            <a:noFill/>
            <a:miter lim="800000"/>
            <a:headEnd/>
            <a:tailEnd/>
          </a:ln>
        </p:spPr>
        <p:txBody>
          <a:bodyPr wrap="square">
            <a:spAutoFit/>
          </a:bodyPr>
          <a:lstStyle/>
          <a:p>
            <a:pPr>
              <a:defRPr/>
            </a:pPr>
            <a:r>
              <a:rPr lang="zh-CN" altLang="en-US" sz="2000" b="1" dirty="0">
                <a:solidFill>
                  <a:schemeClr val="bg1"/>
                </a:solidFill>
                <a:latin typeface="+mj-ea"/>
                <a:ea typeface="+mj-ea"/>
                <a:cs typeface="楷体_GB2312"/>
              </a:rPr>
              <a:t> 第三部分  确定性网络探索与思考</a:t>
            </a:r>
          </a:p>
        </p:txBody>
      </p:sp>
      <p:sp>
        <p:nvSpPr>
          <p:cNvPr id="11" name="灯片编号占位符 3"/>
          <p:cNvSpPr txBox="1">
            <a:spLocks/>
          </p:cNvSpPr>
          <p:nvPr/>
        </p:nvSpPr>
        <p:spPr>
          <a:xfrm>
            <a:off x="8456612" y="4821138"/>
            <a:ext cx="723900" cy="342900"/>
          </a:xfrm>
          <a:prstGeom prst="rect">
            <a:avLst/>
          </a:prstGeom>
        </p:spPr>
        <p:txBody>
          <a:bodyPr lIns="91420" tIns="45710" rIns="91420" bIns="45710">
            <a:noAutofit/>
          </a:bodyPr>
          <a:lstStyle/>
          <a:p>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fld id="{C74DB63C-3BE5-4DD4-B0A1-C0F1C5D43B8F}" type="slidenum">
              <a:rPr kumimoji="0" lang="en-US" altLang="zh-CN" sz="2000" b="1" i="0" u="none" strike="noStrike" kern="0" cap="none" spc="0" normalizeH="0" baseline="0" noProof="0" smtClean="0">
                <a:ln>
                  <a:noFill/>
                </a:ln>
                <a:solidFill>
                  <a:srgbClr val="676767"/>
                </a:solidFill>
                <a:effectLst/>
                <a:uLnTx/>
                <a:uFillTx/>
                <a:latin typeface="黑体" pitchFamily="49" charset="-122"/>
                <a:ea typeface="黑体" pitchFamily="49" charset="-122"/>
                <a:cs typeface="Arial Unicode MS" pitchFamily="34" charset="-122"/>
              </a:rPr>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t>12</a:t>
            </a:fld>
            <a:endParaRPr kumimoji="0" lang="en-US" altLang="zh-CN" sz="2000" b="1" i="0" u="none" strike="noStrike" kern="0" cap="none" spc="0" normalizeH="0" baseline="0" noProof="0">
              <a:ln>
                <a:noFill/>
              </a:ln>
              <a:solidFill>
                <a:srgbClr val="676767"/>
              </a:solidFill>
              <a:effectLst/>
              <a:uLnTx/>
              <a:uFillTx/>
              <a:latin typeface="黑体" pitchFamily="49" charset="-122"/>
              <a:ea typeface="黑体" pitchFamily="49" charset="-122"/>
              <a:cs typeface="Arial Unicode MS" pitchFamily="34" charset="-122"/>
            </a:endParaRPr>
          </a:p>
        </p:txBody>
      </p:sp>
    </p:spTree>
    <p:extLst>
      <p:ext uri="{BB962C8B-B14F-4D97-AF65-F5344CB8AC3E}">
        <p14:creationId xmlns:p14="http://schemas.microsoft.com/office/powerpoint/2010/main" val="4232625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A6B439-C724-4875-A288-E003334F8846}"/>
              </a:ext>
            </a:extLst>
          </p:cNvPr>
          <p:cNvSpPr/>
          <p:nvPr/>
        </p:nvSpPr>
        <p:spPr>
          <a:xfrm>
            <a:off x="1207643" y="96309"/>
            <a:ext cx="7300521" cy="59974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zh-CN" altLang="en-US" sz="2400" b="1" dirty="0">
                <a:solidFill>
                  <a:schemeClr val="tx2"/>
                </a:solidFill>
                <a:latin typeface="+mj-lt"/>
                <a:ea typeface="+mj-ea"/>
                <a:cs typeface="+mj-cs"/>
              </a:rPr>
              <a:t>网络端到端时延</a:t>
            </a:r>
            <a:endParaRPr lang="en-US" altLang="zh-CN" sz="2400" b="1" dirty="0">
              <a:solidFill>
                <a:schemeClr val="tx2"/>
              </a:solidFill>
              <a:latin typeface="+mj-lt"/>
              <a:ea typeface="+mj-ea"/>
              <a:cs typeface="+mj-cs"/>
            </a:endParaRPr>
          </a:p>
        </p:txBody>
      </p:sp>
      <p:sp>
        <p:nvSpPr>
          <p:cNvPr id="16" name="灯片编号占位符 3">
            <a:extLst>
              <a:ext uri="{FF2B5EF4-FFF2-40B4-BE49-F238E27FC236}">
                <a16:creationId xmlns:a16="http://schemas.microsoft.com/office/drawing/2014/main" id="{B8640775-B51B-4DFA-BF2C-8E24B399BA98}"/>
              </a:ext>
            </a:extLst>
          </p:cNvPr>
          <p:cNvSpPr txBox="1">
            <a:spLocks/>
          </p:cNvSpPr>
          <p:nvPr/>
        </p:nvSpPr>
        <p:spPr>
          <a:xfrm>
            <a:off x="8456612" y="4821138"/>
            <a:ext cx="723900" cy="342900"/>
          </a:xfrm>
          <a:prstGeom prst="rect">
            <a:avLst/>
          </a:prstGeom>
        </p:spPr>
        <p:txBody>
          <a:bodyPr lIns="91420" tIns="45710" rIns="91420" bIns="45710">
            <a:noAutofit/>
          </a:bodyPr>
          <a:lstStyle/>
          <a:p>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fld id="{C74DB63C-3BE5-4DD4-B0A1-C0F1C5D43B8F}" type="slidenum">
              <a:rPr kumimoji="0" lang="en-US" altLang="zh-CN" sz="2000" b="1" i="0" u="none" strike="noStrike" kern="0" cap="none" spc="0" normalizeH="0" baseline="0" noProof="0" smtClean="0">
                <a:ln>
                  <a:noFill/>
                </a:ln>
                <a:solidFill>
                  <a:srgbClr val="676767"/>
                </a:solidFill>
                <a:effectLst/>
                <a:uLnTx/>
                <a:uFillTx/>
                <a:latin typeface="Arial Unicode MS" pitchFamily="34" charset="-122"/>
                <a:ea typeface="Arial Unicode MS" pitchFamily="34" charset="-122"/>
                <a:cs typeface="Arial Unicode MS" pitchFamily="34" charset="-122"/>
              </a:rPr>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t>13</a:t>
            </a:fld>
            <a:endParaRPr kumimoji="0" lang="en-US" altLang="zh-CN" sz="2000" b="1" i="0" u="none" strike="noStrike" kern="0" cap="none" spc="0" normalizeH="0" baseline="0" noProof="0">
              <a:ln>
                <a:noFill/>
              </a:ln>
              <a:solidFill>
                <a:srgbClr val="676767"/>
              </a:solidFill>
              <a:effectLst/>
              <a:uLnTx/>
              <a:uFillTx/>
              <a:latin typeface="Arial Unicode MS" pitchFamily="34" charset="-122"/>
              <a:ea typeface="Arial Unicode MS" pitchFamily="34" charset="-122"/>
              <a:cs typeface="Arial Unicode MS" pitchFamily="34" charset="-122"/>
            </a:endParaRPr>
          </a:p>
        </p:txBody>
      </p:sp>
      <p:sp>
        <p:nvSpPr>
          <p:cNvPr id="8" name="Rectangle 43">
            <a:extLst>
              <a:ext uri="{FF2B5EF4-FFF2-40B4-BE49-F238E27FC236}">
                <a16:creationId xmlns:a16="http://schemas.microsoft.com/office/drawing/2014/main" id="{078874D8-3B3F-4F2D-80C9-9A2E93C6AEF1}"/>
              </a:ext>
            </a:extLst>
          </p:cNvPr>
          <p:cNvSpPr>
            <a:spLocks/>
          </p:cNvSpPr>
          <p:nvPr/>
        </p:nvSpPr>
        <p:spPr bwMode="auto">
          <a:xfrm>
            <a:off x="4098970" y="3045839"/>
            <a:ext cx="1808482" cy="492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45708" bIns="45708" anchor="ct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r>
              <a:rPr lang="zh-CN" altLang="en-US" sz="15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骨干网时延</a:t>
            </a:r>
            <a:endParaRPr lang="zh-CN" altLang="zh-CN" sz="15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Rectangle 44">
            <a:extLst>
              <a:ext uri="{FF2B5EF4-FFF2-40B4-BE49-F238E27FC236}">
                <a16:creationId xmlns:a16="http://schemas.microsoft.com/office/drawing/2014/main" id="{796E6279-7B14-4CFB-9535-1B4ACC7B5C4F}"/>
              </a:ext>
            </a:extLst>
          </p:cNvPr>
          <p:cNvSpPr>
            <a:spLocks/>
          </p:cNvSpPr>
          <p:nvPr/>
        </p:nvSpPr>
        <p:spPr bwMode="auto">
          <a:xfrm>
            <a:off x="479529" y="3045839"/>
            <a:ext cx="2039501" cy="492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45708" bIns="45708" anchor="ct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r>
              <a:rPr lang="zh-CN" altLang="en-US" sz="15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边缘时延 </a:t>
            </a:r>
            <a:r>
              <a:rPr lang="en-US" altLang="zh-CN" sz="15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 </a:t>
            </a:r>
          </a:p>
        </p:txBody>
      </p:sp>
      <p:sp>
        <p:nvSpPr>
          <p:cNvPr id="11" name="Rectangle 46">
            <a:extLst>
              <a:ext uri="{FF2B5EF4-FFF2-40B4-BE49-F238E27FC236}">
                <a16:creationId xmlns:a16="http://schemas.microsoft.com/office/drawing/2014/main" id="{431D8783-C39E-468E-A9AD-6B96BDDCA385}"/>
              </a:ext>
            </a:extLst>
          </p:cNvPr>
          <p:cNvSpPr>
            <a:spLocks/>
          </p:cNvSpPr>
          <p:nvPr/>
        </p:nvSpPr>
        <p:spPr bwMode="auto">
          <a:xfrm>
            <a:off x="6825098" y="3045821"/>
            <a:ext cx="1839374" cy="492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45708" bIns="45708" anchor="ct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r>
              <a:rPr lang="en-US" altLang="zh-CN" sz="15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DC</a:t>
            </a:r>
            <a:r>
              <a:rPr lang="zh-CN" altLang="en-US" sz="15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内时延</a:t>
            </a:r>
            <a:endParaRPr lang="zh-CN" altLang="zh-CN" sz="15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Picture 42" descr="图片349">
            <a:extLst>
              <a:ext uri="{FF2B5EF4-FFF2-40B4-BE49-F238E27FC236}">
                <a16:creationId xmlns:a16="http://schemas.microsoft.com/office/drawing/2014/main" id="{15AB892E-3422-4A23-94DF-6114295CA1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9585" y="1671718"/>
            <a:ext cx="1140700" cy="55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Rectangle 45">
            <a:extLst>
              <a:ext uri="{FF2B5EF4-FFF2-40B4-BE49-F238E27FC236}">
                <a16:creationId xmlns:a16="http://schemas.microsoft.com/office/drawing/2014/main" id="{85FF7CF1-0F73-4EF1-AE7C-E2B96F6328B2}"/>
              </a:ext>
            </a:extLst>
          </p:cNvPr>
          <p:cNvSpPr>
            <a:spLocks/>
          </p:cNvSpPr>
          <p:nvPr/>
        </p:nvSpPr>
        <p:spPr bwMode="auto">
          <a:xfrm>
            <a:off x="7301963" y="2102906"/>
            <a:ext cx="1030333" cy="78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45708" bIns="45708" anchor="ct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r>
              <a:rPr lang="en-US" altLang="zh-CN" sz="1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DC</a:t>
            </a:r>
            <a:endParaRPr lang="zh-CN" altLang="zh-CN" sz="1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Line 56">
            <a:extLst>
              <a:ext uri="{FF2B5EF4-FFF2-40B4-BE49-F238E27FC236}">
                <a16:creationId xmlns:a16="http://schemas.microsoft.com/office/drawing/2014/main" id="{CCBF2272-2E71-4CCB-8325-A8AC2E412879}"/>
              </a:ext>
            </a:extLst>
          </p:cNvPr>
          <p:cNvSpPr>
            <a:spLocks noChangeShapeType="1"/>
          </p:cNvSpPr>
          <p:nvPr/>
        </p:nvSpPr>
        <p:spPr bwMode="auto">
          <a:xfrm>
            <a:off x="1889496" y="2023604"/>
            <a:ext cx="936438" cy="356914"/>
          </a:xfrm>
          <a:prstGeom prst="line">
            <a:avLst/>
          </a:prstGeom>
          <a:noFill/>
          <a:ln w="5080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45708" bIns="45708"/>
          <a:lstStyle/>
          <a:p>
            <a:endParaRPr lang="zh-CN" altLang="en-US" sz="900"/>
          </a:p>
        </p:txBody>
      </p:sp>
      <p:sp>
        <p:nvSpPr>
          <p:cNvPr id="14" name="Line 57">
            <a:extLst>
              <a:ext uri="{FF2B5EF4-FFF2-40B4-BE49-F238E27FC236}">
                <a16:creationId xmlns:a16="http://schemas.microsoft.com/office/drawing/2014/main" id="{A4D26694-5BA8-4DE6-80CC-9527BF3FDA49}"/>
              </a:ext>
            </a:extLst>
          </p:cNvPr>
          <p:cNvSpPr>
            <a:spLocks noChangeShapeType="1"/>
          </p:cNvSpPr>
          <p:nvPr/>
        </p:nvSpPr>
        <p:spPr bwMode="auto">
          <a:xfrm flipV="1">
            <a:off x="2188240" y="2548718"/>
            <a:ext cx="602968" cy="191713"/>
          </a:xfrm>
          <a:prstGeom prst="line">
            <a:avLst/>
          </a:prstGeom>
          <a:noFill/>
          <a:ln w="76200">
            <a:solidFill>
              <a:srgbClr val="994D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tIns="45708" bIns="45708"/>
          <a:lstStyle/>
          <a:p>
            <a:endParaRPr lang="zh-CN" altLang="en-US" sz="900"/>
          </a:p>
        </p:txBody>
      </p:sp>
      <p:sp>
        <p:nvSpPr>
          <p:cNvPr id="15" name="Line 58">
            <a:extLst>
              <a:ext uri="{FF2B5EF4-FFF2-40B4-BE49-F238E27FC236}">
                <a16:creationId xmlns:a16="http://schemas.microsoft.com/office/drawing/2014/main" id="{D6BE67B6-3585-49F2-B476-5B545FD9AD59}"/>
              </a:ext>
            </a:extLst>
          </p:cNvPr>
          <p:cNvSpPr>
            <a:spLocks noChangeShapeType="1"/>
          </p:cNvSpPr>
          <p:nvPr/>
        </p:nvSpPr>
        <p:spPr bwMode="auto">
          <a:xfrm flipH="1">
            <a:off x="3428272" y="1443344"/>
            <a:ext cx="1429" cy="441579"/>
          </a:xfrm>
          <a:prstGeom prst="line">
            <a:avLst/>
          </a:prstGeom>
          <a:noFill/>
          <a:ln w="63500" cap="flat" cmpd="sng">
            <a:solidFill>
              <a:schemeClr val="accent2"/>
            </a:solidFill>
            <a:prstDash val="solid"/>
            <a:round/>
            <a:headEnd type="none" w="med" len="med"/>
            <a:tailEnd type="none" w="med" len="med"/>
          </a:ln>
          <a:effectLst>
            <a:outerShdw blurRad="76200" dist="200189" dir="388841" algn="ctr" rotWithShape="0">
              <a:srgbClr val="000000">
                <a:alpha val="8153"/>
              </a:srgbClr>
            </a:outerShdw>
          </a:effectLst>
          <a:extLst>
            <a:ext uri="{909E8E84-426E-40DD-AFC4-6F175D3DCCD1}">
              <a14:hiddenFill xmlns:a14="http://schemas.microsoft.com/office/drawing/2010/main">
                <a:noFill/>
              </a14:hiddenFill>
            </a:ext>
          </a:extLst>
        </p:spPr>
        <p:txBody>
          <a:bodyPr tIns="45708" bIns="45708"/>
          <a:lstStyle/>
          <a:p>
            <a:pPr eaLnBrk="1">
              <a:defRPr/>
            </a:pPr>
            <a:endParaRPr lang="zh-CN" altLang="zh-CN" sz="900"/>
          </a:p>
        </p:txBody>
      </p:sp>
      <p:sp>
        <p:nvSpPr>
          <p:cNvPr id="17" name="Line 59">
            <a:extLst>
              <a:ext uri="{FF2B5EF4-FFF2-40B4-BE49-F238E27FC236}">
                <a16:creationId xmlns:a16="http://schemas.microsoft.com/office/drawing/2014/main" id="{D501ADB2-BDA2-4D76-B136-5E1DE5EFA7EB}"/>
              </a:ext>
            </a:extLst>
          </p:cNvPr>
          <p:cNvSpPr>
            <a:spLocks noChangeShapeType="1"/>
          </p:cNvSpPr>
          <p:nvPr/>
        </p:nvSpPr>
        <p:spPr bwMode="auto">
          <a:xfrm>
            <a:off x="1659768" y="1398936"/>
            <a:ext cx="0" cy="501908"/>
          </a:xfrm>
          <a:prstGeom prst="line">
            <a:avLst/>
          </a:prstGeom>
          <a:noFill/>
          <a:ln w="63500" cap="flat" cmpd="sng">
            <a:solidFill>
              <a:schemeClr val="accent2"/>
            </a:solidFill>
            <a:prstDash val="solid"/>
            <a:round/>
            <a:headEnd type="none" w="med" len="med"/>
            <a:tailEnd type="none" w="med" len="med"/>
          </a:ln>
          <a:effectLst>
            <a:outerShdw blurRad="76200" dist="200189" dir="388841" algn="ctr" rotWithShape="0">
              <a:srgbClr val="000000">
                <a:alpha val="8153"/>
              </a:srgbClr>
            </a:outerShdw>
          </a:effectLst>
          <a:extLst>
            <a:ext uri="{909E8E84-426E-40DD-AFC4-6F175D3DCCD1}">
              <a14:hiddenFill xmlns:a14="http://schemas.microsoft.com/office/drawing/2010/main">
                <a:noFill/>
              </a14:hiddenFill>
            </a:ext>
          </a:extLst>
        </p:spPr>
        <p:txBody>
          <a:bodyPr tIns="45708" bIns="45708"/>
          <a:lstStyle/>
          <a:p>
            <a:pPr eaLnBrk="1">
              <a:defRPr/>
            </a:pPr>
            <a:endParaRPr lang="zh-CN" altLang="zh-CN" sz="900"/>
          </a:p>
        </p:txBody>
      </p:sp>
      <p:sp>
        <p:nvSpPr>
          <p:cNvPr id="18" name="Line 60">
            <a:extLst>
              <a:ext uri="{FF2B5EF4-FFF2-40B4-BE49-F238E27FC236}">
                <a16:creationId xmlns:a16="http://schemas.microsoft.com/office/drawing/2014/main" id="{E90AF8C8-EDBE-4B00-B15C-4E8607832297}"/>
              </a:ext>
            </a:extLst>
          </p:cNvPr>
          <p:cNvSpPr>
            <a:spLocks noChangeShapeType="1"/>
          </p:cNvSpPr>
          <p:nvPr/>
        </p:nvSpPr>
        <p:spPr bwMode="auto">
          <a:xfrm>
            <a:off x="5969201" y="1419046"/>
            <a:ext cx="0" cy="337677"/>
          </a:xfrm>
          <a:prstGeom prst="line">
            <a:avLst/>
          </a:prstGeom>
          <a:noFill/>
          <a:ln w="63500" cap="flat" cmpd="sng">
            <a:solidFill>
              <a:schemeClr val="accent2"/>
            </a:solidFill>
            <a:prstDash val="solid"/>
            <a:round/>
            <a:headEnd type="none" w="med" len="med"/>
            <a:tailEnd type="none" w="med" len="med"/>
          </a:ln>
          <a:effectLst>
            <a:outerShdw blurRad="76200" dist="200189" dir="388841" algn="ctr" rotWithShape="0">
              <a:srgbClr val="000000">
                <a:alpha val="8153"/>
              </a:srgbClr>
            </a:outerShdw>
          </a:effectLst>
          <a:extLst>
            <a:ext uri="{909E8E84-426E-40DD-AFC4-6F175D3DCCD1}">
              <a14:hiddenFill xmlns:a14="http://schemas.microsoft.com/office/drawing/2010/main">
                <a:noFill/>
              </a14:hiddenFill>
            </a:ext>
          </a:extLst>
        </p:spPr>
        <p:txBody>
          <a:bodyPr tIns="45708" bIns="45708"/>
          <a:lstStyle/>
          <a:p>
            <a:pPr eaLnBrk="1">
              <a:defRPr/>
            </a:pPr>
            <a:endParaRPr lang="zh-CN" altLang="zh-CN" sz="900"/>
          </a:p>
        </p:txBody>
      </p:sp>
      <p:sp>
        <p:nvSpPr>
          <p:cNvPr id="19" name="Line 61">
            <a:extLst>
              <a:ext uri="{FF2B5EF4-FFF2-40B4-BE49-F238E27FC236}">
                <a16:creationId xmlns:a16="http://schemas.microsoft.com/office/drawing/2014/main" id="{821DF144-CF57-493F-9AC1-A0E3B7B34145}"/>
              </a:ext>
            </a:extLst>
          </p:cNvPr>
          <p:cNvSpPr>
            <a:spLocks noChangeShapeType="1"/>
          </p:cNvSpPr>
          <p:nvPr/>
        </p:nvSpPr>
        <p:spPr bwMode="auto">
          <a:xfrm>
            <a:off x="7739134" y="1458427"/>
            <a:ext cx="0" cy="210316"/>
          </a:xfrm>
          <a:prstGeom prst="line">
            <a:avLst/>
          </a:prstGeom>
          <a:noFill/>
          <a:ln w="63500" cap="flat" cmpd="sng">
            <a:solidFill>
              <a:schemeClr val="accent2"/>
            </a:solidFill>
            <a:prstDash val="solid"/>
            <a:round/>
            <a:headEnd type="none" w="med" len="med"/>
            <a:tailEnd type="none" w="med" len="med"/>
          </a:ln>
          <a:effectLst>
            <a:outerShdw blurRad="76200" dist="200189" dir="388841" algn="ctr" rotWithShape="0">
              <a:srgbClr val="000000">
                <a:alpha val="8153"/>
              </a:srgbClr>
            </a:outerShdw>
          </a:effectLst>
          <a:extLst>
            <a:ext uri="{909E8E84-426E-40DD-AFC4-6F175D3DCCD1}">
              <a14:hiddenFill xmlns:a14="http://schemas.microsoft.com/office/drawing/2010/main">
                <a:noFill/>
              </a14:hiddenFill>
            </a:ext>
          </a:extLst>
        </p:spPr>
        <p:txBody>
          <a:bodyPr tIns="45708" bIns="45708"/>
          <a:lstStyle/>
          <a:p>
            <a:pPr eaLnBrk="1">
              <a:defRPr/>
            </a:pPr>
            <a:endParaRPr lang="zh-CN" altLang="zh-CN" sz="900"/>
          </a:p>
        </p:txBody>
      </p:sp>
      <p:sp>
        <p:nvSpPr>
          <p:cNvPr id="20" name="AutoShape 62">
            <a:extLst>
              <a:ext uri="{FF2B5EF4-FFF2-40B4-BE49-F238E27FC236}">
                <a16:creationId xmlns:a16="http://schemas.microsoft.com/office/drawing/2014/main" id="{5A4F2A3C-1BD0-4568-A186-A6425137DC7D}"/>
              </a:ext>
            </a:extLst>
          </p:cNvPr>
          <p:cNvSpPr>
            <a:spLocks/>
          </p:cNvSpPr>
          <p:nvPr/>
        </p:nvSpPr>
        <p:spPr bwMode="auto">
          <a:xfrm>
            <a:off x="2800185" y="1465130"/>
            <a:ext cx="4039334" cy="1501534"/>
          </a:xfrm>
          <a:custGeom>
            <a:avLst/>
            <a:gdLst>
              <a:gd name="T0" fmla="+- 0 10724 42"/>
              <a:gd name="T1" fmla="*/ T0 w 21364"/>
              <a:gd name="T2" fmla="+- 0 11418 1236"/>
              <a:gd name="T3" fmla="*/ 11418 h 20364"/>
              <a:gd name="T4" fmla="+- 0 10724 42"/>
              <a:gd name="T5" fmla="*/ T4 w 21364"/>
              <a:gd name="T6" fmla="+- 0 11418 1236"/>
              <a:gd name="T7" fmla="*/ 11418 h 20364"/>
              <a:gd name="T8" fmla="+- 0 10724 42"/>
              <a:gd name="T9" fmla="*/ T8 w 21364"/>
              <a:gd name="T10" fmla="+- 0 11418 1236"/>
              <a:gd name="T11" fmla="*/ 11418 h 20364"/>
              <a:gd name="T12" fmla="+- 0 10724 42"/>
              <a:gd name="T13" fmla="*/ T12 w 21364"/>
              <a:gd name="T14" fmla="+- 0 11418 1236"/>
              <a:gd name="T15" fmla="*/ 11418 h 20364"/>
            </a:gdLst>
            <a:ahLst/>
            <a:cxnLst>
              <a:cxn ang="0">
                <a:pos x="T1" y="T3"/>
              </a:cxn>
              <a:cxn ang="0">
                <a:pos x="T5" y="T7"/>
              </a:cxn>
              <a:cxn ang="0">
                <a:pos x="T9" y="T11"/>
              </a:cxn>
              <a:cxn ang="0">
                <a:pos x="T13" y="T15"/>
              </a:cxn>
            </a:cxnLst>
            <a:rect l="0" t="0" r="r" b="b"/>
            <a:pathLst>
              <a:path w="21364" h="20364">
                <a:moveTo>
                  <a:pt x="2834" y="7496"/>
                </a:moveTo>
                <a:cubicBezTo>
                  <a:pt x="3335" y="4863"/>
                  <a:pt x="4214" y="3030"/>
                  <a:pt x="5226" y="2502"/>
                </a:cubicBezTo>
                <a:cubicBezTo>
                  <a:pt x="6112" y="2039"/>
                  <a:pt x="7025" y="2626"/>
                  <a:pt x="7764" y="4132"/>
                </a:cubicBezTo>
                <a:cubicBezTo>
                  <a:pt x="8242" y="2465"/>
                  <a:pt x="8913" y="1149"/>
                  <a:pt x="9703" y="486"/>
                </a:cubicBezTo>
                <a:cubicBezTo>
                  <a:pt x="11757" y="-1236"/>
                  <a:pt x="13909" y="1817"/>
                  <a:pt x="14353" y="6449"/>
                </a:cubicBezTo>
                <a:cubicBezTo>
                  <a:pt x="15338" y="3278"/>
                  <a:pt x="16978" y="2784"/>
                  <a:pt x="18162" y="5303"/>
                </a:cubicBezTo>
                <a:cubicBezTo>
                  <a:pt x="18670" y="6383"/>
                  <a:pt x="19032" y="7951"/>
                  <a:pt x="19186" y="9734"/>
                </a:cubicBezTo>
                <a:cubicBezTo>
                  <a:pt x="19989" y="9576"/>
                  <a:pt x="20748" y="10868"/>
                  <a:pt x="21112" y="12973"/>
                </a:cubicBezTo>
                <a:cubicBezTo>
                  <a:pt x="21558" y="15544"/>
                  <a:pt x="21392" y="18426"/>
                  <a:pt x="20768" y="20342"/>
                </a:cubicBezTo>
                <a:lnTo>
                  <a:pt x="15810" y="20364"/>
                </a:lnTo>
                <a:cubicBezTo>
                  <a:pt x="14164" y="20336"/>
                  <a:pt x="12518" y="20310"/>
                  <a:pt x="10872" y="20284"/>
                </a:cubicBezTo>
                <a:cubicBezTo>
                  <a:pt x="9323" y="20260"/>
                  <a:pt x="7774" y="20236"/>
                  <a:pt x="6226" y="20213"/>
                </a:cubicBezTo>
                <a:lnTo>
                  <a:pt x="1587" y="20031"/>
                </a:lnTo>
                <a:cubicBezTo>
                  <a:pt x="763" y="19986"/>
                  <a:pt x="81" y="18091"/>
                  <a:pt x="6" y="15622"/>
                </a:cubicBezTo>
                <a:cubicBezTo>
                  <a:pt x="-42" y="14027"/>
                  <a:pt x="187" y="12469"/>
                  <a:pt x="612" y="11504"/>
                </a:cubicBezTo>
                <a:cubicBezTo>
                  <a:pt x="634" y="10037"/>
                  <a:pt x="885" y="8699"/>
                  <a:pt x="1293" y="7885"/>
                </a:cubicBezTo>
                <a:cubicBezTo>
                  <a:pt x="1747" y="6980"/>
                  <a:pt x="2333" y="6836"/>
                  <a:pt x="2834" y="7496"/>
                </a:cubicBezTo>
                <a:close/>
              </a:path>
            </a:pathLst>
          </a:custGeom>
          <a:noFill/>
          <a:ln w="50800" cap="flat" cmpd="sng">
            <a:solidFill>
              <a:srgbClr val="8064A2">
                <a:alpha val="59555"/>
              </a:srgbClr>
            </a:solidFill>
            <a:prstDash val="solid"/>
            <a:round/>
            <a:headEnd type="none" w="med" len="med"/>
            <a:tailEnd type="none" w="med" len="med"/>
          </a:ln>
          <a:effectLst>
            <a:outerShdw blurRad="76200" dist="38100" dir="5400000" algn="ctr"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tIns="45708" bIns="45708"/>
          <a:lstStyle/>
          <a:p>
            <a:pPr eaLnBrk="1">
              <a:defRPr/>
            </a:pPr>
            <a:endParaRPr lang="zh-CN" altLang="zh-CN" sz="900"/>
          </a:p>
        </p:txBody>
      </p:sp>
      <p:sp>
        <p:nvSpPr>
          <p:cNvPr id="21" name="AutoShape 63">
            <a:extLst>
              <a:ext uri="{FF2B5EF4-FFF2-40B4-BE49-F238E27FC236}">
                <a16:creationId xmlns:a16="http://schemas.microsoft.com/office/drawing/2014/main" id="{8BCDA542-17EF-4041-888A-B2599F969940}"/>
              </a:ext>
            </a:extLst>
          </p:cNvPr>
          <p:cNvSpPr>
            <a:spLocks/>
          </p:cNvSpPr>
          <p:nvPr/>
        </p:nvSpPr>
        <p:spPr bwMode="auto">
          <a:xfrm>
            <a:off x="6892396" y="1674608"/>
            <a:ext cx="1715628" cy="1305463"/>
          </a:xfrm>
          <a:custGeom>
            <a:avLst/>
            <a:gdLst>
              <a:gd name="T0" fmla="+- 0 10955 1071"/>
              <a:gd name="T1" fmla="*/ T0 w 19769"/>
              <a:gd name="T2" fmla="+- 0 11163 726"/>
              <a:gd name="T3" fmla="*/ 11163 h 20874"/>
              <a:gd name="T4" fmla="+- 0 10955 1071"/>
              <a:gd name="T5" fmla="*/ T4 w 19769"/>
              <a:gd name="T6" fmla="+- 0 11163 726"/>
              <a:gd name="T7" fmla="*/ 11163 h 20874"/>
              <a:gd name="T8" fmla="+- 0 10955 1071"/>
              <a:gd name="T9" fmla="*/ T8 w 19769"/>
              <a:gd name="T10" fmla="+- 0 11163 726"/>
              <a:gd name="T11" fmla="*/ 11163 h 20874"/>
              <a:gd name="T12" fmla="+- 0 10955 1071"/>
              <a:gd name="T13" fmla="*/ T12 w 19769"/>
              <a:gd name="T14" fmla="+- 0 11163 726"/>
              <a:gd name="T15" fmla="*/ 11163 h 20874"/>
            </a:gdLst>
            <a:ahLst/>
            <a:cxnLst>
              <a:cxn ang="0">
                <a:pos x="T1" y="T3"/>
              </a:cxn>
              <a:cxn ang="0">
                <a:pos x="T5" y="T7"/>
              </a:cxn>
              <a:cxn ang="0">
                <a:pos x="T9" y="T11"/>
              </a:cxn>
              <a:cxn ang="0">
                <a:pos x="T13" y="T15"/>
              </a:cxn>
            </a:cxnLst>
            <a:rect l="0" t="0" r="r" b="b"/>
            <a:pathLst>
              <a:path w="19769" h="20874">
                <a:moveTo>
                  <a:pt x="5064" y="6361"/>
                </a:moveTo>
                <a:cubicBezTo>
                  <a:pt x="5324" y="3280"/>
                  <a:pt x="6731" y="801"/>
                  <a:pt x="8581" y="165"/>
                </a:cubicBezTo>
                <a:cubicBezTo>
                  <a:pt x="11170" y="-726"/>
                  <a:pt x="13694" y="2088"/>
                  <a:pt x="14152" y="6377"/>
                </a:cubicBezTo>
                <a:cubicBezTo>
                  <a:pt x="16317" y="5341"/>
                  <a:pt x="18606" y="7182"/>
                  <a:pt x="19441" y="10630"/>
                </a:cubicBezTo>
                <a:cubicBezTo>
                  <a:pt x="20529" y="15124"/>
                  <a:pt x="18802" y="20119"/>
                  <a:pt x="15899" y="20874"/>
                </a:cubicBezTo>
                <a:cubicBezTo>
                  <a:pt x="13926" y="20845"/>
                  <a:pt x="11953" y="20817"/>
                  <a:pt x="9980" y="20790"/>
                </a:cubicBezTo>
                <a:cubicBezTo>
                  <a:pt x="8125" y="20765"/>
                  <a:pt x="6269" y="20741"/>
                  <a:pt x="4413" y="20717"/>
                </a:cubicBezTo>
                <a:cubicBezTo>
                  <a:pt x="1017" y="20557"/>
                  <a:pt x="-1071" y="14535"/>
                  <a:pt x="572" y="9639"/>
                </a:cubicBezTo>
                <a:cubicBezTo>
                  <a:pt x="1453" y="7011"/>
                  <a:pt x="3290" y="5671"/>
                  <a:pt x="5064" y="6361"/>
                </a:cubicBezTo>
                <a:close/>
              </a:path>
            </a:pathLst>
          </a:custGeom>
          <a:noFill/>
          <a:ln w="88900" cap="flat" cmpd="sng">
            <a:solidFill>
              <a:srgbClr val="994DCC"/>
            </a:solidFill>
            <a:prstDash val="solid"/>
            <a:round/>
            <a:headEnd type="none" w="med" len="med"/>
            <a:tailEnd type="none" w="med" len="med"/>
          </a:ln>
          <a:effectLst>
            <a:outerShdw blurRad="76200" dist="38100" dir="5400000" algn="ctr"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tIns="45708" bIns="45708"/>
          <a:lstStyle/>
          <a:p>
            <a:pPr eaLnBrk="1">
              <a:defRPr/>
            </a:pPr>
            <a:endParaRPr lang="zh-CN" altLang="zh-CN" sz="900"/>
          </a:p>
        </p:txBody>
      </p:sp>
      <p:grpSp>
        <p:nvGrpSpPr>
          <p:cNvPr id="22" name="Group 64">
            <a:extLst>
              <a:ext uri="{FF2B5EF4-FFF2-40B4-BE49-F238E27FC236}">
                <a16:creationId xmlns:a16="http://schemas.microsoft.com/office/drawing/2014/main" id="{713C5DFA-8E81-491D-8E73-061662DD8CEC}"/>
              </a:ext>
            </a:extLst>
          </p:cNvPr>
          <p:cNvGrpSpPr>
            <a:grpSpLocks/>
          </p:cNvGrpSpPr>
          <p:nvPr/>
        </p:nvGrpSpPr>
        <p:grpSpPr bwMode="auto">
          <a:xfrm>
            <a:off x="1168807" y="2427734"/>
            <a:ext cx="541477" cy="570546"/>
            <a:chOff x="0" y="0"/>
            <a:chExt cx="1203015" cy="1081061"/>
          </a:xfrm>
        </p:grpSpPr>
        <p:sp>
          <p:nvSpPr>
            <p:cNvPr id="34" name="AutoShape 65">
              <a:extLst>
                <a:ext uri="{FF2B5EF4-FFF2-40B4-BE49-F238E27FC236}">
                  <a16:creationId xmlns:a16="http://schemas.microsoft.com/office/drawing/2014/main" id="{F173C789-7C1A-479D-B22C-5AEDF453B072}"/>
                </a:ext>
              </a:extLst>
            </p:cNvPr>
            <p:cNvSpPr>
              <a:spLocks/>
            </p:cNvSpPr>
            <p:nvPr/>
          </p:nvSpPr>
          <p:spPr bwMode="auto">
            <a:xfrm>
              <a:off x="549042" y="557641"/>
              <a:ext cx="653973" cy="523420"/>
            </a:xfrm>
            <a:custGeom>
              <a:avLst/>
              <a:gdLst>
                <a:gd name="T0" fmla="*/ 9900031 w 21600"/>
                <a:gd name="T1" fmla="*/ 6341863 h 21600"/>
                <a:gd name="T2" fmla="*/ 9900031 w 21600"/>
                <a:gd name="T3" fmla="*/ 6341863 h 21600"/>
                <a:gd name="T4" fmla="*/ 9900031 w 21600"/>
                <a:gd name="T5" fmla="*/ 6341863 h 21600"/>
                <a:gd name="T6" fmla="*/ 9900031 w 21600"/>
                <a:gd name="T7" fmla="*/ 63418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552" y="7228"/>
                  </a:moveTo>
                  <a:lnTo>
                    <a:pt x="21600" y="6148"/>
                  </a:lnTo>
                  <a:lnTo>
                    <a:pt x="21600" y="5068"/>
                  </a:lnTo>
                  <a:lnTo>
                    <a:pt x="20955" y="4735"/>
                  </a:lnTo>
                  <a:lnTo>
                    <a:pt x="20230" y="5068"/>
                  </a:lnTo>
                  <a:lnTo>
                    <a:pt x="19504" y="5815"/>
                  </a:lnTo>
                  <a:lnTo>
                    <a:pt x="14991" y="748"/>
                  </a:lnTo>
                  <a:lnTo>
                    <a:pt x="14346" y="415"/>
                  </a:lnTo>
                  <a:lnTo>
                    <a:pt x="13299" y="0"/>
                  </a:lnTo>
                  <a:lnTo>
                    <a:pt x="12251" y="415"/>
                  </a:lnTo>
                  <a:lnTo>
                    <a:pt x="11525" y="748"/>
                  </a:lnTo>
                  <a:lnTo>
                    <a:pt x="0" y="12628"/>
                  </a:lnTo>
                  <a:lnTo>
                    <a:pt x="0" y="14788"/>
                  </a:lnTo>
                  <a:lnTo>
                    <a:pt x="725" y="15452"/>
                  </a:lnTo>
                  <a:lnTo>
                    <a:pt x="5561" y="20852"/>
                  </a:lnTo>
                  <a:lnTo>
                    <a:pt x="6609" y="21268"/>
                  </a:lnTo>
                  <a:lnTo>
                    <a:pt x="7657" y="21600"/>
                  </a:lnTo>
                  <a:lnTo>
                    <a:pt x="8382" y="21268"/>
                  </a:lnTo>
                  <a:lnTo>
                    <a:pt x="9430" y="20852"/>
                  </a:lnTo>
                  <a:lnTo>
                    <a:pt x="19907" y="9720"/>
                  </a:lnTo>
                  <a:lnTo>
                    <a:pt x="20552" y="8640"/>
                  </a:lnTo>
                  <a:lnTo>
                    <a:pt x="20552" y="7228"/>
                  </a:lnTo>
                  <a:close/>
                  <a:moveTo>
                    <a:pt x="2096" y="14788"/>
                  </a:moveTo>
                  <a:lnTo>
                    <a:pt x="1773" y="14040"/>
                  </a:lnTo>
                  <a:lnTo>
                    <a:pt x="2096" y="13292"/>
                  </a:lnTo>
                  <a:lnTo>
                    <a:pt x="2821" y="12960"/>
                  </a:lnTo>
                  <a:lnTo>
                    <a:pt x="3869" y="13292"/>
                  </a:lnTo>
                  <a:lnTo>
                    <a:pt x="4191" y="14040"/>
                  </a:lnTo>
                  <a:lnTo>
                    <a:pt x="3869" y="14788"/>
                  </a:lnTo>
                  <a:lnTo>
                    <a:pt x="2821" y="15120"/>
                  </a:lnTo>
                  <a:lnTo>
                    <a:pt x="2096" y="14788"/>
                  </a:lnTo>
                  <a:close/>
                  <a:moveTo>
                    <a:pt x="4191" y="12960"/>
                  </a:moveTo>
                  <a:lnTo>
                    <a:pt x="3869" y="11880"/>
                  </a:lnTo>
                  <a:lnTo>
                    <a:pt x="4191" y="11132"/>
                  </a:lnTo>
                  <a:lnTo>
                    <a:pt x="4916" y="10800"/>
                  </a:lnTo>
                  <a:lnTo>
                    <a:pt x="5561" y="11132"/>
                  </a:lnTo>
                  <a:lnTo>
                    <a:pt x="5964" y="11880"/>
                  </a:lnTo>
                  <a:lnTo>
                    <a:pt x="5561" y="12960"/>
                  </a:lnTo>
                  <a:lnTo>
                    <a:pt x="4916" y="13292"/>
                  </a:lnTo>
                  <a:lnTo>
                    <a:pt x="4191" y="12960"/>
                  </a:lnTo>
                  <a:close/>
                  <a:moveTo>
                    <a:pt x="5964" y="10800"/>
                  </a:moveTo>
                  <a:lnTo>
                    <a:pt x="5561" y="10052"/>
                  </a:lnTo>
                  <a:lnTo>
                    <a:pt x="5964" y="9388"/>
                  </a:lnTo>
                  <a:lnTo>
                    <a:pt x="7012" y="8972"/>
                  </a:lnTo>
                  <a:lnTo>
                    <a:pt x="7657" y="9388"/>
                  </a:lnTo>
                  <a:lnTo>
                    <a:pt x="8060" y="10052"/>
                  </a:lnTo>
                  <a:lnTo>
                    <a:pt x="7657" y="10800"/>
                  </a:lnTo>
                  <a:lnTo>
                    <a:pt x="7012" y="11132"/>
                  </a:lnTo>
                  <a:lnTo>
                    <a:pt x="5964" y="10800"/>
                  </a:lnTo>
                  <a:close/>
                  <a:moveTo>
                    <a:pt x="4191" y="17280"/>
                  </a:moveTo>
                  <a:lnTo>
                    <a:pt x="3869" y="16200"/>
                  </a:lnTo>
                  <a:lnTo>
                    <a:pt x="4191" y="15452"/>
                  </a:lnTo>
                  <a:lnTo>
                    <a:pt x="5239" y="15120"/>
                  </a:lnTo>
                  <a:lnTo>
                    <a:pt x="5964" y="15452"/>
                  </a:lnTo>
                  <a:lnTo>
                    <a:pt x="6287" y="16200"/>
                  </a:lnTo>
                  <a:lnTo>
                    <a:pt x="5964" y="17280"/>
                  </a:lnTo>
                  <a:lnTo>
                    <a:pt x="4191" y="17280"/>
                  </a:lnTo>
                  <a:close/>
                  <a:moveTo>
                    <a:pt x="6287" y="15120"/>
                  </a:moveTo>
                  <a:lnTo>
                    <a:pt x="5964" y="14372"/>
                  </a:lnTo>
                  <a:lnTo>
                    <a:pt x="6287" y="13292"/>
                  </a:lnTo>
                  <a:lnTo>
                    <a:pt x="7012" y="12960"/>
                  </a:lnTo>
                  <a:lnTo>
                    <a:pt x="8060" y="13292"/>
                  </a:lnTo>
                  <a:lnTo>
                    <a:pt x="8060" y="15120"/>
                  </a:lnTo>
                  <a:lnTo>
                    <a:pt x="7012" y="15452"/>
                  </a:lnTo>
                  <a:lnTo>
                    <a:pt x="6287" y="15120"/>
                  </a:lnTo>
                  <a:close/>
                  <a:moveTo>
                    <a:pt x="8382" y="12960"/>
                  </a:moveTo>
                  <a:lnTo>
                    <a:pt x="8060" y="12212"/>
                  </a:lnTo>
                  <a:lnTo>
                    <a:pt x="8382" y="11548"/>
                  </a:lnTo>
                  <a:lnTo>
                    <a:pt x="9107" y="11132"/>
                  </a:lnTo>
                  <a:lnTo>
                    <a:pt x="9752" y="11548"/>
                  </a:lnTo>
                  <a:lnTo>
                    <a:pt x="10155" y="12212"/>
                  </a:lnTo>
                  <a:lnTo>
                    <a:pt x="9752" y="12960"/>
                  </a:lnTo>
                  <a:lnTo>
                    <a:pt x="9107" y="13292"/>
                  </a:lnTo>
                  <a:lnTo>
                    <a:pt x="8382" y="12960"/>
                  </a:lnTo>
                  <a:close/>
                  <a:moveTo>
                    <a:pt x="6287" y="19440"/>
                  </a:moveTo>
                  <a:lnTo>
                    <a:pt x="6287" y="17612"/>
                  </a:lnTo>
                  <a:lnTo>
                    <a:pt x="7334" y="17280"/>
                  </a:lnTo>
                  <a:lnTo>
                    <a:pt x="8060" y="17612"/>
                  </a:lnTo>
                  <a:lnTo>
                    <a:pt x="8382" y="18360"/>
                  </a:lnTo>
                  <a:lnTo>
                    <a:pt x="8060" y="19440"/>
                  </a:lnTo>
                  <a:lnTo>
                    <a:pt x="7334" y="19772"/>
                  </a:lnTo>
                  <a:lnTo>
                    <a:pt x="6287" y="19440"/>
                  </a:lnTo>
                  <a:close/>
                  <a:moveTo>
                    <a:pt x="8382" y="17280"/>
                  </a:moveTo>
                  <a:lnTo>
                    <a:pt x="8060" y="16532"/>
                  </a:lnTo>
                  <a:lnTo>
                    <a:pt x="8382" y="15452"/>
                  </a:lnTo>
                  <a:lnTo>
                    <a:pt x="10155" y="15452"/>
                  </a:lnTo>
                  <a:lnTo>
                    <a:pt x="10478" y="16532"/>
                  </a:lnTo>
                  <a:lnTo>
                    <a:pt x="10155" y="17280"/>
                  </a:lnTo>
                  <a:lnTo>
                    <a:pt x="9107" y="17612"/>
                  </a:lnTo>
                  <a:lnTo>
                    <a:pt x="8382" y="17280"/>
                  </a:lnTo>
                  <a:close/>
                  <a:moveTo>
                    <a:pt x="10478" y="15120"/>
                  </a:moveTo>
                  <a:lnTo>
                    <a:pt x="10155" y="14372"/>
                  </a:lnTo>
                  <a:lnTo>
                    <a:pt x="10478" y="13708"/>
                  </a:lnTo>
                  <a:lnTo>
                    <a:pt x="11203" y="13292"/>
                  </a:lnTo>
                  <a:lnTo>
                    <a:pt x="11848" y="13708"/>
                  </a:lnTo>
                  <a:lnTo>
                    <a:pt x="12251" y="14372"/>
                  </a:lnTo>
                  <a:lnTo>
                    <a:pt x="11848" y="15120"/>
                  </a:lnTo>
                  <a:lnTo>
                    <a:pt x="11203" y="15452"/>
                  </a:lnTo>
                  <a:lnTo>
                    <a:pt x="10478" y="15120"/>
                  </a:lnTo>
                  <a:close/>
                  <a:moveTo>
                    <a:pt x="16039" y="11548"/>
                  </a:moveTo>
                  <a:lnTo>
                    <a:pt x="14991" y="11880"/>
                  </a:lnTo>
                  <a:lnTo>
                    <a:pt x="14346" y="12212"/>
                  </a:lnTo>
                  <a:lnTo>
                    <a:pt x="12251" y="11548"/>
                  </a:lnTo>
                  <a:lnTo>
                    <a:pt x="9752" y="8640"/>
                  </a:lnTo>
                  <a:lnTo>
                    <a:pt x="9430" y="7975"/>
                  </a:lnTo>
                  <a:lnTo>
                    <a:pt x="9107" y="6895"/>
                  </a:lnTo>
                  <a:lnTo>
                    <a:pt x="9430" y="5815"/>
                  </a:lnTo>
                  <a:lnTo>
                    <a:pt x="9752" y="5068"/>
                  </a:lnTo>
                  <a:lnTo>
                    <a:pt x="11525" y="3240"/>
                  </a:lnTo>
                  <a:lnTo>
                    <a:pt x="12573" y="2575"/>
                  </a:lnTo>
                  <a:lnTo>
                    <a:pt x="14346" y="2575"/>
                  </a:lnTo>
                  <a:lnTo>
                    <a:pt x="15313" y="3240"/>
                  </a:lnTo>
                  <a:lnTo>
                    <a:pt x="17812" y="5815"/>
                  </a:lnTo>
                  <a:lnTo>
                    <a:pt x="18457" y="6895"/>
                  </a:lnTo>
                  <a:lnTo>
                    <a:pt x="18457" y="8640"/>
                  </a:lnTo>
                  <a:lnTo>
                    <a:pt x="17812" y="9720"/>
                  </a:lnTo>
                  <a:lnTo>
                    <a:pt x="16039" y="11548"/>
                  </a:lnTo>
                  <a:close/>
                </a:path>
              </a:pathLst>
            </a:custGeom>
            <a:solidFill>
              <a:srgbClr val="C00000"/>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45708" bIns="45708"/>
            <a:lstStyle/>
            <a:p>
              <a:endParaRPr lang="zh-CN" altLang="en-US" sz="900"/>
            </a:p>
          </p:txBody>
        </p:sp>
        <p:sp>
          <p:nvSpPr>
            <p:cNvPr id="35" name="AutoShape 66">
              <a:extLst>
                <a:ext uri="{FF2B5EF4-FFF2-40B4-BE49-F238E27FC236}">
                  <a16:creationId xmlns:a16="http://schemas.microsoft.com/office/drawing/2014/main" id="{473522EC-6DB3-4A38-9BA2-A1DDA7BD2CE0}"/>
                </a:ext>
              </a:extLst>
            </p:cNvPr>
            <p:cNvSpPr>
              <a:spLocks/>
            </p:cNvSpPr>
            <p:nvPr/>
          </p:nvSpPr>
          <p:spPr bwMode="auto">
            <a:xfrm>
              <a:off x="-1" y="0"/>
              <a:ext cx="539284" cy="489197"/>
            </a:xfrm>
            <a:custGeom>
              <a:avLst/>
              <a:gdLst>
                <a:gd name="T0" fmla="*/ 6732112 w 21600"/>
                <a:gd name="T1" fmla="*/ 5539658 h 21600"/>
                <a:gd name="T2" fmla="*/ 6732112 w 21600"/>
                <a:gd name="T3" fmla="*/ 5539658 h 21600"/>
                <a:gd name="T4" fmla="*/ 6732112 w 21600"/>
                <a:gd name="T5" fmla="*/ 5539658 h 21600"/>
                <a:gd name="T6" fmla="*/ 6732112 w 21600"/>
                <a:gd name="T7" fmla="*/ 55396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720" y="444"/>
                  </a:moveTo>
                  <a:lnTo>
                    <a:pt x="20329" y="0"/>
                  </a:lnTo>
                  <a:lnTo>
                    <a:pt x="1271" y="0"/>
                  </a:lnTo>
                  <a:lnTo>
                    <a:pt x="391" y="444"/>
                  </a:lnTo>
                  <a:lnTo>
                    <a:pt x="0" y="1156"/>
                  </a:lnTo>
                  <a:lnTo>
                    <a:pt x="0" y="15022"/>
                  </a:lnTo>
                  <a:lnTo>
                    <a:pt x="391" y="15822"/>
                  </a:lnTo>
                  <a:lnTo>
                    <a:pt x="1271" y="16178"/>
                  </a:lnTo>
                  <a:lnTo>
                    <a:pt x="20329" y="16178"/>
                  </a:lnTo>
                  <a:lnTo>
                    <a:pt x="21600" y="15022"/>
                  </a:lnTo>
                  <a:lnTo>
                    <a:pt x="21600" y="1156"/>
                  </a:lnTo>
                  <a:lnTo>
                    <a:pt x="20720" y="444"/>
                  </a:lnTo>
                  <a:close/>
                  <a:moveTo>
                    <a:pt x="20329" y="14222"/>
                  </a:moveTo>
                  <a:lnTo>
                    <a:pt x="19841" y="15022"/>
                  </a:lnTo>
                  <a:lnTo>
                    <a:pt x="1271" y="15022"/>
                  </a:lnTo>
                  <a:lnTo>
                    <a:pt x="1271" y="1156"/>
                  </a:lnTo>
                  <a:lnTo>
                    <a:pt x="19841" y="1156"/>
                  </a:lnTo>
                  <a:lnTo>
                    <a:pt x="20329" y="1956"/>
                  </a:lnTo>
                  <a:lnTo>
                    <a:pt x="20329" y="14222"/>
                  </a:lnTo>
                  <a:close/>
                  <a:moveTo>
                    <a:pt x="20720" y="16533"/>
                  </a:moveTo>
                  <a:lnTo>
                    <a:pt x="880" y="16533"/>
                  </a:lnTo>
                  <a:lnTo>
                    <a:pt x="0" y="17333"/>
                  </a:lnTo>
                  <a:lnTo>
                    <a:pt x="0" y="20800"/>
                  </a:lnTo>
                  <a:lnTo>
                    <a:pt x="391" y="21600"/>
                  </a:lnTo>
                  <a:lnTo>
                    <a:pt x="21111" y="21600"/>
                  </a:lnTo>
                  <a:lnTo>
                    <a:pt x="21600" y="20800"/>
                  </a:lnTo>
                  <a:lnTo>
                    <a:pt x="21600" y="17333"/>
                  </a:lnTo>
                  <a:lnTo>
                    <a:pt x="21111" y="16978"/>
                  </a:lnTo>
                  <a:lnTo>
                    <a:pt x="20720" y="16533"/>
                  </a:lnTo>
                  <a:close/>
                  <a:moveTo>
                    <a:pt x="20329" y="20444"/>
                  </a:moveTo>
                  <a:lnTo>
                    <a:pt x="1271" y="20444"/>
                  </a:lnTo>
                  <a:lnTo>
                    <a:pt x="1271" y="17689"/>
                  </a:lnTo>
                  <a:lnTo>
                    <a:pt x="20329" y="17689"/>
                  </a:lnTo>
                  <a:lnTo>
                    <a:pt x="20329" y="20444"/>
                  </a:lnTo>
                  <a:close/>
                  <a:moveTo>
                    <a:pt x="2541" y="20000"/>
                  </a:moveTo>
                  <a:lnTo>
                    <a:pt x="11826" y="20000"/>
                  </a:lnTo>
                  <a:lnTo>
                    <a:pt x="12315" y="19644"/>
                  </a:lnTo>
                  <a:lnTo>
                    <a:pt x="12315" y="18489"/>
                  </a:lnTo>
                  <a:lnTo>
                    <a:pt x="11826" y="18133"/>
                  </a:lnTo>
                  <a:lnTo>
                    <a:pt x="2541" y="18133"/>
                  </a:lnTo>
                  <a:lnTo>
                    <a:pt x="2150" y="18489"/>
                  </a:lnTo>
                  <a:lnTo>
                    <a:pt x="1662" y="18844"/>
                  </a:lnTo>
                  <a:lnTo>
                    <a:pt x="1662" y="19289"/>
                  </a:lnTo>
                  <a:lnTo>
                    <a:pt x="2150" y="19644"/>
                  </a:lnTo>
                  <a:lnTo>
                    <a:pt x="2541" y="20000"/>
                  </a:lnTo>
                  <a:close/>
                </a:path>
              </a:pathLst>
            </a:custGeom>
            <a:solidFill>
              <a:srgbClr val="C00000"/>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45708" bIns="45708"/>
            <a:lstStyle/>
            <a:p>
              <a:endParaRPr lang="zh-CN" altLang="en-US" sz="900"/>
            </a:p>
          </p:txBody>
        </p:sp>
        <p:sp>
          <p:nvSpPr>
            <p:cNvPr id="36" name="Rectangle 67">
              <a:extLst>
                <a:ext uri="{FF2B5EF4-FFF2-40B4-BE49-F238E27FC236}">
                  <a16:creationId xmlns:a16="http://schemas.microsoft.com/office/drawing/2014/main" id="{D0D10025-2317-4294-A1B2-6B52C081FDBC}"/>
                </a:ext>
              </a:extLst>
            </p:cNvPr>
            <p:cNvSpPr>
              <a:spLocks/>
            </p:cNvSpPr>
            <p:nvPr/>
          </p:nvSpPr>
          <p:spPr bwMode="auto">
            <a:xfrm>
              <a:off x="622248" y="96631"/>
              <a:ext cx="95167" cy="26171"/>
            </a:xfrm>
            <a:prstGeom prst="rect">
              <a:avLst/>
            </a:prstGeom>
            <a:solidFill>
              <a:srgbClr val="C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45708" bIns="45708"/>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eaLnBrk="1"/>
              <a:endParaRPr lang="zh-CN" altLang="zh-CN" sz="1800">
                <a:solidFill>
                  <a:schemeClr val="tx1"/>
                </a:solidFill>
                <a:latin typeface="黑体" panose="02010609060101010101" pitchFamily="49" charset="-122"/>
                <a:ea typeface="黑体" panose="02010609060101010101" pitchFamily="49" charset="-122"/>
                <a:sym typeface="黑体" panose="02010609060101010101" pitchFamily="49" charset="-122"/>
              </a:endParaRPr>
            </a:p>
          </p:txBody>
        </p:sp>
        <p:sp>
          <p:nvSpPr>
            <p:cNvPr id="37" name="Rectangle 68">
              <a:extLst>
                <a:ext uri="{FF2B5EF4-FFF2-40B4-BE49-F238E27FC236}">
                  <a16:creationId xmlns:a16="http://schemas.microsoft.com/office/drawing/2014/main" id="{91709C98-965C-491A-801D-27ED4FD58931}"/>
                </a:ext>
              </a:extLst>
            </p:cNvPr>
            <p:cNvSpPr>
              <a:spLocks/>
            </p:cNvSpPr>
            <p:nvPr/>
          </p:nvSpPr>
          <p:spPr bwMode="auto">
            <a:xfrm>
              <a:off x="793062" y="96631"/>
              <a:ext cx="95166" cy="26171"/>
            </a:xfrm>
            <a:prstGeom prst="rect">
              <a:avLst/>
            </a:prstGeom>
            <a:solidFill>
              <a:srgbClr val="C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45708" bIns="45708"/>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eaLnBrk="1"/>
              <a:endParaRPr lang="zh-CN" altLang="zh-CN" sz="1800">
                <a:solidFill>
                  <a:schemeClr val="tx1"/>
                </a:solidFill>
                <a:latin typeface="黑体" panose="02010609060101010101" pitchFamily="49" charset="-122"/>
                <a:ea typeface="黑体" panose="02010609060101010101" pitchFamily="49" charset="-122"/>
                <a:sym typeface="黑体" panose="02010609060101010101" pitchFamily="49" charset="-122"/>
              </a:endParaRPr>
            </a:p>
          </p:txBody>
        </p:sp>
        <p:sp>
          <p:nvSpPr>
            <p:cNvPr id="38" name="AutoShape 69">
              <a:extLst>
                <a:ext uri="{FF2B5EF4-FFF2-40B4-BE49-F238E27FC236}">
                  <a16:creationId xmlns:a16="http://schemas.microsoft.com/office/drawing/2014/main" id="{D5A4AFD1-7305-4E7A-9EED-5D9814BE79CC}"/>
                </a:ext>
              </a:extLst>
            </p:cNvPr>
            <p:cNvSpPr>
              <a:spLocks/>
            </p:cNvSpPr>
            <p:nvPr/>
          </p:nvSpPr>
          <p:spPr bwMode="auto">
            <a:xfrm>
              <a:off x="983397" y="96631"/>
              <a:ext cx="51244" cy="348276"/>
            </a:xfrm>
            <a:custGeom>
              <a:avLst/>
              <a:gdLst>
                <a:gd name="T0" fmla="*/ 60786 w 21600"/>
                <a:gd name="T1" fmla="*/ 2807782 h 21600"/>
                <a:gd name="T2" fmla="*/ 60786 w 21600"/>
                <a:gd name="T3" fmla="*/ 2807782 h 21600"/>
                <a:gd name="T4" fmla="*/ 60786 w 21600"/>
                <a:gd name="T5" fmla="*/ 2807782 h 21600"/>
                <a:gd name="T6" fmla="*/ 60786 w 21600"/>
                <a:gd name="T7" fmla="*/ 280778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0" y="1623"/>
                  </a:lnTo>
                  <a:lnTo>
                    <a:pt x="8229" y="1623"/>
                  </a:lnTo>
                  <a:lnTo>
                    <a:pt x="8229" y="3246"/>
                  </a:lnTo>
                  <a:lnTo>
                    <a:pt x="21600" y="3246"/>
                  </a:lnTo>
                  <a:lnTo>
                    <a:pt x="21600" y="0"/>
                  </a:lnTo>
                  <a:lnTo>
                    <a:pt x="0" y="0"/>
                  </a:lnTo>
                  <a:close/>
                  <a:moveTo>
                    <a:pt x="8229" y="21600"/>
                  </a:moveTo>
                  <a:lnTo>
                    <a:pt x="21600" y="21600"/>
                  </a:lnTo>
                  <a:lnTo>
                    <a:pt x="21600" y="16731"/>
                  </a:lnTo>
                  <a:lnTo>
                    <a:pt x="8229" y="16731"/>
                  </a:lnTo>
                  <a:lnTo>
                    <a:pt x="8229" y="21600"/>
                  </a:lnTo>
                  <a:close/>
                  <a:moveTo>
                    <a:pt x="8229" y="12361"/>
                  </a:moveTo>
                  <a:lnTo>
                    <a:pt x="21600" y="12361"/>
                  </a:lnTo>
                  <a:lnTo>
                    <a:pt x="21600" y="7491"/>
                  </a:lnTo>
                  <a:lnTo>
                    <a:pt x="8229" y="7491"/>
                  </a:lnTo>
                  <a:lnTo>
                    <a:pt x="8229" y="12361"/>
                  </a:lnTo>
                  <a:close/>
                </a:path>
              </a:pathLst>
            </a:custGeom>
            <a:solidFill>
              <a:srgbClr val="C00000"/>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45708" bIns="45708"/>
            <a:lstStyle/>
            <a:p>
              <a:endParaRPr lang="zh-CN" altLang="en-US" sz="900"/>
            </a:p>
          </p:txBody>
        </p:sp>
        <p:sp>
          <p:nvSpPr>
            <p:cNvPr id="39" name="Rectangle 70">
              <a:extLst>
                <a:ext uri="{FF2B5EF4-FFF2-40B4-BE49-F238E27FC236}">
                  <a16:creationId xmlns:a16="http://schemas.microsoft.com/office/drawing/2014/main" id="{250624D1-58AF-4839-98D0-B4BB6E16DADD}"/>
                </a:ext>
              </a:extLst>
            </p:cNvPr>
            <p:cNvSpPr>
              <a:spLocks/>
            </p:cNvSpPr>
            <p:nvPr/>
          </p:nvSpPr>
          <p:spPr bwMode="auto">
            <a:xfrm>
              <a:off x="358707" y="950206"/>
              <a:ext cx="95167" cy="26172"/>
            </a:xfrm>
            <a:prstGeom prst="rect">
              <a:avLst/>
            </a:prstGeom>
            <a:solidFill>
              <a:srgbClr val="C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45708" bIns="45708"/>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eaLnBrk="1"/>
              <a:endParaRPr lang="zh-CN" altLang="zh-CN" sz="1800">
                <a:solidFill>
                  <a:schemeClr val="tx1"/>
                </a:solidFill>
                <a:latin typeface="黑体" panose="02010609060101010101" pitchFamily="49" charset="-122"/>
                <a:ea typeface="黑体" panose="02010609060101010101" pitchFamily="49" charset="-122"/>
                <a:sym typeface="黑体" panose="02010609060101010101" pitchFamily="49" charset="-122"/>
              </a:endParaRPr>
            </a:p>
          </p:txBody>
        </p:sp>
        <p:sp>
          <p:nvSpPr>
            <p:cNvPr id="40" name="Rectangle 71">
              <a:extLst>
                <a:ext uri="{FF2B5EF4-FFF2-40B4-BE49-F238E27FC236}">
                  <a16:creationId xmlns:a16="http://schemas.microsoft.com/office/drawing/2014/main" id="{B5776C96-2C11-4FAA-AA3F-733166AB3D4C}"/>
                </a:ext>
              </a:extLst>
            </p:cNvPr>
            <p:cNvSpPr>
              <a:spLocks/>
            </p:cNvSpPr>
            <p:nvPr/>
          </p:nvSpPr>
          <p:spPr bwMode="auto">
            <a:xfrm>
              <a:off x="180574" y="950206"/>
              <a:ext cx="95166" cy="26172"/>
            </a:xfrm>
            <a:prstGeom prst="rect">
              <a:avLst/>
            </a:prstGeom>
            <a:solidFill>
              <a:srgbClr val="C00000"/>
            </a:solidFill>
            <a:ln>
              <a:noFill/>
            </a:ln>
            <a:effectLst/>
            <a:extLs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45708" bIns="45708"/>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eaLnBrk="1"/>
              <a:endParaRPr lang="zh-CN" altLang="zh-CN" sz="1800">
                <a:solidFill>
                  <a:schemeClr val="tx1"/>
                </a:solidFill>
                <a:latin typeface="黑体" panose="02010609060101010101" pitchFamily="49" charset="-122"/>
                <a:ea typeface="黑体" panose="02010609060101010101" pitchFamily="49" charset="-122"/>
                <a:sym typeface="黑体" panose="02010609060101010101" pitchFamily="49" charset="-122"/>
              </a:endParaRPr>
            </a:p>
          </p:txBody>
        </p:sp>
        <p:sp>
          <p:nvSpPr>
            <p:cNvPr id="41" name="AutoShape 72">
              <a:extLst>
                <a:ext uri="{FF2B5EF4-FFF2-40B4-BE49-F238E27FC236}">
                  <a16:creationId xmlns:a16="http://schemas.microsoft.com/office/drawing/2014/main" id="{136D85BD-B726-40BF-8E5F-8C9B0CAFA47C}"/>
                </a:ext>
              </a:extLst>
            </p:cNvPr>
            <p:cNvSpPr>
              <a:spLocks/>
            </p:cNvSpPr>
            <p:nvPr/>
          </p:nvSpPr>
          <p:spPr bwMode="auto">
            <a:xfrm>
              <a:off x="31721" y="628102"/>
              <a:ext cx="63446" cy="348277"/>
            </a:xfrm>
            <a:custGeom>
              <a:avLst/>
              <a:gdLst>
                <a:gd name="T0" fmla="*/ 93180 w 21600"/>
                <a:gd name="T1" fmla="*/ 2807806 h 21600"/>
                <a:gd name="T2" fmla="*/ 93180 w 21600"/>
                <a:gd name="T3" fmla="*/ 2807806 h 21600"/>
                <a:gd name="T4" fmla="*/ 93180 w 21600"/>
                <a:gd name="T5" fmla="*/ 2807806 h 21600"/>
                <a:gd name="T6" fmla="*/ 93180 w 21600"/>
                <a:gd name="T7" fmla="*/ 28078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21600"/>
                  </a:moveTo>
                  <a:lnTo>
                    <a:pt x="21600" y="19977"/>
                  </a:lnTo>
                  <a:lnTo>
                    <a:pt x="10800" y="19977"/>
                  </a:lnTo>
                  <a:lnTo>
                    <a:pt x="10800" y="17854"/>
                  </a:lnTo>
                  <a:lnTo>
                    <a:pt x="0" y="17854"/>
                  </a:lnTo>
                  <a:lnTo>
                    <a:pt x="0" y="21600"/>
                  </a:lnTo>
                  <a:lnTo>
                    <a:pt x="21600" y="21600"/>
                  </a:lnTo>
                  <a:close/>
                  <a:moveTo>
                    <a:pt x="10800" y="0"/>
                  </a:moveTo>
                  <a:lnTo>
                    <a:pt x="0" y="0"/>
                  </a:lnTo>
                  <a:lnTo>
                    <a:pt x="0" y="4869"/>
                  </a:lnTo>
                  <a:lnTo>
                    <a:pt x="10800" y="4869"/>
                  </a:lnTo>
                  <a:lnTo>
                    <a:pt x="10800" y="0"/>
                  </a:lnTo>
                  <a:close/>
                  <a:moveTo>
                    <a:pt x="10800" y="9114"/>
                  </a:moveTo>
                  <a:lnTo>
                    <a:pt x="0" y="9114"/>
                  </a:lnTo>
                  <a:lnTo>
                    <a:pt x="0" y="13984"/>
                  </a:lnTo>
                  <a:lnTo>
                    <a:pt x="10800" y="13984"/>
                  </a:lnTo>
                  <a:lnTo>
                    <a:pt x="10800" y="9114"/>
                  </a:lnTo>
                  <a:close/>
                </a:path>
              </a:pathLst>
            </a:custGeom>
            <a:solidFill>
              <a:srgbClr val="C00000"/>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45708" bIns="45708"/>
            <a:lstStyle/>
            <a:p>
              <a:endParaRPr lang="zh-CN" altLang="en-US" sz="900"/>
            </a:p>
          </p:txBody>
        </p:sp>
      </p:grpSp>
      <p:sp>
        <p:nvSpPr>
          <p:cNvPr id="23" name="AutoShape 73">
            <a:extLst>
              <a:ext uri="{FF2B5EF4-FFF2-40B4-BE49-F238E27FC236}">
                <a16:creationId xmlns:a16="http://schemas.microsoft.com/office/drawing/2014/main" id="{19C28AC7-3F38-448B-A565-424F3B49FBA3}"/>
              </a:ext>
            </a:extLst>
          </p:cNvPr>
          <p:cNvSpPr>
            <a:spLocks/>
          </p:cNvSpPr>
          <p:nvPr/>
        </p:nvSpPr>
        <p:spPr bwMode="auto">
          <a:xfrm>
            <a:off x="6809508" y="1059582"/>
            <a:ext cx="1854964" cy="398845"/>
          </a:xfrm>
          <a:prstGeom prst="roundRect">
            <a:avLst>
              <a:gd name="adj" fmla="val 50000"/>
            </a:avLst>
          </a:prstGeom>
          <a:solidFill>
            <a:srgbClr val="002060">
              <a:alpha val="64651"/>
            </a:srgbClr>
          </a:solidFill>
          <a:ln>
            <a:noFill/>
          </a:ln>
          <a:effectLst>
            <a:outerShdw blurRad="190500" dist="8455" dir="5400000" algn="ctr" rotWithShape="0">
              <a:srgbClr val="000000">
                <a:alpha val="32837"/>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tIns="45708" bIns="45708" anchor="ct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eaLnBrk="1">
              <a:defRPr/>
            </a:pPr>
            <a:endParaRPr lang="zh-CN" altLang="zh-CN" sz="1800">
              <a:solidFill>
                <a:schemeClr val="tx1"/>
              </a:solidFill>
              <a:ea typeface="宋体" panose="02010600030101010101" pitchFamily="2" charset="-122"/>
            </a:endParaRPr>
          </a:p>
        </p:txBody>
      </p:sp>
      <p:sp>
        <p:nvSpPr>
          <p:cNvPr id="24" name="AutoShape 74">
            <a:extLst>
              <a:ext uri="{FF2B5EF4-FFF2-40B4-BE49-F238E27FC236}">
                <a16:creationId xmlns:a16="http://schemas.microsoft.com/office/drawing/2014/main" id="{290894F9-CE69-4260-9392-A9165D794862}"/>
              </a:ext>
            </a:extLst>
          </p:cNvPr>
          <p:cNvSpPr>
            <a:spLocks/>
          </p:cNvSpPr>
          <p:nvPr/>
        </p:nvSpPr>
        <p:spPr bwMode="auto">
          <a:xfrm>
            <a:off x="2930947" y="1059582"/>
            <a:ext cx="3836402" cy="398845"/>
          </a:xfrm>
          <a:prstGeom prst="roundRect">
            <a:avLst>
              <a:gd name="adj" fmla="val 50000"/>
            </a:avLst>
          </a:prstGeom>
          <a:solidFill>
            <a:srgbClr val="92D050"/>
          </a:solidFill>
          <a:ln>
            <a:noFill/>
          </a:ln>
          <a:effectLst>
            <a:outerShdw blurRad="190500" dist="8455" dir="5400000" algn="ctr" rotWithShape="0">
              <a:srgbClr val="000000">
                <a:alpha val="32837"/>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tIns="45708" bIns="45708" anchor="ct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eaLnBrk="1">
              <a:defRPr/>
            </a:pPr>
            <a:endParaRPr lang="zh-CN" altLang="zh-CN" sz="1800">
              <a:solidFill>
                <a:schemeClr val="tx1"/>
              </a:solidFill>
              <a:ea typeface="宋体" panose="02010600030101010101" pitchFamily="2" charset="-122"/>
            </a:endParaRPr>
          </a:p>
        </p:txBody>
      </p:sp>
      <p:sp>
        <p:nvSpPr>
          <p:cNvPr id="25" name="AutoShape 75">
            <a:extLst>
              <a:ext uri="{FF2B5EF4-FFF2-40B4-BE49-F238E27FC236}">
                <a16:creationId xmlns:a16="http://schemas.microsoft.com/office/drawing/2014/main" id="{2B489742-14F7-489D-9083-4F67F2DA0EAB}"/>
              </a:ext>
            </a:extLst>
          </p:cNvPr>
          <p:cNvSpPr>
            <a:spLocks/>
          </p:cNvSpPr>
          <p:nvPr/>
        </p:nvSpPr>
        <p:spPr bwMode="auto">
          <a:xfrm>
            <a:off x="568655" y="1059582"/>
            <a:ext cx="2309416" cy="398845"/>
          </a:xfrm>
          <a:prstGeom prst="roundRect">
            <a:avLst>
              <a:gd name="adj" fmla="val 50000"/>
            </a:avLst>
          </a:prstGeom>
          <a:solidFill>
            <a:srgbClr val="002060">
              <a:alpha val="64651"/>
            </a:srgbClr>
          </a:solidFill>
          <a:ln>
            <a:noFill/>
          </a:ln>
          <a:effectLst>
            <a:outerShdw blurRad="190500" dist="8455" dir="5400000" algn="ctr" rotWithShape="0">
              <a:srgbClr val="000000">
                <a:alpha val="32837"/>
              </a:srgbClr>
            </a:outerShdw>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Lst>
        </p:spPr>
        <p:txBody>
          <a:bodyPr tIns="45708" bIns="45708" anchor="ct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eaLnBrk="1">
              <a:defRPr/>
            </a:pPr>
            <a:endParaRPr lang="zh-CN" altLang="zh-CN" sz="1800">
              <a:solidFill>
                <a:schemeClr val="tx1"/>
              </a:solidFill>
              <a:ea typeface="宋体" panose="02010600030101010101" pitchFamily="2" charset="-122"/>
            </a:endParaRPr>
          </a:p>
        </p:txBody>
      </p:sp>
      <p:sp>
        <p:nvSpPr>
          <p:cNvPr id="26" name="Rectangle 76">
            <a:extLst>
              <a:ext uri="{FF2B5EF4-FFF2-40B4-BE49-F238E27FC236}">
                <a16:creationId xmlns:a16="http://schemas.microsoft.com/office/drawing/2014/main" id="{66D9CF17-FD7F-43E3-9954-51A4F9B6F3EB}"/>
              </a:ext>
            </a:extLst>
          </p:cNvPr>
          <p:cNvSpPr>
            <a:spLocks/>
          </p:cNvSpPr>
          <p:nvPr/>
        </p:nvSpPr>
        <p:spPr bwMode="auto">
          <a:xfrm>
            <a:off x="888773" y="1073114"/>
            <a:ext cx="1319449" cy="3117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tIns="45708" bIns="45708">
            <a:spAutoFit/>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r>
              <a:rPr lang="zh-CN" altLang="en-US" sz="165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分支</a:t>
            </a:r>
            <a:endParaRPr lang="zh-CN" altLang="zh-CN" sz="165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Rectangle 77">
            <a:extLst>
              <a:ext uri="{FF2B5EF4-FFF2-40B4-BE49-F238E27FC236}">
                <a16:creationId xmlns:a16="http://schemas.microsoft.com/office/drawing/2014/main" id="{F8D9813E-DC18-43B9-8753-996443E43A54}"/>
              </a:ext>
            </a:extLst>
          </p:cNvPr>
          <p:cNvSpPr>
            <a:spLocks/>
          </p:cNvSpPr>
          <p:nvPr/>
        </p:nvSpPr>
        <p:spPr bwMode="auto">
          <a:xfrm>
            <a:off x="6928547" y="1073114"/>
            <a:ext cx="1616843" cy="3117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45708" bIns="45708">
            <a:spAutoFit/>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r>
              <a:rPr lang="zh-CN" altLang="zh-CN" sz="165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数据</a:t>
            </a:r>
            <a:r>
              <a:rPr lang="zh-CN" altLang="en-US" sz="165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中心</a:t>
            </a:r>
            <a:endParaRPr lang="zh-CN" altLang="zh-CN" sz="165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Rectangle 78">
            <a:extLst>
              <a:ext uri="{FF2B5EF4-FFF2-40B4-BE49-F238E27FC236}">
                <a16:creationId xmlns:a16="http://schemas.microsoft.com/office/drawing/2014/main" id="{FFEF9644-6751-4938-B813-0FDC358BDCD3}"/>
              </a:ext>
            </a:extLst>
          </p:cNvPr>
          <p:cNvSpPr>
            <a:spLocks/>
          </p:cNvSpPr>
          <p:nvPr/>
        </p:nvSpPr>
        <p:spPr bwMode="auto">
          <a:xfrm>
            <a:off x="4053213" y="1063462"/>
            <a:ext cx="1451530" cy="3117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45708" bIns="45708">
            <a:spAutoFit/>
          </a:bodyP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r>
              <a:rPr lang="zh-CN" altLang="en-US" sz="165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骨干</a:t>
            </a:r>
            <a:r>
              <a:rPr lang="zh-CN" altLang="zh-CN" sz="165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网络承载</a:t>
            </a:r>
          </a:p>
        </p:txBody>
      </p:sp>
      <p:sp>
        <p:nvSpPr>
          <p:cNvPr id="29" name="Rectangle 79">
            <a:extLst>
              <a:ext uri="{FF2B5EF4-FFF2-40B4-BE49-F238E27FC236}">
                <a16:creationId xmlns:a16="http://schemas.microsoft.com/office/drawing/2014/main" id="{DDB87E28-9D66-40B4-AC61-96A5C854B768}"/>
              </a:ext>
            </a:extLst>
          </p:cNvPr>
          <p:cNvSpPr>
            <a:spLocks/>
          </p:cNvSpPr>
          <p:nvPr/>
        </p:nvSpPr>
        <p:spPr bwMode="auto">
          <a:xfrm>
            <a:off x="5394441" y="2331984"/>
            <a:ext cx="1026023" cy="3636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45708" bIns="45708" anchor="ctr"/>
          <a:lstStyle>
            <a:lvl1pPr defTabSz="1700213">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defTabSz="1700213">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defTabSz="1700213">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defTabSz="1700213">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defTabSz="1700213">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700213"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700213"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700213"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700213"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r>
              <a:rPr lang="zh-CN" altLang="en-US" sz="145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骨干网</a:t>
            </a:r>
            <a:r>
              <a:rPr lang="en-US" altLang="zh-CN" sz="145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zh-CN" sz="145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Rectangle 80">
            <a:extLst>
              <a:ext uri="{FF2B5EF4-FFF2-40B4-BE49-F238E27FC236}">
                <a16:creationId xmlns:a16="http://schemas.microsoft.com/office/drawing/2014/main" id="{900FBD7D-250E-4426-A1A0-4831DC82E3DC}"/>
              </a:ext>
            </a:extLst>
          </p:cNvPr>
          <p:cNvSpPr>
            <a:spLocks/>
          </p:cNvSpPr>
          <p:nvPr/>
        </p:nvSpPr>
        <p:spPr bwMode="auto">
          <a:xfrm>
            <a:off x="3281595" y="2331984"/>
            <a:ext cx="1026023" cy="3636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45708" bIns="45708" anchor="ctr"/>
          <a:lstStyle>
            <a:lvl1pPr defTabSz="1700213">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defTabSz="1700213">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defTabSz="1700213">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defTabSz="1700213">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defTabSz="1700213">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700213"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700213"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700213"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700213"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r>
              <a:rPr lang="zh-CN" altLang="en-US" sz="145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骨干</a:t>
            </a:r>
            <a:r>
              <a:rPr lang="zh-CN" altLang="zh-CN" sz="145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网</a:t>
            </a:r>
            <a:r>
              <a:rPr lang="en-US" altLang="zh-CN" sz="145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zh-CN" sz="145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AutoShape 81">
            <a:extLst>
              <a:ext uri="{FF2B5EF4-FFF2-40B4-BE49-F238E27FC236}">
                <a16:creationId xmlns:a16="http://schemas.microsoft.com/office/drawing/2014/main" id="{D85EAF99-0715-4EF6-89F9-59D568C9DBDA}"/>
              </a:ext>
            </a:extLst>
          </p:cNvPr>
          <p:cNvSpPr>
            <a:spLocks/>
          </p:cNvSpPr>
          <p:nvPr/>
        </p:nvSpPr>
        <p:spPr bwMode="auto">
          <a:xfrm>
            <a:off x="3117444" y="1867327"/>
            <a:ext cx="1361212" cy="1023926"/>
          </a:xfrm>
          <a:custGeom>
            <a:avLst/>
            <a:gdLst>
              <a:gd name="T0" fmla="+- 0 10955 1071"/>
              <a:gd name="T1" fmla="*/ T0 w 19769"/>
              <a:gd name="T2" fmla="+- 0 11163 726"/>
              <a:gd name="T3" fmla="*/ 11163 h 20874"/>
              <a:gd name="T4" fmla="+- 0 10955 1071"/>
              <a:gd name="T5" fmla="*/ T4 w 19769"/>
              <a:gd name="T6" fmla="+- 0 11163 726"/>
              <a:gd name="T7" fmla="*/ 11163 h 20874"/>
              <a:gd name="T8" fmla="+- 0 10955 1071"/>
              <a:gd name="T9" fmla="*/ T8 w 19769"/>
              <a:gd name="T10" fmla="+- 0 11163 726"/>
              <a:gd name="T11" fmla="*/ 11163 h 20874"/>
              <a:gd name="T12" fmla="+- 0 10955 1071"/>
              <a:gd name="T13" fmla="*/ T12 w 19769"/>
              <a:gd name="T14" fmla="+- 0 11163 726"/>
              <a:gd name="T15" fmla="*/ 11163 h 20874"/>
            </a:gdLst>
            <a:ahLst/>
            <a:cxnLst>
              <a:cxn ang="0">
                <a:pos x="T1" y="T3"/>
              </a:cxn>
              <a:cxn ang="0">
                <a:pos x="T5" y="T7"/>
              </a:cxn>
              <a:cxn ang="0">
                <a:pos x="T9" y="T11"/>
              </a:cxn>
              <a:cxn ang="0">
                <a:pos x="T13" y="T15"/>
              </a:cxn>
            </a:cxnLst>
            <a:rect l="0" t="0" r="r" b="b"/>
            <a:pathLst>
              <a:path w="19769" h="20874">
                <a:moveTo>
                  <a:pt x="5064" y="6361"/>
                </a:moveTo>
                <a:cubicBezTo>
                  <a:pt x="5324" y="3280"/>
                  <a:pt x="6731" y="801"/>
                  <a:pt x="8581" y="165"/>
                </a:cubicBezTo>
                <a:cubicBezTo>
                  <a:pt x="11170" y="-726"/>
                  <a:pt x="13694" y="2088"/>
                  <a:pt x="14152" y="6376"/>
                </a:cubicBezTo>
                <a:cubicBezTo>
                  <a:pt x="16317" y="5341"/>
                  <a:pt x="18606" y="7182"/>
                  <a:pt x="19441" y="10630"/>
                </a:cubicBezTo>
                <a:cubicBezTo>
                  <a:pt x="20529" y="15124"/>
                  <a:pt x="18802" y="20119"/>
                  <a:pt x="15899" y="20874"/>
                </a:cubicBezTo>
                <a:cubicBezTo>
                  <a:pt x="13926" y="20845"/>
                  <a:pt x="11953" y="20817"/>
                  <a:pt x="9980" y="20790"/>
                </a:cubicBezTo>
                <a:cubicBezTo>
                  <a:pt x="8125" y="20765"/>
                  <a:pt x="6269" y="20741"/>
                  <a:pt x="4413" y="20717"/>
                </a:cubicBezTo>
                <a:cubicBezTo>
                  <a:pt x="1017" y="20557"/>
                  <a:pt x="-1071" y="14535"/>
                  <a:pt x="572" y="9639"/>
                </a:cubicBezTo>
                <a:cubicBezTo>
                  <a:pt x="1453" y="7011"/>
                  <a:pt x="3290" y="5671"/>
                  <a:pt x="5064" y="6361"/>
                </a:cubicBezTo>
                <a:close/>
              </a:path>
            </a:pathLst>
          </a:custGeom>
          <a:noFill/>
          <a:ln w="63500" cap="flat" cmpd="sng">
            <a:solidFill>
              <a:srgbClr val="FFFFFF">
                <a:alpha val="56638"/>
              </a:srgbClr>
            </a:solidFill>
            <a:prstDash val="solid"/>
            <a:round/>
            <a:headEnd type="none" w="med" len="med"/>
            <a:tailEnd type="none" w="med" len="med"/>
          </a:ln>
          <a:effectLst>
            <a:outerShdw blurRad="76200" dist="38100" dir="5400000" algn="ctr" rotWithShape="0">
              <a:srgbClr val="000000">
                <a:alpha val="37436"/>
              </a:srgbClr>
            </a:outerShdw>
          </a:effectLst>
          <a:extLst>
            <a:ext uri="{909E8E84-426E-40DD-AFC4-6F175D3DCCD1}">
              <a14:hiddenFill xmlns:a14="http://schemas.microsoft.com/office/drawing/2010/main">
                <a:solidFill>
                  <a:srgbClr val="FFFFFF"/>
                </a:solidFill>
              </a14:hiddenFill>
            </a:ext>
          </a:extLst>
        </p:spPr>
        <p:txBody>
          <a:bodyPr tIns="45708" bIns="45708"/>
          <a:lstStyle/>
          <a:p>
            <a:pPr eaLnBrk="1">
              <a:defRPr/>
            </a:pPr>
            <a:endParaRPr lang="zh-CN" altLang="zh-CN" sz="900"/>
          </a:p>
        </p:txBody>
      </p:sp>
      <p:sp>
        <p:nvSpPr>
          <p:cNvPr id="32" name="AutoShape 82">
            <a:extLst>
              <a:ext uri="{FF2B5EF4-FFF2-40B4-BE49-F238E27FC236}">
                <a16:creationId xmlns:a16="http://schemas.microsoft.com/office/drawing/2014/main" id="{3467DBDC-18EC-404F-81FB-D3CC941233FA}"/>
              </a:ext>
            </a:extLst>
          </p:cNvPr>
          <p:cNvSpPr>
            <a:spLocks/>
          </p:cNvSpPr>
          <p:nvPr/>
        </p:nvSpPr>
        <p:spPr bwMode="auto">
          <a:xfrm>
            <a:off x="5163906" y="1892464"/>
            <a:ext cx="1347636" cy="1013033"/>
          </a:xfrm>
          <a:custGeom>
            <a:avLst/>
            <a:gdLst>
              <a:gd name="T0" fmla="+- 0 10955 1071"/>
              <a:gd name="T1" fmla="*/ T0 w 19769"/>
              <a:gd name="T2" fmla="+- 0 11163 726"/>
              <a:gd name="T3" fmla="*/ 11163 h 20874"/>
              <a:gd name="T4" fmla="+- 0 10955 1071"/>
              <a:gd name="T5" fmla="*/ T4 w 19769"/>
              <a:gd name="T6" fmla="+- 0 11163 726"/>
              <a:gd name="T7" fmla="*/ 11163 h 20874"/>
              <a:gd name="T8" fmla="+- 0 10955 1071"/>
              <a:gd name="T9" fmla="*/ T8 w 19769"/>
              <a:gd name="T10" fmla="+- 0 11163 726"/>
              <a:gd name="T11" fmla="*/ 11163 h 20874"/>
              <a:gd name="T12" fmla="+- 0 10955 1071"/>
              <a:gd name="T13" fmla="*/ T12 w 19769"/>
              <a:gd name="T14" fmla="+- 0 11163 726"/>
              <a:gd name="T15" fmla="*/ 11163 h 20874"/>
            </a:gdLst>
            <a:ahLst/>
            <a:cxnLst>
              <a:cxn ang="0">
                <a:pos x="T1" y="T3"/>
              </a:cxn>
              <a:cxn ang="0">
                <a:pos x="T5" y="T7"/>
              </a:cxn>
              <a:cxn ang="0">
                <a:pos x="T9" y="T11"/>
              </a:cxn>
              <a:cxn ang="0">
                <a:pos x="T13" y="T15"/>
              </a:cxn>
            </a:cxnLst>
            <a:rect l="0" t="0" r="r" b="b"/>
            <a:pathLst>
              <a:path w="19769" h="20874">
                <a:moveTo>
                  <a:pt x="5064" y="6361"/>
                </a:moveTo>
                <a:cubicBezTo>
                  <a:pt x="5324" y="3280"/>
                  <a:pt x="6731" y="801"/>
                  <a:pt x="8581" y="165"/>
                </a:cubicBezTo>
                <a:cubicBezTo>
                  <a:pt x="11170" y="-726"/>
                  <a:pt x="13694" y="2088"/>
                  <a:pt x="14152" y="6376"/>
                </a:cubicBezTo>
                <a:cubicBezTo>
                  <a:pt x="16317" y="5341"/>
                  <a:pt x="18606" y="7182"/>
                  <a:pt x="19441" y="10630"/>
                </a:cubicBezTo>
                <a:cubicBezTo>
                  <a:pt x="20529" y="15124"/>
                  <a:pt x="18802" y="20119"/>
                  <a:pt x="15899" y="20874"/>
                </a:cubicBezTo>
                <a:cubicBezTo>
                  <a:pt x="13926" y="20845"/>
                  <a:pt x="11953" y="20817"/>
                  <a:pt x="9980" y="20790"/>
                </a:cubicBezTo>
                <a:cubicBezTo>
                  <a:pt x="8125" y="20765"/>
                  <a:pt x="6269" y="20741"/>
                  <a:pt x="4413" y="20717"/>
                </a:cubicBezTo>
                <a:cubicBezTo>
                  <a:pt x="1017" y="20557"/>
                  <a:pt x="-1071" y="14535"/>
                  <a:pt x="572" y="9639"/>
                </a:cubicBezTo>
                <a:cubicBezTo>
                  <a:pt x="1453" y="7011"/>
                  <a:pt x="3290" y="5671"/>
                  <a:pt x="5064" y="6361"/>
                </a:cubicBezTo>
                <a:close/>
              </a:path>
            </a:pathLst>
          </a:custGeom>
          <a:noFill/>
          <a:ln w="63500" cap="flat" cmpd="sng">
            <a:solidFill>
              <a:srgbClr val="FFFFFF">
                <a:alpha val="56638"/>
              </a:srgbClr>
            </a:solidFill>
            <a:prstDash val="solid"/>
            <a:round/>
            <a:headEnd type="none" w="med" len="med"/>
            <a:tailEnd type="none" w="med" len="med"/>
          </a:ln>
          <a:effectLst>
            <a:outerShdw blurRad="76200" dist="38100" dir="5400000" algn="ctr" rotWithShape="0">
              <a:srgbClr val="000000">
                <a:alpha val="37436"/>
              </a:srgbClr>
            </a:outerShdw>
          </a:effectLst>
          <a:extLst>
            <a:ext uri="{909E8E84-426E-40DD-AFC4-6F175D3DCCD1}">
              <a14:hiddenFill xmlns:a14="http://schemas.microsoft.com/office/drawing/2010/main">
                <a:solidFill>
                  <a:srgbClr val="FFFFFF"/>
                </a:solidFill>
              </a14:hiddenFill>
            </a:ext>
          </a:extLst>
        </p:spPr>
        <p:txBody>
          <a:bodyPr tIns="45708" bIns="45708"/>
          <a:lstStyle/>
          <a:p>
            <a:pPr eaLnBrk="1">
              <a:defRPr/>
            </a:pPr>
            <a:endParaRPr lang="zh-CN" altLang="zh-CN" sz="900"/>
          </a:p>
        </p:txBody>
      </p:sp>
      <p:pic>
        <p:nvPicPr>
          <p:cNvPr id="33" name="Picture 83" descr="pasted-image.pdf">
            <a:extLst>
              <a:ext uri="{FF2B5EF4-FFF2-40B4-BE49-F238E27FC236}">
                <a16:creationId xmlns:a16="http://schemas.microsoft.com/office/drawing/2014/main" id="{1BEB0CBF-D19A-4DBD-89E6-272B5BBEF4B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4483" y="2286234"/>
            <a:ext cx="772420" cy="4819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50" name="直接箭头连接符 49">
            <a:extLst>
              <a:ext uri="{FF2B5EF4-FFF2-40B4-BE49-F238E27FC236}">
                <a16:creationId xmlns:a16="http://schemas.microsoft.com/office/drawing/2014/main" id="{A92EE202-7483-4591-A060-43A2A88403B0}"/>
              </a:ext>
            </a:extLst>
          </p:cNvPr>
          <p:cNvCxnSpPr>
            <a:cxnSpLocks/>
          </p:cNvCxnSpPr>
          <p:nvPr/>
        </p:nvCxnSpPr>
        <p:spPr bwMode="auto">
          <a:xfrm>
            <a:off x="564103" y="3578336"/>
            <a:ext cx="2008990" cy="0"/>
          </a:xfrm>
          <a:prstGeom prst="straightConnector1">
            <a:avLst/>
          </a:prstGeom>
          <a:solidFill>
            <a:schemeClr val="accent1"/>
          </a:solidFill>
          <a:ln w="38100" cap="flat" cmpd="sng" algn="ctr">
            <a:solidFill>
              <a:schemeClr val="tx1"/>
            </a:solidFill>
            <a:prstDash val="solid"/>
            <a:round/>
            <a:headEnd type="triangle"/>
            <a:tailEnd type="triangle"/>
          </a:ln>
          <a:effectLst/>
        </p:spPr>
      </p:cxnSp>
      <p:cxnSp>
        <p:nvCxnSpPr>
          <p:cNvPr id="54" name="直接箭头连接符 53">
            <a:extLst>
              <a:ext uri="{FF2B5EF4-FFF2-40B4-BE49-F238E27FC236}">
                <a16:creationId xmlns:a16="http://schemas.microsoft.com/office/drawing/2014/main" id="{C3E60303-ED58-4D7A-B48F-D0B76EC527B2}"/>
              </a:ext>
            </a:extLst>
          </p:cNvPr>
          <p:cNvCxnSpPr>
            <a:cxnSpLocks/>
          </p:cNvCxnSpPr>
          <p:nvPr/>
        </p:nvCxnSpPr>
        <p:spPr bwMode="auto">
          <a:xfrm>
            <a:off x="2742942" y="3578336"/>
            <a:ext cx="4096577" cy="0"/>
          </a:xfrm>
          <a:prstGeom prst="straightConnector1">
            <a:avLst/>
          </a:prstGeom>
          <a:solidFill>
            <a:schemeClr val="accent1"/>
          </a:solidFill>
          <a:ln w="38100" cap="flat" cmpd="sng" algn="ctr">
            <a:solidFill>
              <a:schemeClr val="tx1"/>
            </a:solidFill>
            <a:prstDash val="solid"/>
            <a:round/>
            <a:headEnd type="triangle"/>
            <a:tailEnd type="triangle"/>
          </a:ln>
          <a:effectLst/>
        </p:spPr>
      </p:cxnSp>
      <p:cxnSp>
        <p:nvCxnSpPr>
          <p:cNvPr id="52" name="直接连接符 51">
            <a:extLst>
              <a:ext uri="{FF2B5EF4-FFF2-40B4-BE49-F238E27FC236}">
                <a16:creationId xmlns:a16="http://schemas.microsoft.com/office/drawing/2014/main" id="{3600D1CD-9C2A-4986-8A6D-1AD89AE908D9}"/>
              </a:ext>
            </a:extLst>
          </p:cNvPr>
          <p:cNvCxnSpPr>
            <a:cxnSpLocks/>
          </p:cNvCxnSpPr>
          <p:nvPr/>
        </p:nvCxnSpPr>
        <p:spPr bwMode="auto">
          <a:xfrm>
            <a:off x="2654983" y="3299338"/>
            <a:ext cx="0" cy="324035"/>
          </a:xfrm>
          <a:prstGeom prst="line">
            <a:avLst/>
          </a:prstGeom>
          <a:ln w="190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9023B0D2-13D0-4968-9D44-071C51558E60}"/>
              </a:ext>
            </a:extLst>
          </p:cNvPr>
          <p:cNvCxnSpPr>
            <a:cxnSpLocks/>
          </p:cNvCxnSpPr>
          <p:nvPr/>
        </p:nvCxnSpPr>
        <p:spPr bwMode="auto">
          <a:xfrm>
            <a:off x="496647" y="3299338"/>
            <a:ext cx="0" cy="324035"/>
          </a:xfrm>
          <a:prstGeom prst="line">
            <a:avLst/>
          </a:prstGeom>
          <a:ln w="190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A68A4DFB-79DC-4DBD-82DB-8098C5D9B3B5}"/>
              </a:ext>
            </a:extLst>
          </p:cNvPr>
          <p:cNvCxnSpPr>
            <a:cxnSpLocks/>
          </p:cNvCxnSpPr>
          <p:nvPr/>
        </p:nvCxnSpPr>
        <p:spPr bwMode="auto">
          <a:xfrm>
            <a:off x="6905359" y="3299338"/>
            <a:ext cx="0" cy="324035"/>
          </a:xfrm>
          <a:prstGeom prst="line">
            <a:avLst/>
          </a:prstGeom>
          <a:ln w="190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24A2E589-D4C3-4C71-B880-971C876ADE85}"/>
              </a:ext>
            </a:extLst>
          </p:cNvPr>
          <p:cNvCxnSpPr>
            <a:cxnSpLocks/>
          </p:cNvCxnSpPr>
          <p:nvPr/>
        </p:nvCxnSpPr>
        <p:spPr bwMode="auto">
          <a:xfrm>
            <a:off x="8633551" y="3299338"/>
            <a:ext cx="0" cy="324035"/>
          </a:xfrm>
          <a:prstGeom prst="line">
            <a:avLst/>
          </a:prstGeom>
          <a:ln w="190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直接箭头连接符 57">
            <a:extLst>
              <a:ext uri="{FF2B5EF4-FFF2-40B4-BE49-F238E27FC236}">
                <a16:creationId xmlns:a16="http://schemas.microsoft.com/office/drawing/2014/main" id="{496D45E9-BE18-4370-BFCE-BE4444528006}"/>
              </a:ext>
            </a:extLst>
          </p:cNvPr>
          <p:cNvCxnSpPr>
            <a:cxnSpLocks/>
          </p:cNvCxnSpPr>
          <p:nvPr/>
        </p:nvCxnSpPr>
        <p:spPr bwMode="auto">
          <a:xfrm>
            <a:off x="6977367" y="3579366"/>
            <a:ext cx="1552243" cy="1004"/>
          </a:xfrm>
          <a:prstGeom prst="straightConnector1">
            <a:avLst/>
          </a:prstGeom>
          <a:solidFill>
            <a:schemeClr val="accent1"/>
          </a:solidFill>
          <a:ln w="38100" cap="flat" cmpd="sng" algn="ctr">
            <a:solidFill>
              <a:schemeClr val="tx1"/>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C9E44A8A-BC8B-49DD-ADEB-B588647756EA}"/>
                  </a:ext>
                </a:extLst>
              </p:cNvPr>
              <p:cNvSpPr txBox="1"/>
              <p:nvPr/>
            </p:nvSpPr>
            <p:spPr>
              <a:xfrm>
                <a:off x="2576925" y="3656639"/>
                <a:ext cx="5462745" cy="588110"/>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nary>
                        <m:naryPr>
                          <m:chr m:val="∑"/>
                          <m:supHide m:val="on"/>
                          <m:ctrlPr>
                            <a:rPr lang="en-US" altLang="zh-CN" sz="1400" i="1" smtClean="0">
                              <a:solidFill>
                                <a:srgbClr val="FF0000"/>
                              </a:solidFill>
                              <a:latin typeface="Cambria Math" panose="02040503050406030204" pitchFamily="18" charset="0"/>
                              <a:ea typeface="+mj-ea"/>
                            </a:rPr>
                          </m:ctrlPr>
                        </m:naryPr>
                        <m:sub>
                          <m:r>
                            <m:rPr>
                              <m:brk m:alnAt="7"/>
                            </m:rPr>
                            <a:rPr lang="zh-CN" altLang="en-US" sz="1400" b="0" i="0">
                              <a:solidFill>
                                <a:srgbClr val="FF0000"/>
                              </a:solidFill>
                              <a:latin typeface="Cambria Math" panose="02040503050406030204" pitchFamily="18" charset="0"/>
                              <a:ea typeface="+mj-ea"/>
                            </a:rPr>
                            <m:t>逐</m:t>
                          </m:r>
                          <m:r>
                            <a:rPr lang="zh-CN" altLang="en-US" sz="1400" b="0" i="0" smtClean="0">
                              <a:solidFill>
                                <a:srgbClr val="FF0000"/>
                              </a:solidFill>
                              <a:latin typeface="Cambria Math" panose="02040503050406030204" pitchFamily="18" charset="0"/>
                              <a:ea typeface="+mj-ea"/>
                            </a:rPr>
                            <m:t>径时延</m:t>
                          </m:r>
                        </m:sub>
                        <m:sup/>
                        <m:e/>
                      </m:nary>
                      <m:r>
                        <a:rPr lang="en-US" altLang="zh-CN" sz="1400" b="0" i="0" smtClean="0">
                          <a:solidFill>
                            <a:srgbClr val="FF0000"/>
                          </a:solidFill>
                          <a:latin typeface="Cambria Math" panose="02040503050406030204" pitchFamily="18" charset="0"/>
                          <a:ea typeface="+mj-ea"/>
                        </a:rPr>
                        <m:t>=</m:t>
                      </m:r>
                      <m:r>
                        <a:rPr lang="zh-CN" altLang="en-US" sz="1400" b="0" i="0">
                          <a:solidFill>
                            <a:srgbClr val="FF0000"/>
                          </a:solidFill>
                          <a:latin typeface="Cambria Math" panose="02040503050406030204" pitchFamily="18" charset="0"/>
                          <a:ea typeface="+mj-ea"/>
                        </a:rPr>
                        <m:t>（</m:t>
                      </m:r>
                      <m:r>
                        <a:rPr lang="zh-CN" altLang="en-US" sz="1400" b="0" i="0" smtClean="0">
                          <a:solidFill>
                            <a:srgbClr val="FF0000"/>
                          </a:solidFill>
                          <a:latin typeface="Cambria Math" panose="02040503050406030204" pitchFamily="18" charset="0"/>
                          <a:ea typeface="+mj-ea"/>
                        </a:rPr>
                        <m:t>设备</m:t>
                      </m:r>
                      <m:r>
                        <a:rPr lang="zh-CN" altLang="en-US" sz="1400" b="0" i="0">
                          <a:solidFill>
                            <a:srgbClr val="FF0000"/>
                          </a:solidFill>
                          <a:latin typeface="Cambria Math" panose="02040503050406030204" pitchFamily="18" charset="0"/>
                          <a:ea typeface="+mj-ea"/>
                        </a:rPr>
                        <m:t>处理</m:t>
                      </m:r>
                      <m:r>
                        <a:rPr lang="zh-CN" altLang="en-US" sz="1400" b="0" i="0" smtClean="0">
                          <a:solidFill>
                            <a:srgbClr val="FF0000"/>
                          </a:solidFill>
                          <a:latin typeface="Cambria Math" panose="02040503050406030204" pitchFamily="18" charset="0"/>
                          <a:ea typeface="+mj-ea"/>
                        </a:rPr>
                        <m:t>时延</m:t>
                      </m:r>
                      <m:r>
                        <a:rPr lang="en-US" altLang="zh-CN" sz="1400" b="0" i="0" smtClean="0">
                          <a:solidFill>
                            <a:srgbClr val="FF0000"/>
                          </a:solidFill>
                          <a:latin typeface="Cambria Math" panose="02040503050406030204" pitchFamily="18" charset="0"/>
                          <a:ea typeface="+mj-ea"/>
                        </a:rPr>
                        <m:t> </m:t>
                      </m:r>
                      <m:r>
                        <a:rPr lang="en-US" altLang="zh-CN" sz="1400" b="0" i="0">
                          <a:solidFill>
                            <a:srgbClr val="FF0000"/>
                          </a:solidFill>
                          <a:latin typeface="Cambria Math" panose="02040503050406030204" pitchFamily="18" charset="0"/>
                          <a:ea typeface="+mj-ea"/>
                        </a:rPr>
                        <m:t>+</m:t>
                      </m:r>
                      <m:r>
                        <a:rPr lang="en-US" altLang="zh-CN" sz="1400" b="0" i="0" smtClean="0">
                          <a:solidFill>
                            <a:srgbClr val="FF0000"/>
                          </a:solidFill>
                          <a:latin typeface="Cambria Math" panose="02040503050406030204" pitchFamily="18" charset="0"/>
                          <a:ea typeface="+mj-ea"/>
                        </a:rPr>
                        <m:t> </m:t>
                      </m:r>
                      <m:r>
                        <a:rPr lang="zh-CN" altLang="en-US" sz="1400" b="0" i="0">
                          <a:solidFill>
                            <a:srgbClr val="FF0000"/>
                          </a:solidFill>
                          <a:latin typeface="Cambria Math" panose="02040503050406030204" pitchFamily="18" charset="0"/>
                          <a:ea typeface="+mj-ea"/>
                        </a:rPr>
                        <m:t>光</m:t>
                      </m:r>
                      <m:r>
                        <a:rPr lang="zh-CN" altLang="en-US" sz="1400" b="0" i="0" smtClean="0">
                          <a:solidFill>
                            <a:srgbClr val="FF0000"/>
                          </a:solidFill>
                          <a:latin typeface="Cambria Math" panose="02040503050406030204" pitchFamily="18" charset="0"/>
                          <a:ea typeface="+mj-ea"/>
                        </a:rPr>
                        <m:t>传输</m:t>
                      </m:r>
                      <m:r>
                        <a:rPr lang="zh-CN" altLang="en-US" sz="1400" b="0" i="0">
                          <a:solidFill>
                            <a:srgbClr val="FF0000"/>
                          </a:solidFill>
                          <a:latin typeface="Cambria Math" panose="02040503050406030204" pitchFamily="18" charset="0"/>
                          <a:ea typeface="+mj-ea"/>
                        </a:rPr>
                        <m:t>时延）</m:t>
                      </m:r>
                    </m:oMath>
                  </m:oMathPara>
                </a14:m>
                <a:endParaRPr lang="zh-CN" altLang="en-US" sz="1400" dirty="0">
                  <a:solidFill>
                    <a:srgbClr val="FF0000"/>
                  </a:solidFill>
                  <a:latin typeface="+mj-ea"/>
                  <a:ea typeface="+mj-ea"/>
                </a:endParaRPr>
              </a:p>
            </p:txBody>
          </p:sp>
        </mc:Choice>
        <mc:Fallback xmlns="">
          <p:sp>
            <p:nvSpPr>
              <p:cNvPr id="60" name="文本框 59">
                <a:extLst>
                  <a:ext uri="{FF2B5EF4-FFF2-40B4-BE49-F238E27FC236}">
                    <a16:creationId xmlns:a16="http://schemas.microsoft.com/office/drawing/2014/main" id="{C9E44A8A-BC8B-49DD-ADEB-B588647756EA}"/>
                  </a:ext>
                </a:extLst>
              </p:cNvPr>
              <p:cNvSpPr txBox="1">
                <a:spLocks noRot="1" noChangeAspect="1" noMove="1" noResize="1" noEditPoints="1" noAdjustHandles="1" noChangeArrowheads="1" noChangeShapeType="1" noTextEdit="1"/>
              </p:cNvSpPr>
              <p:nvPr/>
            </p:nvSpPr>
            <p:spPr>
              <a:xfrm>
                <a:off x="2576925" y="3656639"/>
                <a:ext cx="5462745" cy="588110"/>
              </a:xfrm>
              <a:prstGeom prst="rect">
                <a:avLst/>
              </a:prstGeom>
              <a:blipFill>
                <a:blip r:embed="rId5"/>
                <a:stretch>
                  <a:fillRect t="-130208" b="-171875"/>
                </a:stretch>
              </a:blipFill>
            </p:spPr>
            <p:txBody>
              <a:bodyPr/>
              <a:lstStyle/>
              <a:p>
                <a:r>
                  <a:rPr lang="zh-CN" altLang="en-US">
                    <a:noFill/>
                  </a:rPr>
                  <a:t> </a:t>
                </a:r>
              </a:p>
            </p:txBody>
          </p:sp>
        </mc:Fallback>
      </mc:AlternateContent>
      <p:sp>
        <p:nvSpPr>
          <p:cNvPr id="64" name="Rectangle 44">
            <a:extLst>
              <a:ext uri="{FF2B5EF4-FFF2-40B4-BE49-F238E27FC236}">
                <a16:creationId xmlns:a16="http://schemas.microsoft.com/office/drawing/2014/main" id="{02D90004-79D1-45F3-AC5A-4BC563879190}"/>
              </a:ext>
            </a:extLst>
          </p:cNvPr>
          <p:cNvSpPr>
            <a:spLocks/>
          </p:cNvSpPr>
          <p:nvPr/>
        </p:nvSpPr>
        <p:spPr bwMode="auto">
          <a:xfrm>
            <a:off x="1647815" y="4554046"/>
            <a:ext cx="2039501" cy="492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45708" bIns="45708" anchor="ct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r>
              <a:rPr lang="zh-CN" altLang="en-US" sz="15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拓扑</a:t>
            </a:r>
            <a:r>
              <a:rPr lang="en-US" altLang="zh-CN" sz="15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/IP</a:t>
            </a:r>
            <a:r>
              <a:rPr lang="zh-CN" altLang="en-US" sz="15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路由共同决定</a:t>
            </a:r>
            <a:endParaRPr lang="en-US" altLang="zh-CN" sz="15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Rectangle 44">
            <a:extLst>
              <a:ext uri="{FF2B5EF4-FFF2-40B4-BE49-F238E27FC236}">
                <a16:creationId xmlns:a16="http://schemas.microsoft.com/office/drawing/2014/main" id="{8E7FC69D-F1CE-4137-85D0-41C37011C060}"/>
              </a:ext>
            </a:extLst>
          </p:cNvPr>
          <p:cNvSpPr>
            <a:spLocks/>
          </p:cNvSpPr>
          <p:nvPr/>
        </p:nvSpPr>
        <p:spPr bwMode="auto">
          <a:xfrm>
            <a:off x="4075006" y="4554046"/>
            <a:ext cx="2039501" cy="492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45708" bIns="45708" anchor="ct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r>
              <a:rPr lang="zh-CN" altLang="en-US" sz="15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转发</a:t>
            </a:r>
            <a:r>
              <a:rPr lang="en-US" altLang="zh-CN" sz="15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5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排队时延</a:t>
            </a:r>
            <a:endParaRPr lang="en-US" altLang="zh-CN" sz="15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Rectangle 44">
            <a:extLst>
              <a:ext uri="{FF2B5EF4-FFF2-40B4-BE49-F238E27FC236}">
                <a16:creationId xmlns:a16="http://schemas.microsoft.com/office/drawing/2014/main" id="{E24436D3-57DA-4F5B-A807-00E9603ED8F6}"/>
              </a:ext>
            </a:extLst>
          </p:cNvPr>
          <p:cNvSpPr>
            <a:spLocks/>
          </p:cNvSpPr>
          <p:nvPr/>
        </p:nvSpPr>
        <p:spPr bwMode="auto">
          <a:xfrm>
            <a:off x="6708963" y="4554046"/>
            <a:ext cx="2039501" cy="492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45708" bIns="45708" anchor="ct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r>
              <a:rPr lang="zh-CN" altLang="en-US" sz="15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光路由</a:t>
            </a:r>
            <a:r>
              <a:rPr lang="en-US" altLang="zh-CN" sz="15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5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传输距离</a:t>
            </a:r>
            <a:endParaRPr lang="en-US" altLang="zh-CN" sz="15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矩形 66">
            <a:extLst>
              <a:ext uri="{FF2B5EF4-FFF2-40B4-BE49-F238E27FC236}">
                <a16:creationId xmlns:a16="http://schemas.microsoft.com/office/drawing/2014/main" id="{287A40EE-3F49-4D9E-ACD3-396CF0618241}"/>
              </a:ext>
            </a:extLst>
          </p:cNvPr>
          <p:cNvSpPr/>
          <p:nvPr/>
        </p:nvSpPr>
        <p:spPr bwMode="auto">
          <a:xfrm>
            <a:off x="4744665" y="3768770"/>
            <a:ext cx="1120701" cy="253221"/>
          </a:xfrm>
          <a:prstGeom prst="rect">
            <a:avLst/>
          </a:prstGeom>
          <a:noFill/>
          <a:ln w="19050" cap="flat" cmpd="sng" algn="ctr">
            <a:solidFill>
              <a:srgbClr val="0070C0"/>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Char char="•"/>
              <a:tabLst/>
            </a:pPr>
            <a:endParaRPr kumimoji="0" lang="zh-CN" altLang="en-US" sz="1000" b="0" i="0" u="none" strike="noStrike" cap="none" normalizeH="0" baseline="0">
              <a:ln>
                <a:noFill/>
              </a:ln>
              <a:solidFill>
                <a:schemeClr val="tx1"/>
              </a:solidFill>
              <a:effectLst/>
              <a:latin typeface="Arial" pitchFamily="34" charset="0"/>
              <a:ea typeface="幼圆" pitchFamily="49" charset="-122"/>
            </a:endParaRPr>
          </a:p>
        </p:txBody>
      </p:sp>
      <p:sp>
        <p:nvSpPr>
          <p:cNvPr id="68" name="矩形 67">
            <a:extLst>
              <a:ext uri="{FF2B5EF4-FFF2-40B4-BE49-F238E27FC236}">
                <a16:creationId xmlns:a16="http://schemas.microsoft.com/office/drawing/2014/main" id="{6004163A-6EAA-4750-BF5D-F8EBFAAD0CB0}"/>
              </a:ext>
            </a:extLst>
          </p:cNvPr>
          <p:cNvSpPr/>
          <p:nvPr/>
        </p:nvSpPr>
        <p:spPr bwMode="auto">
          <a:xfrm>
            <a:off x="3406693" y="4074607"/>
            <a:ext cx="801241" cy="225335"/>
          </a:xfrm>
          <a:prstGeom prst="rect">
            <a:avLst/>
          </a:prstGeom>
          <a:noFill/>
          <a:ln w="19050" cap="flat" cmpd="sng" algn="ctr">
            <a:solidFill>
              <a:srgbClr val="0070C0"/>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Char char="•"/>
              <a:tabLst/>
            </a:pPr>
            <a:endParaRPr kumimoji="0" lang="zh-CN" altLang="en-US" sz="1000" b="0" i="0" u="none" strike="noStrike" cap="none" normalizeH="0" baseline="0">
              <a:ln>
                <a:noFill/>
              </a:ln>
              <a:solidFill>
                <a:schemeClr val="tx1"/>
              </a:solidFill>
              <a:effectLst/>
              <a:latin typeface="Arial" pitchFamily="34" charset="0"/>
              <a:ea typeface="幼圆" pitchFamily="49" charset="-122"/>
            </a:endParaRPr>
          </a:p>
        </p:txBody>
      </p:sp>
      <p:sp>
        <p:nvSpPr>
          <p:cNvPr id="69" name="矩形 68">
            <a:extLst>
              <a:ext uri="{FF2B5EF4-FFF2-40B4-BE49-F238E27FC236}">
                <a16:creationId xmlns:a16="http://schemas.microsoft.com/office/drawing/2014/main" id="{C7F42546-084E-44EA-BBC0-13A6743481A8}"/>
              </a:ext>
            </a:extLst>
          </p:cNvPr>
          <p:cNvSpPr/>
          <p:nvPr/>
        </p:nvSpPr>
        <p:spPr bwMode="auto">
          <a:xfrm>
            <a:off x="6073035" y="3779226"/>
            <a:ext cx="944459" cy="253221"/>
          </a:xfrm>
          <a:prstGeom prst="rect">
            <a:avLst/>
          </a:prstGeom>
          <a:noFill/>
          <a:ln w="19050" cap="flat" cmpd="sng" algn="ctr">
            <a:solidFill>
              <a:srgbClr val="0070C0"/>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Char char="•"/>
              <a:tabLst/>
            </a:pPr>
            <a:endParaRPr kumimoji="0" lang="zh-CN" altLang="en-US" sz="1000" b="0" i="0" u="none" strike="noStrike" cap="none" normalizeH="0" baseline="0">
              <a:ln>
                <a:noFill/>
              </a:ln>
              <a:solidFill>
                <a:schemeClr val="tx1"/>
              </a:solidFill>
              <a:effectLst/>
              <a:latin typeface="Arial" pitchFamily="34" charset="0"/>
              <a:ea typeface="幼圆" pitchFamily="49" charset="-122"/>
            </a:endParaRPr>
          </a:p>
        </p:txBody>
      </p:sp>
      <p:cxnSp>
        <p:nvCxnSpPr>
          <p:cNvPr id="71" name="直接箭头连接符 70">
            <a:extLst>
              <a:ext uri="{FF2B5EF4-FFF2-40B4-BE49-F238E27FC236}">
                <a16:creationId xmlns:a16="http://schemas.microsoft.com/office/drawing/2014/main" id="{6C89EA40-490D-40BE-A90B-20338CDFB194}"/>
              </a:ext>
            </a:extLst>
          </p:cNvPr>
          <p:cNvCxnSpPr>
            <a:cxnSpLocks/>
            <a:stCxn id="68" idx="2"/>
            <a:endCxn id="64" idx="0"/>
          </p:cNvCxnSpPr>
          <p:nvPr/>
        </p:nvCxnSpPr>
        <p:spPr bwMode="auto">
          <a:xfrm flipH="1">
            <a:off x="2667566" y="4299942"/>
            <a:ext cx="1139748" cy="254104"/>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cxnSp>
        <p:nvCxnSpPr>
          <p:cNvPr id="86" name="直接箭头连接符 85">
            <a:extLst>
              <a:ext uri="{FF2B5EF4-FFF2-40B4-BE49-F238E27FC236}">
                <a16:creationId xmlns:a16="http://schemas.microsoft.com/office/drawing/2014/main" id="{AD0351A3-A848-4B00-B450-0B4CC697DE35}"/>
              </a:ext>
            </a:extLst>
          </p:cNvPr>
          <p:cNvCxnSpPr>
            <a:cxnSpLocks/>
            <a:stCxn id="67" idx="2"/>
            <a:endCxn id="65" idx="0"/>
          </p:cNvCxnSpPr>
          <p:nvPr/>
        </p:nvCxnSpPr>
        <p:spPr bwMode="auto">
          <a:xfrm flipH="1">
            <a:off x="5094757" y="4021991"/>
            <a:ext cx="210259" cy="532055"/>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cxnSp>
        <p:nvCxnSpPr>
          <p:cNvPr id="89" name="直接箭头连接符 88">
            <a:extLst>
              <a:ext uri="{FF2B5EF4-FFF2-40B4-BE49-F238E27FC236}">
                <a16:creationId xmlns:a16="http://schemas.microsoft.com/office/drawing/2014/main" id="{4407C799-4BEE-4D4F-9D0A-440AB5C517E8}"/>
              </a:ext>
            </a:extLst>
          </p:cNvPr>
          <p:cNvCxnSpPr>
            <a:cxnSpLocks/>
            <a:stCxn id="69" idx="2"/>
            <a:endCxn id="66" idx="0"/>
          </p:cNvCxnSpPr>
          <p:nvPr/>
        </p:nvCxnSpPr>
        <p:spPr bwMode="auto">
          <a:xfrm>
            <a:off x="6545265" y="4032447"/>
            <a:ext cx="1183449" cy="521599"/>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sp>
        <p:nvSpPr>
          <p:cNvPr id="101" name="object 88">
            <a:extLst>
              <a:ext uri="{FF2B5EF4-FFF2-40B4-BE49-F238E27FC236}">
                <a16:creationId xmlns:a16="http://schemas.microsoft.com/office/drawing/2014/main" id="{45967846-4428-46B9-BECD-A749EADA0692}"/>
              </a:ext>
            </a:extLst>
          </p:cNvPr>
          <p:cNvSpPr>
            <a:spLocks noChangeArrowheads="1"/>
          </p:cNvSpPr>
          <p:nvPr/>
        </p:nvSpPr>
        <p:spPr bwMode="auto">
          <a:xfrm>
            <a:off x="1889495" y="2571750"/>
            <a:ext cx="275659" cy="316507"/>
          </a:xfrm>
          <a:custGeom>
            <a:avLst/>
            <a:gdLst>
              <a:gd name="T0" fmla="*/ 0 w 172085"/>
              <a:gd name="T1" fmla="*/ 0 h 252729"/>
              <a:gd name="T2" fmla="*/ 172085 w 172085"/>
              <a:gd name="T3" fmla="*/ 252729 h 252729"/>
            </a:gdLst>
            <a:ahLst/>
            <a:cxnLst/>
            <a:rect l="T0" t="T1" r="T2" b="T3"/>
            <a:pathLst>
              <a:path w="172085" h="252729">
                <a:moveTo>
                  <a:pt x="150202" y="226110"/>
                </a:moveTo>
                <a:lnTo>
                  <a:pt x="21450" y="226110"/>
                </a:lnTo>
                <a:lnTo>
                  <a:pt x="0" y="252539"/>
                </a:lnTo>
                <a:lnTo>
                  <a:pt x="171640" y="252539"/>
                </a:lnTo>
                <a:lnTo>
                  <a:pt x="150202" y="226110"/>
                </a:lnTo>
                <a:close/>
              </a:path>
              <a:path w="172085" h="252729">
                <a:moveTo>
                  <a:pt x="98794" y="45123"/>
                </a:moveTo>
                <a:lnTo>
                  <a:pt x="81340" y="46289"/>
                </a:lnTo>
                <a:lnTo>
                  <a:pt x="70058" y="52555"/>
                </a:lnTo>
                <a:lnTo>
                  <a:pt x="64697" y="62362"/>
                </a:lnTo>
                <a:lnTo>
                  <a:pt x="66594" y="77282"/>
                </a:lnTo>
                <a:lnTo>
                  <a:pt x="72918" y="86217"/>
                </a:lnTo>
                <a:lnTo>
                  <a:pt x="35051" y="226110"/>
                </a:lnTo>
                <a:lnTo>
                  <a:pt x="102946" y="226110"/>
                </a:lnTo>
                <a:lnTo>
                  <a:pt x="74066" y="217208"/>
                </a:lnTo>
                <a:lnTo>
                  <a:pt x="110954" y="205397"/>
                </a:lnTo>
                <a:lnTo>
                  <a:pt x="57607" y="205397"/>
                </a:lnTo>
                <a:lnTo>
                  <a:pt x="65849" y="175425"/>
                </a:lnTo>
                <a:lnTo>
                  <a:pt x="107029" y="175425"/>
                </a:lnTo>
                <a:lnTo>
                  <a:pt x="80314" y="163944"/>
                </a:lnTo>
                <a:lnTo>
                  <a:pt x="103797" y="150799"/>
                </a:lnTo>
                <a:lnTo>
                  <a:pt x="120659" y="150799"/>
                </a:lnTo>
                <a:lnTo>
                  <a:pt x="120279" y="149415"/>
                </a:lnTo>
                <a:lnTo>
                  <a:pt x="72986" y="149415"/>
                </a:lnTo>
                <a:lnTo>
                  <a:pt x="78816" y="128219"/>
                </a:lnTo>
                <a:lnTo>
                  <a:pt x="114452" y="128219"/>
                </a:lnTo>
                <a:lnTo>
                  <a:pt x="112004" y="119316"/>
                </a:lnTo>
                <a:lnTo>
                  <a:pt x="95135" y="119316"/>
                </a:lnTo>
                <a:lnTo>
                  <a:pt x="83324" y="111823"/>
                </a:lnTo>
                <a:lnTo>
                  <a:pt x="88201" y="94094"/>
                </a:lnTo>
                <a:lnTo>
                  <a:pt x="105070" y="94094"/>
                </a:lnTo>
                <a:lnTo>
                  <a:pt x="103174" y="87198"/>
                </a:lnTo>
                <a:lnTo>
                  <a:pt x="109232" y="82740"/>
                </a:lnTo>
                <a:lnTo>
                  <a:pt x="113169" y="75552"/>
                </a:lnTo>
                <a:lnTo>
                  <a:pt x="113169" y="67437"/>
                </a:lnTo>
                <a:lnTo>
                  <a:pt x="109161" y="54006"/>
                </a:lnTo>
                <a:lnTo>
                  <a:pt x="98794" y="45123"/>
                </a:lnTo>
                <a:close/>
              </a:path>
              <a:path w="172085" h="252729">
                <a:moveTo>
                  <a:pt x="135033" y="203085"/>
                </a:moveTo>
                <a:lnTo>
                  <a:pt x="118173" y="203085"/>
                </a:lnTo>
                <a:lnTo>
                  <a:pt x="124498" y="226110"/>
                </a:lnTo>
                <a:lnTo>
                  <a:pt x="141363" y="226110"/>
                </a:lnTo>
                <a:lnTo>
                  <a:pt x="135033" y="203085"/>
                </a:lnTo>
                <a:close/>
              </a:path>
              <a:path w="172085" h="252729">
                <a:moveTo>
                  <a:pt x="107029" y="175425"/>
                </a:moveTo>
                <a:lnTo>
                  <a:pt x="65849" y="175425"/>
                </a:lnTo>
                <a:lnTo>
                  <a:pt x="102298" y="191096"/>
                </a:lnTo>
                <a:lnTo>
                  <a:pt x="57607" y="205397"/>
                </a:lnTo>
                <a:lnTo>
                  <a:pt x="110954" y="205397"/>
                </a:lnTo>
                <a:lnTo>
                  <a:pt x="118173" y="203085"/>
                </a:lnTo>
                <a:lnTo>
                  <a:pt x="135033" y="203085"/>
                </a:lnTo>
                <a:lnTo>
                  <a:pt x="127904" y="177152"/>
                </a:lnTo>
                <a:lnTo>
                  <a:pt x="111048" y="177152"/>
                </a:lnTo>
                <a:lnTo>
                  <a:pt x="107029" y="175425"/>
                </a:lnTo>
                <a:close/>
              </a:path>
              <a:path w="172085" h="252729">
                <a:moveTo>
                  <a:pt x="120659" y="150799"/>
                </a:moveTo>
                <a:lnTo>
                  <a:pt x="103797" y="150799"/>
                </a:lnTo>
                <a:lnTo>
                  <a:pt x="111048" y="177152"/>
                </a:lnTo>
                <a:lnTo>
                  <a:pt x="127904" y="177152"/>
                </a:lnTo>
                <a:lnTo>
                  <a:pt x="120659" y="150799"/>
                </a:lnTo>
                <a:close/>
              </a:path>
              <a:path w="172085" h="252729">
                <a:moveTo>
                  <a:pt x="114452" y="128219"/>
                </a:moveTo>
                <a:lnTo>
                  <a:pt x="78816" y="128219"/>
                </a:lnTo>
                <a:lnTo>
                  <a:pt x="93814" y="137744"/>
                </a:lnTo>
                <a:lnTo>
                  <a:pt x="72986" y="149415"/>
                </a:lnTo>
                <a:lnTo>
                  <a:pt x="120279" y="149415"/>
                </a:lnTo>
                <a:lnTo>
                  <a:pt x="114452" y="128219"/>
                </a:lnTo>
                <a:close/>
              </a:path>
              <a:path w="172085" h="252729">
                <a:moveTo>
                  <a:pt x="105070" y="94094"/>
                </a:moveTo>
                <a:lnTo>
                  <a:pt x="88201" y="94094"/>
                </a:lnTo>
                <a:lnTo>
                  <a:pt x="95135" y="119316"/>
                </a:lnTo>
                <a:lnTo>
                  <a:pt x="112004" y="119316"/>
                </a:lnTo>
                <a:lnTo>
                  <a:pt x="105070" y="94094"/>
                </a:lnTo>
                <a:close/>
              </a:path>
              <a:path w="172085" h="252729">
                <a:moveTo>
                  <a:pt x="67043" y="0"/>
                </a:moveTo>
                <a:lnTo>
                  <a:pt x="66293" y="0"/>
                </a:lnTo>
                <a:lnTo>
                  <a:pt x="53301" y="1654"/>
                </a:lnTo>
                <a:lnTo>
                  <a:pt x="18344" y="29398"/>
                </a:lnTo>
                <a:lnTo>
                  <a:pt x="12263" y="55473"/>
                </a:lnTo>
                <a:lnTo>
                  <a:pt x="12385" y="57404"/>
                </a:lnTo>
                <a:lnTo>
                  <a:pt x="13588" y="58572"/>
                </a:lnTo>
                <a:lnTo>
                  <a:pt x="23304" y="58356"/>
                </a:lnTo>
                <a:lnTo>
                  <a:pt x="24053" y="58000"/>
                </a:lnTo>
                <a:lnTo>
                  <a:pt x="24644" y="57315"/>
                </a:lnTo>
                <a:lnTo>
                  <a:pt x="25044" y="56883"/>
                </a:lnTo>
                <a:lnTo>
                  <a:pt x="25272" y="56184"/>
                </a:lnTo>
                <a:lnTo>
                  <a:pt x="25334" y="54914"/>
                </a:lnTo>
                <a:lnTo>
                  <a:pt x="26965" y="42671"/>
                </a:lnTo>
                <a:lnTo>
                  <a:pt x="59757" y="13586"/>
                </a:lnTo>
                <a:lnTo>
                  <a:pt x="67132" y="12992"/>
                </a:lnTo>
                <a:lnTo>
                  <a:pt x="67906" y="12649"/>
                </a:lnTo>
                <a:lnTo>
                  <a:pt x="68884" y="11518"/>
                </a:lnTo>
                <a:lnTo>
                  <a:pt x="69126" y="10883"/>
                </a:lnTo>
                <a:lnTo>
                  <a:pt x="69151" y="2057"/>
                </a:lnTo>
                <a:lnTo>
                  <a:pt x="68859" y="1371"/>
                </a:lnTo>
                <a:lnTo>
                  <a:pt x="67792" y="292"/>
                </a:lnTo>
                <a:lnTo>
                  <a:pt x="67043" y="0"/>
                </a:lnTo>
                <a:close/>
              </a:path>
              <a:path w="172085" h="252729">
                <a:moveTo>
                  <a:pt x="110286" y="0"/>
                </a:moveTo>
                <a:lnTo>
                  <a:pt x="109537" y="292"/>
                </a:lnTo>
                <a:lnTo>
                  <a:pt x="108470" y="1371"/>
                </a:lnTo>
                <a:lnTo>
                  <a:pt x="108178" y="2057"/>
                </a:lnTo>
                <a:lnTo>
                  <a:pt x="108203" y="10883"/>
                </a:lnTo>
                <a:lnTo>
                  <a:pt x="108445" y="11518"/>
                </a:lnTo>
                <a:lnTo>
                  <a:pt x="109423" y="12649"/>
                </a:lnTo>
                <a:lnTo>
                  <a:pt x="110185" y="12992"/>
                </a:lnTo>
                <a:lnTo>
                  <a:pt x="110997" y="13004"/>
                </a:lnTo>
                <a:lnTo>
                  <a:pt x="123854" y="15154"/>
                </a:lnTo>
                <a:lnTo>
                  <a:pt x="151891" y="50595"/>
                </a:lnTo>
                <a:lnTo>
                  <a:pt x="152044" y="56184"/>
                </a:lnTo>
                <a:lnTo>
                  <a:pt x="152285" y="56883"/>
                </a:lnTo>
                <a:lnTo>
                  <a:pt x="153276" y="58000"/>
                </a:lnTo>
                <a:lnTo>
                  <a:pt x="154012" y="58356"/>
                </a:lnTo>
                <a:lnTo>
                  <a:pt x="163741" y="58572"/>
                </a:lnTo>
                <a:lnTo>
                  <a:pt x="164944" y="57404"/>
                </a:lnTo>
                <a:lnTo>
                  <a:pt x="152702" y="19871"/>
                </a:lnTo>
                <a:lnTo>
                  <a:pt x="114890" y="165"/>
                </a:lnTo>
                <a:lnTo>
                  <a:pt x="110286" y="0"/>
                </a:lnTo>
                <a:close/>
              </a:path>
              <a:path w="172085" h="252729">
                <a:moveTo>
                  <a:pt x="65150" y="22377"/>
                </a:moveTo>
                <a:lnTo>
                  <a:pt x="34588" y="50595"/>
                </a:lnTo>
                <a:lnTo>
                  <a:pt x="34696" y="54914"/>
                </a:lnTo>
                <a:lnTo>
                  <a:pt x="35979" y="56121"/>
                </a:lnTo>
                <a:lnTo>
                  <a:pt x="45707" y="55905"/>
                </a:lnTo>
                <a:lnTo>
                  <a:pt x="46431" y="55562"/>
                </a:lnTo>
                <a:lnTo>
                  <a:pt x="47421" y="54419"/>
                </a:lnTo>
                <a:lnTo>
                  <a:pt x="47564" y="54006"/>
                </a:lnTo>
                <a:lnTo>
                  <a:pt x="47561" y="48691"/>
                </a:lnTo>
                <a:lnTo>
                  <a:pt x="49060" y="44526"/>
                </a:lnTo>
                <a:lnTo>
                  <a:pt x="52095" y="41046"/>
                </a:lnTo>
                <a:lnTo>
                  <a:pt x="55702" y="37338"/>
                </a:lnTo>
                <a:lnTo>
                  <a:pt x="59905" y="35521"/>
                </a:lnTo>
                <a:lnTo>
                  <a:pt x="65201" y="35369"/>
                </a:lnTo>
                <a:lnTo>
                  <a:pt x="65963" y="35013"/>
                </a:lnTo>
                <a:lnTo>
                  <a:pt x="66928" y="33896"/>
                </a:lnTo>
                <a:lnTo>
                  <a:pt x="67182" y="33248"/>
                </a:lnTo>
                <a:lnTo>
                  <a:pt x="67208" y="24434"/>
                </a:lnTo>
                <a:lnTo>
                  <a:pt x="66903" y="23698"/>
                </a:lnTo>
                <a:lnTo>
                  <a:pt x="65849" y="22644"/>
                </a:lnTo>
                <a:lnTo>
                  <a:pt x="65150" y="22377"/>
                </a:lnTo>
                <a:close/>
              </a:path>
              <a:path w="172085" h="252729">
                <a:moveTo>
                  <a:pt x="112166" y="22377"/>
                </a:moveTo>
                <a:lnTo>
                  <a:pt x="111493" y="22644"/>
                </a:lnTo>
                <a:lnTo>
                  <a:pt x="110439" y="23698"/>
                </a:lnTo>
                <a:lnTo>
                  <a:pt x="110121" y="24434"/>
                </a:lnTo>
                <a:lnTo>
                  <a:pt x="110147" y="33248"/>
                </a:lnTo>
                <a:lnTo>
                  <a:pt x="110388" y="33896"/>
                </a:lnTo>
                <a:lnTo>
                  <a:pt x="111353" y="35013"/>
                </a:lnTo>
                <a:lnTo>
                  <a:pt x="112128" y="35369"/>
                </a:lnTo>
                <a:lnTo>
                  <a:pt x="117411" y="35521"/>
                </a:lnTo>
                <a:lnTo>
                  <a:pt x="121615" y="37338"/>
                </a:lnTo>
                <a:lnTo>
                  <a:pt x="125221" y="41046"/>
                </a:lnTo>
                <a:lnTo>
                  <a:pt x="128269" y="44526"/>
                </a:lnTo>
                <a:lnTo>
                  <a:pt x="129755" y="48691"/>
                </a:lnTo>
                <a:lnTo>
                  <a:pt x="129745" y="54006"/>
                </a:lnTo>
                <a:lnTo>
                  <a:pt x="129895" y="54419"/>
                </a:lnTo>
                <a:lnTo>
                  <a:pt x="130886" y="55562"/>
                </a:lnTo>
                <a:lnTo>
                  <a:pt x="131622" y="55905"/>
                </a:lnTo>
                <a:lnTo>
                  <a:pt x="141338" y="56121"/>
                </a:lnTo>
                <a:lnTo>
                  <a:pt x="142646" y="54914"/>
                </a:lnTo>
                <a:lnTo>
                  <a:pt x="142862" y="45796"/>
                </a:lnTo>
                <a:lnTo>
                  <a:pt x="140233" y="38468"/>
                </a:lnTo>
                <a:lnTo>
                  <a:pt x="134873" y="32308"/>
                </a:lnTo>
                <a:lnTo>
                  <a:pt x="134048" y="31432"/>
                </a:lnTo>
                <a:lnTo>
                  <a:pt x="128447" y="25730"/>
                </a:lnTo>
                <a:lnTo>
                  <a:pt x="120929" y="22504"/>
                </a:lnTo>
                <a:lnTo>
                  <a:pt x="112166" y="22377"/>
                </a:lnTo>
                <a:close/>
              </a:path>
            </a:pathLst>
          </a:custGeom>
          <a:solidFill>
            <a:srgbClr val="55BFC9"/>
          </a:solidFill>
          <a:ln w="9525">
            <a:noFill/>
            <a:miter lim="800000"/>
            <a:headEnd/>
            <a:tailEnd/>
          </a:ln>
        </p:spPr>
        <p:txBody>
          <a:bodyPr lIns="0" tIns="0" rIns="0" bIns="0"/>
          <a:lstStyle/>
          <a:p>
            <a:endParaRPr lang="zh-CN" altLang="zh-CN"/>
          </a:p>
        </p:txBody>
      </p:sp>
      <p:sp>
        <p:nvSpPr>
          <p:cNvPr id="105" name="Rectangle 44">
            <a:extLst>
              <a:ext uri="{FF2B5EF4-FFF2-40B4-BE49-F238E27FC236}">
                <a16:creationId xmlns:a16="http://schemas.microsoft.com/office/drawing/2014/main" id="{C17F4475-5C72-4829-B62C-FEACB2C7FCA0}"/>
              </a:ext>
            </a:extLst>
          </p:cNvPr>
          <p:cNvSpPr>
            <a:spLocks/>
          </p:cNvSpPr>
          <p:nvPr/>
        </p:nvSpPr>
        <p:spPr bwMode="auto">
          <a:xfrm>
            <a:off x="2562495" y="3647726"/>
            <a:ext cx="1401560" cy="492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45708" bIns="45708" anchor="ctr"/>
          <a:lstStyle>
            <a:lvl1pPr>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1pPr>
            <a:lvl2pPr marL="742950" indent="-28575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11430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16002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2057400" indent="-228600">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25146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29718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34290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3886200" indent="-228600" defTabSz="1828800" eaLnBrk="0" fontAlgn="base" hangingPunct="0">
              <a:spcBef>
                <a:spcPct val="0"/>
              </a:spcBef>
              <a:spcAft>
                <a:spcPct val="0"/>
              </a:spcAft>
              <a:defRPr sz="3600">
                <a:solidFill>
                  <a:srgbClr val="000000"/>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a:lstStyle>
          <a:p>
            <a:pPr algn="ctr" eaLnBrk="1"/>
            <a:r>
              <a:rPr lang="zh-CN" altLang="en-US" sz="15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骨干时延</a:t>
            </a:r>
            <a:endParaRPr lang="en-US" altLang="zh-CN" sz="15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266346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3">
            <a:extLst>
              <a:ext uri="{FF2B5EF4-FFF2-40B4-BE49-F238E27FC236}">
                <a16:creationId xmlns:a16="http://schemas.microsoft.com/office/drawing/2014/main" id="{B8640775-B51B-4DFA-BF2C-8E24B399BA98}"/>
              </a:ext>
            </a:extLst>
          </p:cNvPr>
          <p:cNvSpPr txBox="1">
            <a:spLocks/>
          </p:cNvSpPr>
          <p:nvPr/>
        </p:nvSpPr>
        <p:spPr>
          <a:xfrm>
            <a:off x="8456612" y="4821138"/>
            <a:ext cx="723900" cy="342900"/>
          </a:xfrm>
          <a:prstGeom prst="rect">
            <a:avLst/>
          </a:prstGeom>
        </p:spPr>
        <p:txBody>
          <a:bodyPr lIns="91420" tIns="45710" rIns="91420" bIns="45710">
            <a:noAutofit/>
          </a:bodyPr>
          <a:lstStyle/>
          <a:p>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fld id="{C74DB63C-3BE5-4DD4-B0A1-C0F1C5D43B8F}" type="slidenum">
              <a:rPr kumimoji="0" lang="en-US" altLang="zh-CN" sz="2000" b="1" i="0" u="none" strike="noStrike" kern="0" cap="none" spc="0" normalizeH="0" baseline="0" noProof="0" smtClean="0">
                <a:ln>
                  <a:noFill/>
                </a:ln>
                <a:solidFill>
                  <a:srgbClr val="676767"/>
                </a:solidFill>
                <a:effectLst/>
                <a:uLnTx/>
                <a:uFillTx/>
                <a:latin typeface="Arial Unicode MS" pitchFamily="34" charset="-122"/>
                <a:ea typeface="Arial Unicode MS" pitchFamily="34" charset="-122"/>
                <a:cs typeface="Arial Unicode MS" pitchFamily="34" charset="-122"/>
              </a:rPr>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t>14</a:t>
            </a:fld>
            <a:endParaRPr kumimoji="0" lang="en-US" altLang="zh-CN" sz="2000" b="1" i="0" u="none" strike="noStrike" kern="0" cap="none" spc="0" normalizeH="0" baseline="0" noProof="0">
              <a:ln>
                <a:noFill/>
              </a:ln>
              <a:solidFill>
                <a:srgbClr val="676767"/>
              </a:solidFill>
              <a:effectLst/>
              <a:uLnTx/>
              <a:uFillTx/>
              <a:latin typeface="Arial Unicode MS" pitchFamily="34" charset="-122"/>
              <a:ea typeface="Arial Unicode MS" pitchFamily="34" charset="-122"/>
              <a:cs typeface="Arial Unicode MS" pitchFamily="34" charset="-122"/>
            </a:endParaRPr>
          </a:p>
        </p:txBody>
      </p:sp>
      <p:pic>
        <p:nvPicPr>
          <p:cNvPr id="3" name="图片 2">
            <a:extLst>
              <a:ext uri="{FF2B5EF4-FFF2-40B4-BE49-F238E27FC236}">
                <a16:creationId xmlns:a16="http://schemas.microsoft.com/office/drawing/2014/main" id="{6576C284-0A93-467E-B753-A65C1A845ED9}"/>
              </a:ext>
            </a:extLst>
          </p:cNvPr>
          <p:cNvPicPr>
            <a:picLocks noChangeAspect="1"/>
          </p:cNvPicPr>
          <p:nvPr/>
        </p:nvPicPr>
        <p:blipFill>
          <a:blip r:embed="rId3"/>
          <a:stretch>
            <a:fillRect/>
          </a:stretch>
        </p:blipFill>
        <p:spPr>
          <a:xfrm>
            <a:off x="35496" y="915566"/>
            <a:ext cx="9013416" cy="4032448"/>
          </a:xfrm>
          <a:prstGeom prst="rect">
            <a:avLst/>
          </a:prstGeom>
        </p:spPr>
      </p:pic>
      <p:sp>
        <p:nvSpPr>
          <p:cNvPr id="5" name="矩形 4">
            <a:extLst>
              <a:ext uri="{FF2B5EF4-FFF2-40B4-BE49-F238E27FC236}">
                <a16:creationId xmlns:a16="http://schemas.microsoft.com/office/drawing/2014/main" id="{6FF4BD61-A502-43D5-A6AB-20B4FE596718}"/>
              </a:ext>
            </a:extLst>
          </p:cNvPr>
          <p:cNvSpPr/>
          <p:nvPr/>
        </p:nvSpPr>
        <p:spPr>
          <a:xfrm>
            <a:off x="1207643" y="96309"/>
            <a:ext cx="7300521" cy="59974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zh-CN" altLang="en-US" sz="2400" b="1" dirty="0">
                <a:solidFill>
                  <a:schemeClr val="tx2"/>
                </a:solidFill>
                <a:latin typeface="+mj-lt"/>
                <a:ea typeface="+mj-ea"/>
                <a:cs typeface="+mj-cs"/>
              </a:rPr>
              <a:t>网络端到端时延</a:t>
            </a:r>
            <a:r>
              <a:rPr lang="en-US" altLang="zh-CN" sz="2400" b="1" dirty="0">
                <a:solidFill>
                  <a:schemeClr val="tx2"/>
                </a:solidFill>
                <a:latin typeface="+mj-lt"/>
                <a:ea typeface="+mj-ea"/>
                <a:cs typeface="+mj-cs"/>
              </a:rPr>
              <a:t>——5G</a:t>
            </a:r>
            <a:r>
              <a:rPr lang="zh-CN" altLang="en-US" sz="2400" b="1" dirty="0">
                <a:solidFill>
                  <a:schemeClr val="tx2"/>
                </a:solidFill>
                <a:latin typeface="+mj-lt"/>
                <a:ea typeface="+mj-ea"/>
                <a:cs typeface="+mj-cs"/>
              </a:rPr>
              <a:t>场景分析</a:t>
            </a:r>
            <a:endParaRPr lang="en-US" altLang="zh-CN" sz="2400" b="1" dirty="0">
              <a:solidFill>
                <a:schemeClr val="tx2"/>
              </a:solidFill>
              <a:latin typeface="+mj-lt"/>
              <a:ea typeface="+mj-ea"/>
              <a:cs typeface="+mj-cs"/>
            </a:endParaRPr>
          </a:p>
        </p:txBody>
      </p:sp>
    </p:spTree>
    <p:extLst>
      <p:ext uri="{BB962C8B-B14F-4D97-AF65-F5344CB8AC3E}">
        <p14:creationId xmlns:p14="http://schemas.microsoft.com/office/powerpoint/2010/main" val="1686007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A6B439-C724-4875-A288-E003334F8846}"/>
              </a:ext>
            </a:extLst>
          </p:cNvPr>
          <p:cNvSpPr/>
          <p:nvPr/>
        </p:nvSpPr>
        <p:spPr>
          <a:xfrm>
            <a:off x="1207643" y="96309"/>
            <a:ext cx="8404917" cy="59974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zh-CN" altLang="en-US" sz="2400" b="1" dirty="0">
                <a:solidFill>
                  <a:schemeClr val="tx2"/>
                </a:solidFill>
                <a:latin typeface="+mj-lt"/>
                <a:ea typeface="+mj-ea"/>
                <a:cs typeface="+mj-cs"/>
              </a:rPr>
              <a:t>低时延思路</a:t>
            </a:r>
            <a:r>
              <a:rPr lang="en-US" altLang="zh-CN" sz="2400" b="1" dirty="0">
                <a:solidFill>
                  <a:schemeClr val="tx2"/>
                </a:solidFill>
                <a:latin typeface="+mj-lt"/>
                <a:ea typeface="+mj-ea"/>
                <a:cs typeface="+mj-cs"/>
              </a:rPr>
              <a:t>1——</a:t>
            </a:r>
            <a:r>
              <a:rPr lang="zh-CN" altLang="en-US" sz="2400" b="1" dirty="0">
                <a:solidFill>
                  <a:schemeClr val="tx2"/>
                </a:solidFill>
                <a:latin typeface="+mj-lt"/>
                <a:ea typeface="+mj-ea"/>
                <a:cs typeface="+mj-cs"/>
              </a:rPr>
              <a:t>调整拓扑与业务结构，减少转发跳数</a:t>
            </a:r>
            <a:endParaRPr lang="en-US" altLang="zh-CN" sz="2400" b="1" dirty="0">
              <a:solidFill>
                <a:schemeClr val="tx2"/>
              </a:solidFill>
              <a:latin typeface="+mj-lt"/>
              <a:ea typeface="+mj-ea"/>
              <a:cs typeface="+mj-cs"/>
            </a:endParaRPr>
          </a:p>
        </p:txBody>
      </p:sp>
      <p:sp>
        <p:nvSpPr>
          <p:cNvPr id="16" name="灯片编号占位符 3">
            <a:extLst>
              <a:ext uri="{FF2B5EF4-FFF2-40B4-BE49-F238E27FC236}">
                <a16:creationId xmlns:a16="http://schemas.microsoft.com/office/drawing/2014/main" id="{B8640775-B51B-4DFA-BF2C-8E24B399BA98}"/>
              </a:ext>
            </a:extLst>
          </p:cNvPr>
          <p:cNvSpPr txBox="1">
            <a:spLocks/>
          </p:cNvSpPr>
          <p:nvPr/>
        </p:nvSpPr>
        <p:spPr>
          <a:xfrm>
            <a:off x="8456612" y="4821138"/>
            <a:ext cx="723900" cy="342900"/>
          </a:xfrm>
          <a:prstGeom prst="rect">
            <a:avLst/>
          </a:prstGeom>
        </p:spPr>
        <p:txBody>
          <a:bodyPr lIns="91420" tIns="45710" rIns="91420" bIns="45710">
            <a:noAutofit/>
          </a:bodyPr>
          <a:lstStyle/>
          <a:p>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fld id="{C74DB63C-3BE5-4DD4-B0A1-C0F1C5D43B8F}" type="slidenum">
              <a:rPr kumimoji="0" lang="en-US" altLang="zh-CN" sz="2000" b="1" i="0" u="none" strike="noStrike" kern="0" cap="none" spc="0" normalizeH="0" baseline="0" noProof="0" smtClean="0">
                <a:ln>
                  <a:noFill/>
                </a:ln>
                <a:solidFill>
                  <a:srgbClr val="676767"/>
                </a:solidFill>
                <a:effectLst/>
                <a:uLnTx/>
                <a:uFillTx/>
                <a:latin typeface="Arial Unicode MS" pitchFamily="34" charset="-122"/>
                <a:ea typeface="Arial Unicode MS" pitchFamily="34" charset="-122"/>
                <a:cs typeface="Arial Unicode MS" pitchFamily="34" charset="-122"/>
              </a:rPr>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t>15</a:t>
            </a:fld>
            <a:endParaRPr kumimoji="0" lang="en-US" altLang="zh-CN" sz="2000" b="1" i="0" u="none" strike="noStrike" kern="0" cap="none" spc="0" normalizeH="0" baseline="0" noProof="0" dirty="0">
              <a:ln>
                <a:noFill/>
              </a:ln>
              <a:solidFill>
                <a:srgbClr val="676767"/>
              </a:solidFill>
              <a:effectLst/>
              <a:uLnTx/>
              <a:uFillTx/>
              <a:latin typeface="Arial Unicode MS" pitchFamily="34" charset="-122"/>
              <a:ea typeface="Arial Unicode MS" pitchFamily="34" charset="-122"/>
              <a:cs typeface="Arial Unicode MS" pitchFamily="34" charset="-122"/>
            </a:endParaRPr>
          </a:p>
        </p:txBody>
      </p:sp>
      <p:pic>
        <p:nvPicPr>
          <p:cNvPr id="3" name="图片 2">
            <a:extLst>
              <a:ext uri="{FF2B5EF4-FFF2-40B4-BE49-F238E27FC236}">
                <a16:creationId xmlns:a16="http://schemas.microsoft.com/office/drawing/2014/main" id="{9B9B4501-CD36-4E63-BE59-0EC477270FFE}"/>
              </a:ext>
            </a:extLst>
          </p:cNvPr>
          <p:cNvPicPr>
            <a:picLocks noChangeAspect="1"/>
          </p:cNvPicPr>
          <p:nvPr/>
        </p:nvPicPr>
        <p:blipFill>
          <a:blip r:embed="rId3"/>
          <a:stretch>
            <a:fillRect/>
          </a:stretch>
        </p:blipFill>
        <p:spPr>
          <a:xfrm>
            <a:off x="3811433" y="979354"/>
            <a:ext cx="5124256" cy="1877093"/>
          </a:xfrm>
          <a:prstGeom prst="rect">
            <a:avLst/>
          </a:prstGeom>
        </p:spPr>
      </p:pic>
      <p:sp>
        <p:nvSpPr>
          <p:cNvPr id="149" name="文本框 148">
            <a:extLst>
              <a:ext uri="{FF2B5EF4-FFF2-40B4-BE49-F238E27FC236}">
                <a16:creationId xmlns:a16="http://schemas.microsoft.com/office/drawing/2014/main" id="{6B6A92A4-2F14-49BC-B77F-D68D2AE51415}"/>
              </a:ext>
            </a:extLst>
          </p:cNvPr>
          <p:cNvSpPr txBox="1"/>
          <p:nvPr/>
        </p:nvSpPr>
        <p:spPr>
          <a:xfrm>
            <a:off x="179512" y="1108392"/>
            <a:ext cx="3672408" cy="1728192"/>
          </a:xfrm>
          <a:prstGeom prst="rect">
            <a:avLst/>
          </a:prstGeom>
          <a:noFill/>
          <a:ln w="19050">
            <a:solidFill>
              <a:schemeClr val="tx1"/>
            </a:solidFill>
          </a:ln>
        </p:spPr>
        <p:txBody>
          <a:bodyPr wrap="square" rtlCol="0" anchor="ctr">
            <a:noAutofit/>
          </a:bodyPr>
          <a:lstStyle/>
          <a:p>
            <a:pPr marL="285750" indent="-285750">
              <a:lnSpc>
                <a:spcPct val="150000"/>
              </a:lnSpc>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拓扑结构：核心</a:t>
            </a:r>
            <a:r>
              <a:rPr lang="en-US" altLang="zh-CN" sz="1600" b="1" dirty="0">
                <a:solidFill>
                  <a:srgbClr val="FF0000"/>
                </a:solidFill>
                <a:latin typeface="微软雅黑" panose="020B0503020204020204" pitchFamily="34" charset="-122"/>
                <a:ea typeface="微软雅黑" panose="020B0503020204020204" pitchFamily="34" charset="-122"/>
              </a:rPr>
              <a:t>P</a:t>
            </a:r>
            <a:r>
              <a:rPr lang="zh-CN" altLang="en-US" sz="1600" b="1" dirty="0">
                <a:solidFill>
                  <a:srgbClr val="FF0000"/>
                </a:solidFill>
                <a:latin typeface="微软雅黑" panose="020B0503020204020204" pitchFamily="34" charset="-122"/>
                <a:ea typeface="微软雅黑" panose="020B0503020204020204" pitchFamily="34" charset="-122"/>
              </a:rPr>
              <a:t>设备</a:t>
            </a:r>
            <a:r>
              <a:rPr lang="en-US" altLang="zh-CN" sz="1600" b="1" dirty="0">
                <a:solidFill>
                  <a:srgbClr val="FF0000"/>
                </a:solidFill>
                <a:latin typeface="微软雅黑" panose="020B0503020204020204" pitchFamily="34" charset="-122"/>
                <a:ea typeface="微软雅黑" panose="020B0503020204020204" pitchFamily="34" charset="-122"/>
              </a:rPr>
              <a:t>Full Mesh</a:t>
            </a:r>
            <a:r>
              <a:rPr lang="zh-CN" altLang="en-US" sz="1600" b="1" dirty="0">
                <a:solidFill>
                  <a:srgbClr val="FF0000"/>
                </a:solidFill>
                <a:latin typeface="微软雅黑" panose="020B0503020204020204" pitchFamily="34" charset="-122"/>
                <a:ea typeface="微软雅黑" panose="020B0503020204020204" pitchFamily="34" charset="-122"/>
              </a:rPr>
              <a:t>连接，减小转发跳数</a:t>
            </a:r>
            <a:r>
              <a:rPr lang="zh-CN" altLang="en-US" sz="1600" b="1" dirty="0">
                <a:latin typeface="微软雅黑" panose="020B0503020204020204" pitchFamily="34" charset="-122"/>
                <a:ea typeface="微软雅黑" panose="020B0503020204020204" pitchFamily="34" charset="-122"/>
              </a:rPr>
              <a:t>，实现拓扑扁平化，在拓扑层面提供时延保障</a:t>
            </a:r>
            <a:endParaRPr lang="en-US" altLang="zh-CN" sz="1600" b="1" dirty="0">
              <a:latin typeface="微软雅黑" panose="020B0503020204020204" pitchFamily="34" charset="-122"/>
              <a:ea typeface="微软雅黑" panose="020B0503020204020204" pitchFamily="34" charset="-122"/>
            </a:endParaRPr>
          </a:p>
        </p:txBody>
      </p:sp>
      <p:sp>
        <p:nvSpPr>
          <p:cNvPr id="150" name="文本框 149">
            <a:extLst>
              <a:ext uri="{FF2B5EF4-FFF2-40B4-BE49-F238E27FC236}">
                <a16:creationId xmlns:a16="http://schemas.microsoft.com/office/drawing/2014/main" id="{806032A7-5496-4B89-8500-C275DFA32A41}"/>
              </a:ext>
            </a:extLst>
          </p:cNvPr>
          <p:cNvSpPr txBox="1"/>
          <p:nvPr/>
        </p:nvSpPr>
        <p:spPr>
          <a:xfrm>
            <a:off x="162654" y="3075806"/>
            <a:ext cx="3689266" cy="1728192"/>
          </a:xfrm>
          <a:prstGeom prst="rect">
            <a:avLst/>
          </a:prstGeom>
          <a:noFill/>
          <a:ln w="19050">
            <a:solidFill>
              <a:schemeClr val="tx1"/>
            </a:solidFill>
          </a:ln>
        </p:spPr>
        <p:txBody>
          <a:bodyPr wrap="square" rtlCol="0" anchor="ctr">
            <a:noAutofit/>
          </a:bodyPr>
          <a:lstStyle/>
          <a:p>
            <a:pPr marL="285750" indent="-285750">
              <a:lnSpc>
                <a:spcPct val="150000"/>
              </a:lnSpc>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业务下沉：利用</a:t>
            </a:r>
            <a:r>
              <a:rPr lang="zh-CN" altLang="en-US" sz="1600" b="1" dirty="0">
                <a:solidFill>
                  <a:srgbClr val="FF0000"/>
                </a:solidFill>
                <a:latin typeface="微软雅黑" panose="020B0503020204020204" pitchFamily="34" charset="-122"/>
                <a:ea typeface="微软雅黑" panose="020B0503020204020204" pitchFamily="34" charset="-122"/>
              </a:rPr>
              <a:t>边缘计算、边缘云</a:t>
            </a:r>
            <a:r>
              <a:rPr lang="zh-CN" altLang="en-US" sz="1600" b="1" dirty="0">
                <a:latin typeface="微软雅黑" panose="020B0503020204020204" pitchFamily="34" charset="-122"/>
                <a:ea typeface="微软雅黑" panose="020B0503020204020204" pitchFamily="34" charset="-122"/>
              </a:rPr>
              <a:t>，通过核心网用户面下沉，实现</a:t>
            </a:r>
            <a:r>
              <a:rPr lang="zh-CN" altLang="en-US" sz="1600" b="1" dirty="0">
                <a:solidFill>
                  <a:srgbClr val="FF0000"/>
                </a:solidFill>
                <a:latin typeface="微软雅黑" panose="020B0503020204020204" pitchFamily="34" charset="-122"/>
                <a:ea typeface="微软雅黑" panose="020B0503020204020204" pitchFamily="34" charset="-122"/>
              </a:rPr>
              <a:t>业务贴近用户</a:t>
            </a:r>
            <a:r>
              <a:rPr lang="zh-CN" altLang="en-US" sz="1600" b="1" dirty="0">
                <a:latin typeface="微软雅黑" panose="020B0503020204020204" pitchFamily="34" charset="-122"/>
                <a:ea typeface="微软雅黑" panose="020B0503020204020204" pitchFamily="34" charset="-122"/>
              </a:rPr>
              <a:t>，保障时延</a:t>
            </a:r>
            <a:endParaRPr lang="en-US" altLang="zh-CN" sz="1600" b="1" dirty="0">
              <a:latin typeface="微软雅黑" panose="020B0503020204020204" pitchFamily="34" charset="-122"/>
              <a:ea typeface="微软雅黑" panose="020B0503020204020204" pitchFamily="34" charset="-122"/>
            </a:endParaRPr>
          </a:p>
        </p:txBody>
      </p:sp>
      <p:pic>
        <p:nvPicPr>
          <p:cNvPr id="151" name="图片 150">
            <a:extLst>
              <a:ext uri="{FF2B5EF4-FFF2-40B4-BE49-F238E27FC236}">
                <a16:creationId xmlns:a16="http://schemas.microsoft.com/office/drawing/2014/main" id="{A10AF3D9-74D3-4E37-9B6D-FA34333951EF}"/>
              </a:ext>
            </a:extLst>
          </p:cNvPr>
          <p:cNvPicPr>
            <a:picLocks noChangeAspect="1"/>
          </p:cNvPicPr>
          <p:nvPr/>
        </p:nvPicPr>
        <p:blipFill>
          <a:blip r:embed="rId4"/>
          <a:stretch>
            <a:fillRect/>
          </a:stretch>
        </p:blipFill>
        <p:spPr>
          <a:xfrm>
            <a:off x="4138042" y="2916286"/>
            <a:ext cx="4680520" cy="2103148"/>
          </a:xfrm>
          <a:prstGeom prst="rect">
            <a:avLst/>
          </a:prstGeom>
        </p:spPr>
      </p:pic>
    </p:spTree>
    <p:extLst>
      <p:ext uri="{BB962C8B-B14F-4D97-AF65-F5344CB8AC3E}">
        <p14:creationId xmlns:p14="http://schemas.microsoft.com/office/powerpoint/2010/main" val="1809384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A6B439-C724-4875-A288-E003334F8846}"/>
              </a:ext>
            </a:extLst>
          </p:cNvPr>
          <p:cNvSpPr/>
          <p:nvPr/>
        </p:nvSpPr>
        <p:spPr>
          <a:xfrm>
            <a:off x="1207643" y="96309"/>
            <a:ext cx="7972869" cy="59974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zh-CN" altLang="en-US" sz="2400" b="1" dirty="0">
                <a:solidFill>
                  <a:schemeClr val="tx2"/>
                </a:solidFill>
                <a:latin typeface="+mj-lt"/>
                <a:ea typeface="+mj-ea"/>
                <a:cs typeface="+mj-cs"/>
              </a:rPr>
              <a:t>低时延思路</a:t>
            </a:r>
            <a:r>
              <a:rPr lang="en-US" altLang="zh-CN" sz="2400" b="1" dirty="0">
                <a:solidFill>
                  <a:schemeClr val="tx2"/>
                </a:solidFill>
                <a:latin typeface="+mj-lt"/>
                <a:ea typeface="+mj-ea"/>
                <a:cs typeface="+mj-cs"/>
              </a:rPr>
              <a:t>2——</a:t>
            </a:r>
            <a:r>
              <a:rPr lang="zh-CN" altLang="en-US" sz="2400" b="1" dirty="0">
                <a:solidFill>
                  <a:schemeClr val="tx2"/>
                </a:solidFill>
                <a:latin typeface="+mj-lt"/>
                <a:ea typeface="+mj-ea"/>
                <a:cs typeface="+mj-cs"/>
              </a:rPr>
              <a:t>调度光路由与</a:t>
            </a:r>
            <a:r>
              <a:rPr lang="en-US" altLang="zh-CN" sz="2400" b="1" dirty="0">
                <a:solidFill>
                  <a:schemeClr val="tx2"/>
                </a:solidFill>
                <a:latin typeface="+mj-lt"/>
                <a:ea typeface="+mj-ea"/>
                <a:cs typeface="+mj-cs"/>
              </a:rPr>
              <a:t>IP</a:t>
            </a:r>
            <a:r>
              <a:rPr lang="zh-CN" altLang="en-US" sz="2400" b="1" dirty="0">
                <a:solidFill>
                  <a:schemeClr val="tx2"/>
                </a:solidFill>
                <a:latin typeface="+mj-lt"/>
                <a:ea typeface="+mj-ea"/>
                <a:cs typeface="+mj-cs"/>
              </a:rPr>
              <a:t>路由，优化转发路径</a:t>
            </a:r>
            <a:endParaRPr lang="en-US" altLang="zh-CN" sz="2400" b="1" dirty="0">
              <a:solidFill>
                <a:schemeClr val="tx2"/>
              </a:solidFill>
              <a:latin typeface="+mj-lt"/>
              <a:ea typeface="+mj-ea"/>
              <a:cs typeface="+mj-cs"/>
            </a:endParaRPr>
          </a:p>
        </p:txBody>
      </p:sp>
      <p:sp>
        <p:nvSpPr>
          <p:cNvPr id="16" name="灯片编号占位符 3">
            <a:extLst>
              <a:ext uri="{FF2B5EF4-FFF2-40B4-BE49-F238E27FC236}">
                <a16:creationId xmlns:a16="http://schemas.microsoft.com/office/drawing/2014/main" id="{B8640775-B51B-4DFA-BF2C-8E24B399BA98}"/>
              </a:ext>
            </a:extLst>
          </p:cNvPr>
          <p:cNvSpPr txBox="1">
            <a:spLocks/>
          </p:cNvSpPr>
          <p:nvPr/>
        </p:nvSpPr>
        <p:spPr>
          <a:xfrm>
            <a:off x="8456612" y="4821138"/>
            <a:ext cx="723900" cy="342900"/>
          </a:xfrm>
          <a:prstGeom prst="rect">
            <a:avLst/>
          </a:prstGeom>
        </p:spPr>
        <p:txBody>
          <a:bodyPr lIns="91420" tIns="45710" rIns="91420" bIns="45710">
            <a:noAutofit/>
          </a:bodyPr>
          <a:lstStyle/>
          <a:p>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fld id="{C74DB63C-3BE5-4DD4-B0A1-C0F1C5D43B8F}" type="slidenum">
              <a:rPr kumimoji="0" lang="en-US" altLang="zh-CN" sz="2000" b="1" i="0" u="none" strike="noStrike" kern="0" cap="none" spc="0" normalizeH="0" baseline="0" noProof="0" smtClean="0">
                <a:ln>
                  <a:noFill/>
                </a:ln>
                <a:solidFill>
                  <a:srgbClr val="676767"/>
                </a:solidFill>
                <a:effectLst/>
                <a:uLnTx/>
                <a:uFillTx/>
                <a:latin typeface="Arial Unicode MS" pitchFamily="34" charset="-122"/>
                <a:ea typeface="Arial Unicode MS" pitchFamily="34" charset="-122"/>
                <a:cs typeface="Arial Unicode MS" pitchFamily="34" charset="-122"/>
              </a:rPr>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t>16</a:t>
            </a:fld>
            <a:endParaRPr kumimoji="0" lang="en-US" altLang="zh-CN" sz="2000" b="1" i="0" u="none" strike="noStrike" kern="0" cap="none" spc="0" normalizeH="0" baseline="0" noProof="0">
              <a:ln>
                <a:noFill/>
              </a:ln>
              <a:solidFill>
                <a:srgbClr val="676767"/>
              </a:solidFill>
              <a:effectLst/>
              <a:uLnTx/>
              <a:uFillTx/>
              <a:latin typeface="Arial Unicode MS" pitchFamily="34" charset="-122"/>
              <a:ea typeface="Arial Unicode MS" pitchFamily="34" charset="-122"/>
              <a:cs typeface="Arial Unicode MS" pitchFamily="34" charset="-122"/>
            </a:endParaRPr>
          </a:p>
        </p:txBody>
      </p:sp>
      <p:pic>
        <p:nvPicPr>
          <p:cNvPr id="5" name="图片 4">
            <a:extLst>
              <a:ext uri="{FF2B5EF4-FFF2-40B4-BE49-F238E27FC236}">
                <a16:creationId xmlns:a16="http://schemas.microsoft.com/office/drawing/2014/main" id="{6D6E7BE3-C263-425E-8172-7CBE3C7B09CD}"/>
              </a:ext>
            </a:extLst>
          </p:cNvPr>
          <p:cNvPicPr>
            <a:picLocks noChangeAspect="1"/>
          </p:cNvPicPr>
          <p:nvPr/>
        </p:nvPicPr>
        <p:blipFill>
          <a:blip r:embed="rId3"/>
          <a:stretch>
            <a:fillRect/>
          </a:stretch>
        </p:blipFill>
        <p:spPr>
          <a:xfrm>
            <a:off x="4499992" y="2606404"/>
            <a:ext cx="4587558" cy="2160240"/>
          </a:xfrm>
          <a:prstGeom prst="rect">
            <a:avLst/>
          </a:prstGeom>
        </p:spPr>
      </p:pic>
      <p:pic>
        <p:nvPicPr>
          <p:cNvPr id="4" name="图片 3">
            <a:extLst>
              <a:ext uri="{FF2B5EF4-FFF2-40B4-BE49-F238E27FC236}">
                <a16:creationId xmlns:a16="http://schemas.microsoft.com/office/drawing/2014/main" id="{603F0327-3862-4900-95C8-BC82B58DC5E6}"/>
              </a:ext>
            </a:extLst>
          </p:cNvPr>
          <p:cNvPicPr>
            <a:picLocks noChangeAspect="1"/>
          </p:cNvPicPr>
          <p:nvPr/>
        </p:nvPicPr>
        <p:blipFill>
          <a:blip r:embed="rId4"/>
          <a:stretch>
            <a:fillRect/>
          </a:stretch>
        </p:blipFill>
        <p:spPr>
          <a:xfrm>
            <a:off x="251520" y="2569050"/>
            <a:ext cx="4139952" cy="2234948"/>
          </a:xfrm>
          <a:prstGeom prst="rect">
            <a:avLst/>
          </a:prstGeom>
        </p:spPr>
      </p:pic>
      <p:sp>
        <p:nvSpPr>
          <p:cNvPr id="7" name="矩形 6">
            <a:extLst>
              <a:ext uri="{FF2B5EF4-FFF2-40B4-BE49-F238E27FC236}">
                <a16:creationId xmlns:a16="http://schemas.microsoft.com/office/drawing/2014/main" id="{D14D4B12-D226-4A58-927C-73307CADF284}"/>
              </a:ext>
            </a:extLst>
          </p:cNvPr>
          <p:cNvSpPr/>
          <p:nvPr/>
        </p:nvSpPr>
        <p:spPr>
          <a:xfrm>
            <a:off x="251520" y="1062778"/>
            <a:ext cx="4139952" cy="1364956"/>
          </a:xfrm>
          <a:prstGeom prst="rect">
            <a:avLst/>
          </a:prstGeom>
          <a:ln w="19050">
            <a:solidFill>
              <a:schemeClr val="tx1"/>
            </a:solidFill>
          </a:ln>
        </p:spPr>
        <p:txBody>
          <a:bodyPr wrap="square">
            <a:noAutofit/>
          </a:bodyPr>
          <a:lstStyle/>
          <a:p>
            <a:pPr marL="342900" indent="-342900">
              <a:spcBef>
                <a:spcPts val="600"/>
              </a:spcBef>
              <a:buFont typeface="Wingdings" panose="05000000000000000000" pitchFamily="2" charset="2"/>
              <a:buChar char="n"/>
            </a:pPr>
            <a:r>
              <a:rPr lang="en-US" altLang="zh-CN" sz="1600" b="1" dirty="0">
                <a:latin typeface="+mj-ea"/>
                <a:ea typeface="+mj-ea"/>
              </a:rPr>
              <a:t>IP</a:t>
            </a:r>
            <a:r>
              <a:rPr lang="zh-CN" altLang="en-US" sz="1600" b="1" dirty="0">
                <a:latin typeface="+mj-ea"/>
                <a:ea typeface="+mj-ea"/>
              </a:rPr>
              <a:t>网络</a:t>
            </a:r>
            <a:r>
              <a:rPr lang="en-US" altLang="zh-CN" sz="1600" b="1" dirty="0">
                <a:latin typeface="+mj-ea"/>
                <a:ea typeface="+mj-ea"/>
              </a:rPr>
              <a:t>overlay</a:t>
            </a:r>
            <a:r>
              <a:rPr lang="zh-CN" altLang="en-US" sz="1600" b="1" dirty="0">
                <a:latin typeface="+mj-ea"/>
                <a:ea typeface="+mj-ea"/>
              </a:rPr>
              <a:t>在光网络之上，</a:t>
            </a:r>
            <a:r>
              <a:rPr lang="en-US" altLang="zh-CN" sz="1600" b="1" dirty="0">
                <a:solidFill>
                  <a:srgbClr val="FF0000"/>
                </a:solidFill>
                <a:latin typeface="+mj-ea"/>
                <a:ea typeface="+mj-ea"/>
              </a:rPr>
              <a:t>IP</a:t>
            </a:r>
            <a:r>
              <a:rPr lang="zh-CN" altLang="en-US" sz="1600" b="1" dirty="0">
                <a:solidFill>
                  <a:srgbClr val="FF0000"/>
                </a:solidFill>
                <a:latin typeface="+mj-ea"/>
                <a:ea typeface="+mj-ea"/>
              </a:rPr>
              <a:t>路径的时延依赖于底层光路由的时延</a:t>
            </a:r>
          </a:p>
          <a:p>
            <a:pPr marL="342900" indent="-342900">
              <a:spcBef>
                <a:spcPts val="600"/>
              </a:spcBef>
              <a:buFont typeface="Wingdings" panose="05000000000000000000" pitchFamily="2" charset="2"/>
              <a:buChar char="n"/>
            </a:pPr>
            <a:r>
              <a:rPr lang="zh-CN" altLang="en-US" sz="1600" b="1" dirty="0">
                <a:latin typeface="+mj-ea"/>
                <a:ea typeface="+mj-ea"/>
              </a:rPr>
              <a:t>通过可开放光层调度能力，</a:t>
            </a:r>
            <a:r>
              <a:rPr lang="zh-CN" altLang="en-US" sz="1600" b="1" dirty="0">
                <a:solidFill>
                  <a:srgbClr val="FF0000"/>
                </a:solidFill>
                <a:latin typeface="+mj-ea"/>
                <a:ea typeface="+mj-ea"/>
              </a:rPr>
              <a:t>优化光路径，即可减少</a:t>
            </a:r>
            <a:r>
              <a:rPr lang="en-US" altLang="zh-CN" sz="1600" b="1" dirty="0">
                <a:solidFill>
                  <a:srgbClr val="FF0000"/>
                </a:solidFill>
                <a:latin typeface="+mj-ea"/>
                <a:ea typeface="+mj-ea"/>
              </a:rPr>
              <a:t>IP</a:t>
            </a:r>
            <a:r>
              <a:rPr lang="zh-CN" altLang="en-US" sz="1600" b="1" dirty="0">
                <a:solidFill>
                  <a:srgbClr val="FF0000"/>
                </a:solidFill>
                <a:latin typeface="+mj-ea"/>
                <a:ea typeface="+mj-ea"/>
              </a:rPr>
              <a:t>层传输时延</a:t>
            </a:r>
          </a:p>
        </p:txBody>
      </p:sp>
      <p:sp>
        <p:nvSpPr>
          <p:cNvPr id="8" name="矩形 7">
            <a:extLst>
              <a:ext uri="{FF2B5EF4-FFF2-40B4-BE49-F238E27FC236}">
                <a16:creationId xmlns:a16="http://schemas.microsoft.com/office/drawing/2014/main" id="{F7D219C2-72F5-43FE-B490-38EB5E70C1F8}"/>
              </a:ext>
            </a:extLst>
          </p:cNvPr>
          <p:cNvSpPr/>
          <p:nvPr/>
        </p:nvSpPr>
        <p:spPr>
          <a:xfrm>
            <a:off x="4752528" y="1062778"/>
            <a:ext cx="4139952" cy="1364956"/>
          </a:xfrm>
          <a:prstGeom prst="rect">
            <a:avLst/>
          </a:prstGeom>
          <a:ln w="19050">
            <a:solidFill>
              <a:schemeClr val="tx1"/>
            </a:solidFill>
          </a:ln>
        </p:spPr>
        <p:txBody>
          <a:bodyPr wrap="square">
            <a:noAutofit/>
          </a:bodyPr>
          <a:lstStyle/>
          <a:p>
            <a:pPr marL="342900" indent="-342900">
              <a:spcBef>
                <a:spcPts val="600"/>
              </a:spcBef>
              <a:buFont typeface="Wingdings" panose="05000000000000000000" pitchFamily="2" charset="2"/>
              <a:buChar char="n"/>
            </a:pPr>
            <a:r>
              <a:rPr lang="zh-CN" altLang="en-US" sz="1600" b="1" dirty="0">
                <a:latin typeface="+mj-ea"/>
                <a:ea typeface="+mj-ea"/>
              </a:rPr>
              <a:t>针对高时延需求业务，根据业务等级定义专属转发路径，</a:t>
            </a:r>
            <a:r>
              <a:rPr lang="zh-CN" altLang="en-US" sz="1600" b="1" dirty="0">
                <a:solidFill>
                  <a:srgbClr val="FF0000"/>
                </a:solidFill>
                <a:latin typeface="+mj-ea"/>
                <a:ea typeface="+mj-ea"/>
              </a:rPr>
              <a:t>预留路径资源</a:t>
            </a:r>
            <a:endParaRPr lang="en-US" altLang="zh-CN" sz="1600" b="1" dirty="0">
              <a:solidFill>
                <a:srgbClr val="FF0000"/>
              </a:solidFill>
              <a:latin typeface="+mj-ea"/>
              <a:ea typeface="+mj-ea"/>
            </a:endParaRPr>
          </a:p>
          <a:p>
            <a:pPr marL="342900" indent="-342900">
              <a:spcBef>
                <a:spcPts val="600"/>
              </a:spcBef>
              <a:buFont typeface="Wingdings" panose="05000000000000000000" pitchFamily="2" charset="2"/>
              <a:buChar char="n"/>
            </a:pPr>
            <a:r>
              <a:rPr lang="zh-CN" altLang="en-US" sz="1600" b="1" dirty="0">
                <a:latin typeface="+mj-ea"/>
                <a:ea typeface="+mj-ea"/>
              </a:rPr>
              <a:t>针对突发流量，根据业务时延需求进行</a:t>
            </a:r>
            <a:r>
              <a:rPr lang="zh-CN" altLang="en-US" sz="1600" b="1" dirty="0">
                <a:solidFill>
                  <a:srgbClr val="FF0000"/>
                </a:solidFill>
                <a:latin typeface="+mj-ea"/>
                <a:ea typeface="+mj-ea"/>
              </a:rPr>
              <a:t>路径动态调整</a:t>
            </a:r>
            <a:r>
              <a:rPr lang="zh-CN" altLang="en-US" sz="1600" b="1" dirty="0">
                <a:latin typeface="+mj-ea"/>
                <a:ea typeface="+mj-ea"/>
              </a:rPr>
              <a:t>，优选出能够满足业务时延需求的高质量路径</a:t>
            </a:r>
            <a:endParaRPr lang="en-US" altLang="zh-CN" sz="1600" b="1" dirty="0">
              <a:latin typeface="+mj-ea"/>
              <a:ea typeface="+mj-ea"/>
            </a:endParaRPr>
          </a:p>
        </p:txBody>
      </p:sp>
    </p:spTree>
    <p:extLst>
      <p:ext uri="{BB962C8B-B14F-4D97-AF65-F5344CB8AC3E}">
        <p14:creationId xmlns:p14="http://schemas.microsoft.com/office/powerpoint/2010/main" val="494199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A6B439-C724-4875-A288-E003334F8846}"/>
              </a:ext>
            </a:extLst>
          </p:cNvPr>
          <p:cNvSpPr/>
          <p:nvPr/>
        </p:nvSpPr>
        <p:spPr>
          <a:xfrm>
            <a:off x="1207643" y="96309"/>
            <a:ext cx="7300521" cy="59974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zh-CN" altLang="en-US" sz="2400" b="1" dirty="0">
                <a:solidFill>
                  <a:schemeClr val="tx2"/>
                </a:solidFill>
                <a:latin typeface="+mj-lt"/>
                <a:ea typeface="+mj-ea"/>
                <a:cs typeface="+mj-cs"/>
              </a:rPr>
              <a:t>低时延思路</a:t>
            </a:r>
            <a:r>
              <a:rPr lang="en-US" altLang="zh-CN" sz="2400" b="1" dirty="0">
                <a:solidFill>
                  <a:schemeClr val="tx2"/>
                </a:solidFill>
                <a:latin typeface="+mj-lt"/>
                <a:ea typeface="+mj-ea"/>
                <a:cs typeface="+mj-cs"/>
              </a:rPr>
              <a:t>3——</a:t>
            </a:r>
            <a:r>
              <a:rPr lang="zh-CN" altLang="en-US" sz="2400" b="1" dirty="0">
                <a:solidFill>
                  <a:schemeClr val="tx2"/>
                </a:solidFill>
                <a:latin typeface="+mj-lt"/>
                <a:ea typeface="+mj-ea"/>
                <a:cs typeface="+mj-cs"/>
              </a:rPr>
              <a:t>跨域协同，实现端到端时延控制</a:t>
            </a:r>
            <a:endParaRPr lang="en-US" altLang="zh-CN" sz="2400" b="1" dirty="0">
              <a:solidFill>
                <a:schemeClr val="tx2"/>
              </a:solidFill>
              <a:latin typeface="+mj-lt"/>
              <a:ea typeface="+mj-ea"/>
              <a:cs typeface="+mj-cs"/>
            </a:endParaRPr>
          </a:p>
        </p:txBody>
      </p:sp>
      <p:sp>
        <p:nvSpPr>
          <p:cNvPr id="16" name="灯片编号占位符 3">
            <a:extLst>
              <a:ext uri="{FF2B5EF4-FFF2-40B4-BE49-F238E27FC236}">
                <a16:creationId xmlns:a16="http://schemas.microsoft.com/office/drawing/2014/main" id="{B8640775-B51B-4DFA-BF2C-8E24B399BA98}"/>
              </a:ext>
            </a:extLst>
          </p:cNvPr>
          <p:cNvSpPr txBox="1">
            <a:spLocks/>
          </p:cNvSpPr>
          <p:nvPr/>
        </p:nvSpPr>
        <p:spPr>
          <a:xfrm>
            <a:off x="8456612" y="4821138"/>
            <a:ext cx="723900" cy="342900"/>
          </a:xfrm>
          <a:prstGeom prst="rect">
            <a:avLst/>
          </a:prstGeom>
        </p:spPr>
        <p:txBody>
          <a:bodyPr lIns="91420" tIns="45710" rIns="91420" bIns="45710">
            <a:noAutofit/>
          </a:bodyPr>
          <a:lstStyle/>
          <a:p>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fld id="{C74DB63C-3BE5-4DD4-B0A1-C0F1C5D43B8F}" type="slidenum">
              <a:rPr kumimoji="0" lang="en-US" altLang="zh-CN" sz="2000" b="1" i="0" u="none" strike="noStrike" kern="0" cap="none" spc="0" normalizeH="0" baseline="0" noProof="0" smtClean="0">
                <a:ln>
                  <a:noFill/>
                </a:ln>
                <a:solidFill>
                  <a:srgbClr val="676767"/>
                </a:solidFill>
                <a:effectLst/>
                <a:uLnTx/>
                <a:uFillTx/>
                <a:latin typeface="Arial Unicode MS" pitchFamily="34" charset="-122"/>
                <a:ea typeface="Arial Unicode MS" pitchFamily="34" charset="-122"/>
                <a:cs typeface="Arial Unicode MS" pitchFamily="34" charset="-122"/>
              </a:rPr>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t>17</a:t>
            </a:fld>
            <a:endParaRPr kumimoji="0" lang="en-US" altLang="zh-CN" sz="2000" b="1" i="0" u="none" strike="noStrike" kern="0" cap="none" spc="0" normalizeH="0" baseline="0" noProof="0">
              <a:ln>
                <a:noFill/>
              </a:ln>
              <a:solidFill>
                <a:srgbClr val="676767"/>
              </a:solidFill>
              <a:effectLst/>
              <a:uLnTx/>
              <a:uFillTx/>
              <a:latin typeface="Arial Unicode MS" pitchFamily="34" charset="-122"/>
              <a:ea typeface="Arial Unicode MS" pitchFamily="34" charset="-122"/>
              <a:cs typeface="Arial Unicode MS" pitchFamily="34" charset="-122"/>
            </a:endParaRPr>
          </a:p>
        </p:txBody>
      </p:sp>
      <p:sp>
        <p:nvSpPr>
          <p:cNvPr id="7" name="矩形 6">
            <a:extLst>
              <a:ext uri="{FF2B5EF4-FFF2-40B4-BE49-F238E27FC236}">
                <a16:creationId xmlns:a16="http://schemas.microsoft.com/office/drawing/2014/main" id="{D14D4B12-D226-4A58-927C-73307CADF284}"/>
              </a:ext>
            </a:extLst>
          </p:cNvPr>
          <p:cNvSpPr/>
          <p:nvPr/>
        </p:nvSpPr>
        <p:spPr>
          <a:xfrm>
            <a:off x="251520" y="987574"/>
            <a:ext cx="8856984" cy="648072"/>
          </a:xfrm>
          <a:prstGeom prst="rect">
            <a:avLst/>
          </a:prstGeom>
          <a:ln w="19050">
            <a:solidFill>
              <a:schemeClr val="tx1"/>
            </a:solidFill>
          </a:ln>
        </p:spPr>
        <p:txBody>
          <a:bodyPr wrap="square">
            <a:noAutofit/>
          </a:bodyPr>
          <a:lstStyle/>
          <a:p>
            <a:pPr marL="342900" indent="-342900">
              <a:spcBef>
                <a:spcPts val="600"/>
              </a:spcBef>
              <a:buFont typeface="Wingdings" panose="05000000000000000000" pitchFamily="2" charset="2"/>
              <a:buChar char="n"/>
            </a:pPr>
            <a:r>
              <a:rPr lang="zh-CN" altLang="en-US" sz="1800" b="1" dirty="0">
                <a:latin typeface="+mj-ea"/>
                <a:ea typeface="+mj-ea"/>
              </a:rPr>
              <a:t>通过</a:t>
            </a:r>
            <a:r>
              <a:rPr lang="zh-CN" altLang="en-US" sz="1800" b="1" dirty="0">
                <a:solidFill>
                  <a:srgbClr val="FF0000"/>
                </a:solidFill>
                <a:latin typeface="+mj-ea"/>
                <a:ea typeface="+mj-ea"/>
              </a:rPr>
              <a:t>边缘、骨干、</a:t>
            </a:r>
            <a:r>
              <a:rPr lang="en-US" altLang="zh-CN" sz="1800" b="1" dirty="0">
                <a:solidFill>
                  <a:srgbClr val="FF0000"/>
                </a:solidFill>
                <a:latin typeface="+mj-ea"/>
                <a:ea typeface="+mj-ea"/>
              </a:rPr>
              <a:t>DC</a:t>
            </a:r>
            <a:r>
              <a:rPr lang="zh-CN" altLang="en-US" sz="1800" b="1" dirty="0">
                <a:solidFill>
                  <a:srgbClr val="FF0000"/>
                </a:solidFill>
                <a:latin typeface="+mj-ea"/>
                <a:ea typeface="+mj-ea"/>
              </a:rPr>
              <a:t>逐个域内的时延控制</a:t>
            </a:r>
            <a:r>
              <a:rPr lang="zh-CN" altLang="en-US" sz="1800" b="1" dirty="0">
                <a:latin typeface="+mj-ea"/>
                <a:ea typeface="+mj-ea"/>
              </a:rPr>
              <a:t>，并通过端到端编排，控制端到端的转发时延，实现端到端时延保障</a:t>
            </a:r>
            <a:endParaRPr lang="en-US" altLang="zh-CN" sz="1800" b="1" dirty="0">
              <a:latin typeface="+mj-ea"/>
              <a:ea typeface="+mj-ea"/>
            </a:endParaRPr>
          </a:p>
          <a:p>
            <a:pPr marL="342900" indent="-342900">
              <a:spcBef>
                <a:spcPts val="600"/>
              </a:spcBef>
              <a:buFont typeface="Wingdings" panose="05000000000000000000" pitchFamily="2" charset="2"/>
              <a:buChar char="n"/>
            </a:pPr>
            <a:endParaRPr lang="zh-CN" altLang="en-US" sz="1800" b="1" dirty="0">
              <a:latin typeface="+mj-ea"/>
              <a:ea typeface="+mj-ea"/>
            </a:endParaRPr>
          </a:p>
        </p:txBody>
      </p:sp>
      <p:pic>
        <p:nvPicPr>
          <p:cNvPr id="10" name="图片 9">
            <a:extLst>
              <a:ext uri="{FF2B5EF4-FFF2-40B4-BE49-F238E27FC236}">
                <a16:creationId xmlns:a16="http://schemas.microsoft.com/office/drawing/2014/main" id="{533B2A14-8C25-4DC4-A2B2-1BEF013E5752}"/>
              </a:ext>
            </a:extLst>
          </p:cNvPr>
          <p:cNvPicPr>
            <a:picLocks noChangeAspect="1"/>
          </p:cNvPicPr>
          <p:nvPr/>
        </p:nvPicPr>
        <p:blipFill>
          <a:blip r:embed="rId3"/>
          <a:stretch>
            <a:fillRect/>
          </a:stretch>
        </p:blipFill>
        <p:spPr>
          <a:xfrm>
            <a:off x="1403648" y="1779662"/>
            <a:ext cx="5641504" cy="2376264"/>
          </a:xfrm>
          <a:prstGeom prst="rect">
            <a:avLst/>
          </a:prstGeom>
        </p:spPr>
      </p:pic>
      <p:sp>
        <p:nvSpPr>
          <p:cNvPr id="11" name="矩形 10">
            <a:extLst>
              <a:ext uri="{FF2B5EF4-FFF2-40B4-BE49-F238E27FC236}">
                <a16:creationId xmlns:a16="http://schemas.microsoft.com/office/drawing/2014/main" id="{BDFE7487-9CDD-46DF-84CA-FD46DFA4DB63}"/>
              </a:ext>
            </a:extLst>
          </p:cNvPr>
          <p:cNvSpPr/>
          <p:nvPr/>
        </p:nvSpPr>
        <p:spPr>
          <a:xfrm>
            <a:off x="134468" y="3435846"/>
            <a:ext cx="3928759" cy="1258768"/>
          </a:xfrm>
          <a:prstGeom prst="rect">
            <a:avLst/>
          </a:prstGeom>
          <a:ln>
            <a:noFill/>
          </a:ln>
        </p:spPr>
        <p:txBody>
          <a:bodyPr wrap="square">
            <a:noAutofit/>
          </a:bodyPr>
          <a:lstStyle/>
          <a:p>
            <a:pPr>
              <a:spcBef>
                <a:spcPts val="600"/>
              </a:spcBef>
            </a:pPr>
            <a:r>
              <a:rPr lang="zh-CN" altLang="en-US" sz="1600" b="1" dirty="0">
                <a:latin typeface="+mj-ea"/>
                <a:ea typeface="+mj-ea"/>
              </a:rPr>
              <a:t>边缘网控制：</a:t>
            </a:r>
            <a:endParaRPr lang="en-US" altLang="zh-CN" sz="1600" b="1" dirty="0">
              <a:latin typeface="+mj-ea"/>
              <a:ea typeface="+mj-ea"/>
            </a:endParaRPr>
          </a:p>
          <a:p>
            <a:pPr>
              <a:spcBef>
                <a:spcPts val="600"/>
              </a:spcBef>
            </a:pPr>
            <a:endParaRPr lang="en-US" altLang="zh-CN" sz="300" b="1" dirty="0">
              <a:latin typeface="+mj-ea"/>
              <a:ea typeface="+mj-ea"/>
            </a:endParaRPr>
          </a:p>
          <a:p>
            <a:pPr marL="285750" indent="-285750">
              <a:spcBef>
                <a:spcPts val="600"/>
              </a:spcBef>
              <a:buFont typeface="Wingdings" panose="05000000000000000000" pitchFamily="2" charset="2"/>
              <a:buChar char="n"/>
            </a:pPr>
            <a:r>
              <a:rPr lang="zh-CN" altLang="en-US" sz="1600" b="1" dirty="0">
                <a:latin typeface="+mj-ea"/>
                <a:ea typeface="+mj-ea"/>
              </a:rPr>
              <a:t>快速和自动化部署</a:t>
            </a:r>
            <a:endParaRPr lang="en-US" altLang="zh-CN" sz="1600" b="1" dirty="0">
              <a:latin typeface="+mj-ea"/>
              <a:ea typeface="+mj-ea"/>
            </a:endParaRPr>
          </a:p>
          <a:p>
            <a:pPr marL="285750" indent="-285750">
              <a:spcBef>
                <a:spcPts val="600"/>
              </a:spcBef>
              <a:buFont typeface="Wingdings" panose="05000000000000000000" pitchFamily="2" charset="2"/>
              <a:buChar char="n"/>
            </a:pPr>
            <a:r>
              <a:rPr lang="zh-CN" altLang="en-US" sz="1600" b="1" dirty="0">
                <a:latin typeface="+mj-ea"/>
                <a:ea typeface="+mj-ea"/>
              </a:rPr>
              <a:t>适应无线、专线多种接入方式</a:t>
            </a:r>
          </a:p>
          <a:p>
            <a:pPr marL="285750" indent="-285750">
              <a:spcBef>
                <a:spcPts val="600"/>
              </a:spcBef>
              <a:buFont typeface="Wingdings" panose="05000000000000000000" pitchFamily="2" charset="2"/>
              <a:buChar char="n"/>
            </a:pPr>
            <a:r>
              <a:rPr lang="en-US" altLang="zh-CN" sz="1600" b="1" dirty="0">
                <a:latin typeface="+mj-ea"/>
                <a:ea typeface="+mj-ea"/>
              </a:rPr>
              <a:t>TSN/DIP</a:t>
            </a:r>
            <a:r>
              <a:rPr lang="zh-CN" altLang="en-US" sz="1600" b="1" dirty="0">
                <a:latin typeface="+mj-ea"/>
                <a:ea typeface="+mj-ea"/>
              </a:rPr>
              <a:t>等技术</a:t>
            </a:r>
            <a:endParaRPr lang="en-US" altLang="zh-CN" sz="1600" b="1" dirty="0">
              <a:latin typeface="+mj-ea"/>
              <a:ea typeface="+mj-ea"/>
            </a:endParaRPr>
          </a:p>
        </p:txBody>
      </p:sp>
      <p:sp>
        <p:nvSpPr>
          <p:cNvPr id="12" name="矩形 11">
            <a:extLst>
              <a:ext uri="{FF2B5EF4-FFF2-40B4-BE49-F238E27FC236}">
                <a16:creationId xmlns:a16="http://schemas.microsoft.com/office/drawing/2014/main" id="{19D5342E-F049-4F41-9C82-EFE9135F4D77}"/>
              </a:ext>
            </a:extLst>
          </p:cNvPr>
          <p:cNvSpPr/>
          <p:nvPr/>
        </p:nvSpPr>
        <p:spPr>
          <a:xfrm>
            <a:off x="5724128" y="3617238"/>
            <a:ext cx="3577112" cy="1258768"/>
          </a:xfrm>
          <a:prstGeom prst="rect">
            <a:avLst/>
          </a:prstGeom>
          <a:ln>
            <a:noFill/>
          </a:ln>
        </p:spPr>
        <p:txBody>
          <a:bodyPr wrap="square">
            <a:noAutofit/>
          </a:bodyPr>
          <a:lstStyle/>
          <a:p>
            <a:pPr>
              <a:spcBef>
                <a:spcPts val="600"/>
              </a:spcBef>
            </a:pPr>
            <a:r>
              <a:rPr lang="en-US" altLang="zh-CN" sz="1600" b="1" dirty="0">
                <a:latin typeface="+mj-ea"/>
                <a:ea typeface="+mj-ea"/>
              </a:rPr>
              <a:t>DC</a:t>
            </a:r>
            <a:r>
              <a:rPr lang="zh-CN" altLang="en-US" sz="1600" b="1" dirty="0">
                <a:latin typeface="+mj-ea"/>
                <a:ea typeface="+mj-ea"/>
              </a:rPr>
              <a:t>控制：</a:t>
            </a:r>
            <a:endParaRPr lang="en-US" altLang="zh-CN" sz="1600" b="1" dirty="0">
              <a:latin typeface="+mj-ea"/>
              <a:ea typeface="+mj-ea"/>
            </a:endParaRPr>
          </a:p>
          <a:p>
            <a:pPr>
              <a:spcBef>
                <a:spcPts val="600"/>
              </a:spcBef>
            </a:pPr>
            <a:endParaRPr lang="en-US" altLang="zh-CN" sz="300" b="1" dirty="0">
              <a:latin typeface="+mj-ea"/>
              <a:ea typeface="+mj-ea"/>
            </a:endParaRPr>
          </a:p>
          <a:p>
            <a:pPr marL="285750" indent="-285750">
              <a:spcBef>
                <a:spcPts val="600"/>
              </a:spcBef>
              <a:buFont typeface="Wingdings" panose="05000000000000000000" pitchFamily="2" charset="2"/>
              <a:buChar char="n"/>
            </a:pPr>
            <a:r>
              <a:rPr lang="zh-CN" altLang="en-US" sz="1600" b="1" dirty="0">
                <a:latin typeface="+mj-ea"/>
                <a:ea typeface="+mj-ea"/>
              </a:rPr>
              <a:t>扁平化、大带宽、无阻塞</a:t>
            </a:r>
            <a:endParaRPr lang="en-US" altLang="zh-CN" sz="1600" b="1" dirty="0">
              <a:latin typeface="+mj-ea"/>
              <a:ea typeface="+mj-ea"/>
            </a:endParaRPr>
          </a:p>
          <a:p>
            <a:pPr marL="285750" indent="-285750">
              <a:spcBef>
                <a:spcPts val="600"/>
              </a:spcBef>
              <a:buFont typeface="Wingdings" panose="05000000000000000000" pitchFamily="2" charset="2"/>
              <a:buChar char="n"/>
            </a:pPr>
            <a:r>
              <a:rPr lang="en-US" altLang="zh-CN" sz="1600" b="1" dirty="0">
                <a:latin typeface="+mj-ea"/>
                <a:ea typeface="+mj-ea"/>
              </a:rPr>
              <a:t>RDMA + InfiniBand/</a:t>
            </a:r>
            <a:r>
              <a:rPr lang="en-US" altLang="zh-CN" sz="1600" b="1" dirty="0" err="1">
                <a:latin typeface="+mj-ea"/>
                <a:ea typeface="+mj-ea"/>
              </a:rPr>
              <a:t>RoCE</a:t>
            </a:r>
            <a:r>
              <a:rPr lang="zh-CN" altLang="en-US" sz="1600" b="1" dirty="0">
                <a:latin typeface="+mj-ea"/>
                <a:ea typeface="+mj-ea"/>
              </a:rPr>
              <a:t>等技术</a:t>
            </a:r>
            <a:endParaRPr lang="en-US" altLang="zh-CN" sz="1600" b="1" dirty="0">
              <a:latin typeface="+mj-ea"/>
              <a:ea typeface="+mj-ea"/>
            </a:endParaRPr>
          </a:p>
          <a:p>
            <a:pPr marL="285750" indent="-285750">
              <a:spcBef>
                <a:spcPts val="600"/>
              </a:spcBef>
              <a:buFont typeface="Wingdings" panose="05000000000000000000" pitchFamily="2" charset="2"/>
              <a:buChar char="n"/>
            </a:pPr>
            <a:r>
              <a:rPr lang="en-US" altLang="zh-CN" sz="1600" b="1" dirty="0">
                <a:latin typeface="+mj-ea"/>
                <a:ea typeface="+mj-ea"/>
              </a:rPr>
              <a:t>Telemetry + AI</a:t>
            </a:r>
          </a:p>
          <a:p>
            <a:pPr marL="285750" indent="-285750">
              <a:spcBef>
                <a:spcPts val="600"/>
              </a:spcBef>
              <a:buFont typeface="Wingdings" panose="05000000000000000000" pitchFamily="2" charset="2"/>
              <a:buChar char="n"/>
            </a:pPr>
            <a:endParaRPr lang="en-US" altLang="zh-CN" sz="900" b="1" dirty="0">
              <a:latin typeface="+mj-ea"/>
              <a:ea typeface="+mj-ea"/>
            </a:endParaRPr>
          </a:p>
          <a:p>
            <a:pPr marL="285750" indent="-285750">
              <a:buFont typeface="Wingdings" panose="05000000000000000000" pitchFamily="2" charset="2"/>
              <a:buChar char="n"/>
            </a:pPr>
            <a:endParaRPr lang="en-US" altLang="zh-CN" sz="1400" dirty="0">
              <a:latin typeface="+mj-ea"/>
              <a:ea typeface="+mj-ea"/>
            </a:endParaRPr>
          </a:p>
        </p:txBody>
      </p:sp>
    </p:spTree>
    <p:extLst>
      <p:ext uri="{BB962C8B-B14F-4D97-AF65-F5344CB8AC3E}">
        <p14:creationId xmlns:p14="http://schemas.microsoft.com/office/powerpoint/2010/main" val="799752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内容占位符 2"/>
          <p:cNvSpPr>
            <a:spLocks noGrp="1"/>
          </p:cNvSpPr>
          <p:nvPr>
            <p:ph idx="1"/>
          </p:nvPr>
        </p:nvSpPr>
        <p:spPr>
          <a:xfrm>
            <a:off x="997817" y="1035755"/>
            <a:ext cx="1773983" cy="761747"/>
          </a:xfrm>
          <a:solidFill>
            <a:srgbClr val="92D050"/>
          </a:solidFill>
        </p:spPr>
        <p:txBody>
          <a:bodyPr wrap="square" anchor="ctr">
            <a:noAutofit/>
          </a:bodyPr>
          <a:lstStyle/>
          <a:p>
            <a:pPr marL="0" lvl="1" indent="0" algn="ctr">
              <a:buNone/>
            </a:pPr>
            <a:r>
              <a:rPr lang="zh-CN" altLang="en-US" sz="1800" b="1" dirty="0">
                <a:latin typeface="黑体" panose="02010609060101010101" pitchFamily="49" charset="-122"/>
                <a:ea typeface="黑体" panose="02010609060101010101" pitchFamily="49" charset="-122"/>
              </a:rPr>
              <a:t>电路交换</a:t>
            </a:r>
            <a:endParaRPr lang="en-US" altLang="zh-CN" sz="1800" b="1" dirty="0">
              <a:latin typeface="黑体" panose="02010609060101010101" pitchFamily="49" charset="-122"/>
              <a:ea typeface="黑体" panose="02010609060101010101" pitchFamily="49" charset="-122"/>
            </a:endParaRPr>
          </a:p>
          <a:p>
            <a:pPr marL="0" lvl="1" indent="0" algn="ctr">
              <a:buNone/>
            </a:pPr>
            <a:r>
              <a:rPr lang="en-US" altLang="zh-CN" sz="1800" b="1" dirty="0">
                <a:latin typeface="黑体" panose="02010609060101010101" pitchFamily="49" charset="-122"/>
                <a:ea typeface="黑体" panose="02010609060101010101" pitchFamily="49" charset="-122"/>
              </a:rPr>
              <a:t>(</a:t>
            </a:r>
            <a:r>
              <a:rPr lang="zh-CN" altLang="en-US" sz="1800" b="1" dirty="0">
                <a:latin typeface="黑体" panose="02010609060101010101" pitchFamily="49" charset="-122"/>
                <a:ea typeface="黑体" panose="02010609060101010101" pitchFamily="49" charset="-122"/>
              </a:rPr>
              <a:t>时分复用</a:t>
            </a:r>
            <a:r>
              <a:rPr lang="en-US" altLang="zh-CN" sz="1800" b="1" dirty="0">
                <a:latin typeface="黑体" panose="02010609060101010101" pitchFamily="49" charset="-122"/>
                <a:ea typeface="黑体" panose="02010609060101010101" pitchFamily="49" charset="-122"/>
              </a:rPr>
              <a:t>)</a:t>
            </a:r>
          </a:p>
        </p:txBody>
      </p:sp>
      <p:sp>
        <p:nvSpPr>
          <p:cNvPr id="2" name="矩形 1">
            <a:extLst>
              <a:ext uri="{FF2B5EF4-FFF2-40B4-BE49-F238E27FC236}">
                <a16:creationId xmlns:a16="http://schemas.microsoft.com/office/drawing/2014/main" id="{6CA6B439-C724-4875-A288-E003334F8846}"/>
              </a:ext>
            </a:extLst>
          </p:cNvPr>
          <p:cNvSpPr/>
          <p:nvPr/>
        </p:nvSpPr>
        <p:spPr>
          <a:xfrm>
            <a:off x="1207643" y="96309"/>
            <a:ext cx="7300521" cy="59974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zh-CN" altLang="en-US" sz="2400" b="1" dirty="0">
                <a:solidFill>
                  <a:schemeClr val="tx2"/>
                </a:solidFill>
                <a:latin typeface="+mj-lt"/>
                <a:ea typeface="+mj-ea"/>
                <a:cs typeface="+mj-cs"/>
              </a:rPr>
              <a:t>低时延</a:t>
            </a:r>
            <a:r>
              <a:rPr lang="en-US" altLang="zh-CN" sz="2400" b="1" dirty="0">
                <a:solidFill>
                  <a:schemeClr val="tx2"/>
                </a:solidFill>
                <a:latin typeface="+mj-lt"/>
                <a:ea typeface="+mj-ea"/>
                <a:cs typeface="+mj-cs"/>
              </a:rPr>
              <a:t>+</a:t>
            </a:r>
            <a:r>
              <a:rPr lang="zh-CN" altLang="en-US" sz="2400" b="1" dirty="0">
                <a:solidFill>
                  <a:schemeClr val="tx2"/>
                </a:solidFill>
                <a:latin typeface="+mj-lt"/>
                <a:ea typeface="+mj-ea"/>
                <a:cs typeface="+mj-cs"/>
              </a:rPr>
              <a:t>低抖动思路</a:t>
            </a:r>
            <a:endParaRPr lang="en-US" altLang="zh-CN" sz="2400" b="1" dirty="0">
              <a:solidFill>
                <a:schemeClr val="tx2"/>
              </a:solidFill>
              <a:latin typeface="+mj-lt"/>
              <a:ea typeface="+mj-ea"/>
              <a:cs typeface="+mj-cs"/>
            </a:endParaRPr>
          </a:p>
        </p:txBody>
      </p:sp>
      <p:sp>
        <p:nvSpPr>
          <p:cNvPr id="6" name="箭头: 虚尾 5">
            <a:extLst>
              <a:ext uri="{FF2B5EF4-FFF2-40B4-BE49-F238E27FC236}">
                <a16:creationId xmlns:a16="http://schemas.microsoft.com/office/drawing/2014/main" id="{5E4D9782-AC6C-4C77-980C-FCC7BBD372EC}"/>
              </a:ext>
            </a:extLst>
          </p:cNvPr>
          <p:cNvSpPr/>
          <p:nvPr/>
        </p:nvSpPr>
        <p:spPr>
          <a:xfrm>
            <a:off x="2951913" y="1220352"/>
            <a:ext cx="602096" cy="392552"/>
          </a:xfrm>
          <a:prstGeom prst="striped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15" name="箭头: 虚尾 14">
            <a:extLst>
              <a:ext uri="{FF2B5EF4-FFF2-40B4-BE49-F238E27FC236}">
                <a16:creationId xmlns:a16="http://schemas.microsoft.com/office/drawing/2014/main" id="{450C9730-D47C-4523-801F-5AD05B989D20}"/>
              </a:ext>
            </a:extLst>
          </p:cNvPr>
          <p:cNvSpPr/>
          <p:nvPr/>
        </p:nvSpPr>
        <p:spPr>
          <a:xfrm>
            <a:off x="5688218" y="1220352"/>
            <a:ext cx="602096" cy="392552"/>
          </a:xfrm>
          <a:prstGeom prst="striped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21" name="矩形 20">
            <a:extLst>
              <a:ext uri="{FF2B5EF4-FFF2-40B4-BE49-F238E27FC236}">
                <a16:creationId xmlns:a16="http://schemas.microsoft.com/office/drawing/2014/main" id="{0ACB801F-BBBD-411A-B141-0C4952697851}"/>
              </a:ext>
            </a:extLst>
          </p:cNvPr>
          <p:cNvSpPr/>
          <p:nvPr/>
        </p:nvSpPr>
        <p:spPr>
          <a:xfrm>
            <a:off x="323528" y="4155926"/>
            <a:ext cx="8352928" cy="827246"/>
          </a:xfrm>
          <a:prstGeom prst="rect">
            <a:avLst/>
          </a:prstGeom>
          <a:solidFill>
            <a:srgbClr val="FFFF00"/>
          </a:solidFill>
        </p:spPr>
        <p:style>
          <a:lnRef idx="0">
            <a:scrgbClr r="0" g="0" b="0"/>
          </a:lnRef>
          <a:fillRef idx="0">
            <a:scrgbClr r="0" g="0" b="0"/>
          </a:fillRef>
          <a:effectRef idx="0">
            <a:scrgbClr r="0" g="0" b="0"/>
          </a:effectRef>
          <a:fontRef idx="minor">
            <a:schemeClr val="lt1"/>
          </a:fontRef>
        </p:style>
        <p:txBody>
          <a:bodyPr spcFirstLastPara="0" vert="horz" wrap="square" lIns="101600" tIns="101600" rIns="101600" bIns="101600" numCol="1" spcCol="1270" anchor="ctr" anchorCtr="0">
            <a:noAutofit/>
          </a:bodyPr>
          <a:lstStyle/>
          <a:p>
            <a:pPr algn="ctr" defTabSz="1185304">
              <a:spcBef>
                <a:spcPts val="0"/>
              </a:spcBef>
            </a:pPr>
            <a:r>
              <a:rPr lang="zh-CN" altLang="en-US" sz="2200" b="1" dirty="0">
                <a:solidFill>
                  <a:schemeClr val="tx1"/>
                </a:solidFill>
                <a:latin typeface="黑体" panose="02010609060101010101" pitchFamily="49" charset="-122"/>
                <a:ea typeface="黑体" panose="02010609060101010101" pitchFamily="49" charset="-122"/>
              </a:rPr>
              <a:t>单纯的“时分复用”效率低、配置复杂，</a:t>
            </a:r>
            <a:endParaRPr lang="en-US" altLang="zh-CN" sz="2200" b="1" dirty="0">
              <a:solidFill>
                <a:schemeClr val="tx1"/>
              </a:solidFill>
              <a:latin typeface="黑体" panose="02010609060101010101" pitchFamily="49" charset="-122"/>
              <a:ea typeface="黑体" panose="02010609060101010101" pitchFamily="49" charset="-122"/>
            </a:endParaRPr>
          </a:p>
          <a:p>
            <a:pPr algn="ctr" defTabSz="1185304">
              <a:spcBef>
                <a:spcPts val="0"/>
              </a:spcBef>
            </a:pPr>
            <a:r>
              <a:rPr lang="zh-CN" altLang="en-US" sz="2200" b="1" dirty="0">
                <a:solidFill>
                  <a:schemeClr val="tx1"/>
                </a:solidFill>
                <a:latin typeface="黑体" panose="02010609060101010101" pitchFamily="49" charset="-122"/>
                <a:ea typeface="黑体" panose="02010609060101010101" pitchFamily="49" charset="-122"/>
              </a:rPr>
              <a:t>未来网络需要在统计复用的基础上实现网络</a:t>
            </a:r>
            <a:r>
              <a:rPr lang="zh-CN" altLang="en-US" sz="2200" b="1" dirty="0">
                <a:solidFill>
                  <a:srgbClr val="FF0000"/>
                </a:solidFill>
                <a:latin typeface="黑体" panose="02010609060101010101" pitchFamily="49" charset="-122"/>
                <a:ea typeface="黑体" panose="02010609060101010101" pitchFamily="49" charset="-122"/>
              </a:rPr>
              <a:t>端到端的确定性可控</a:t>
            </a:r>
            <a:endParaRPr lang="zh-CN" altLang="en-US" sz="2200" b="1" dirty="0">
              <a:solidFill>
                <a:schemeClr val="tx1"/>
              </a:solidFill>
              <a:latin typeface="黑体" panose="02010609060101010101" pitchFamily="49" charset="-122"/>
              <a:ea typeface="黑体" panose="02010609060101010101" pitchFamily="49" charset="-122"/>
            </a:endParaRPr>
          </a:p>
        </p:txBody>
      </p:sp>
      <p:sp>
        <p:nvSpPr>
          <p:cNvPr id="16" name="灯片编号占位符 3">
            <a:extLst>
              <a:ext uri="{FF2B5EF4-FFF2-40B4-BE49-F238E27FC236}">
                <a16:creationId xmlns:a16="http://schemas.microsoft.com/office/drawing/2014/main" id="{B8640775-B51B-4DFA-BF2C-8E24B399BA98}"/>
              </a:ext>
            </a:extLst>
          </p:cNvPr>
          <p:cNvSpPr txBox="1">
            <a:spLocks/>
          </p:cNvSpPr>
          <p:nvPr/>
        </p:nvSpPr>
        <p:spPr>
          <a:xfrm>
            <a:off x="8456612" y="4821138"/>
            <a:ext cx="723900" cy="342900"/>
          </a:xfrm>
          <a:prstGeom prst="rect">
            <a:avLst/>
          </a:prstGeom>
        </p:spPr>
        <p:txBody>
          <a:bodyPr lIns="91420" tIns="45710" rIns="91420" bIns="45710">
            <a:noAutofit/>
          </a:bodyPr>
          <a:lstStyle/>
          <a:p>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fld id="{C74DB63C-3BE5-4DD4-B0A1-C0F1C5D43B8F}" type="slidenum">
              <a:rPr kumimoji="0" lang="en-US" altLang="zh-CN" sz="2000" b="1" i="0" u="none" strike="noStrike" kern="0" cap="none" spc="0" normalizeH="0" baseline="0" noProof="0" smtClean="0">
                <a:ln>
                  <a:noFill/>
                </a:ln>
                <a:solidFill>
                  <a:srgbClr val="676767"/>
                </a:solidFill>
                <a:effectLst/>
                <a:uLnTx/>
                <a:uFillTx/>
                <a:latin typeface="Arial Unicode MS" pitchFamily="34" charset="-122"/>
                <a:ea typeface="Arial Unicode MS" pitchFamily="34" charset="-122"/>
                <a:cs typeface="Arial Unicode MS" pitchFamily="34" charset="-122"/>
              </a:rPr>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t>18</a:t>
            </a:fld>
            <a:endParaRPr kumimoji="0" lang="en-US" altLang="zh-CN" sz="2000" b="1" i="0" u="none" strike="noStrike" kern="0" cap="none" spc="0" normalizeH="0" baseline="0" noProof="0">
              <a:ln>
                <a:noFill/>
              </a:ln>
              <a:solidFill>
                <a:srgbClr val="676767"/>
              </a:solidFill>
              <a:effectLst/>
              <a:uLnTx/>
              <a:uFillTx/>
              <a:latin typeface="Arial Unicode MS" pitchFamily="34" charset="-122"/>
              <a:ea typeface="Arial Unicode MS" pitchFamily="34" charset="-122"/>
              <a:cs typeface="Arial Unicode MS" pitchFamily="34" charset="-122"/>
            </a:endParaRPr>
          </a:p>
        </p:txBody>
      </p:sp>
      <p:sp>
        <p:nvSpPr>
          <p:cNvPr id="17" name="内容占位符 2">
            <a:extLst>
              <a:ext uri="{FF2B5EF4-FFF2-40B4-BE49-F238E27FC236}">
                <a16:creationId xmlns:a16="http://schemas.microsoft.com/office/drawing/2014/main" id="{2B8964BD-5EAD-4060-826B-6F0DBE12E3D0}"/>
              </a:ext>
            </a:extLst>
          </p:cNvPr>
          <p:cNvSpPr txBox="1">
            <a:spLocks/>
          </p:cNvSpPr>
          <p:nvPr/>
        </p:nvSpPr>
        <p:spPr>
          <a:xfrm>
            <a:off x="3734122" y="1035755"/>
            <a:ext cx="1773983" cy="761747"/>
          </a:xfrm>
          <a:prstGeom prst="rect">
            <a:avLst/>
          </a:prstGeom>
          <a:solidFill>
            <a:srgbClr val="92D050"/>
          </a:solidFill>
        </p:spPr>
        <p:txBody>
          <a:bodyPr wrap="square" anchor="ctr">
            <a:no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lvl="1" indent="0" algn="ctr">
              <a:buFontTx/>
              <a:buNone/>
            </a:pPr>
            <a:r>
              <a:rPr lang="zh-CN" altLang="en-US" sz="1800" b="1" kern="0" dirty="0">
                <a:latin typeface="黑体" panose="02010609060101010101" pitchFamily="49" charset="-122"/>
                <a:ea typeface="黑体" panose="02010609060101010101" pitchFamily="49" charset="-122"/>
              </a:rPr>
              <a:t>分组交换</a:t>
            </a:r>
            <a:endParaRPr lang="en-US" altLang="zh-CN" sz="1800" b="1" kern="0" dirty="0">
              <a:latin typeface="黑体" panose="02010609060101010101" pitchFamily="49" charset="-122"/>
              <a:ea typeface="黑体" panose="02010609060101010101" pitchFamily="49" charset="-122"/>
            </a:endParaRPr>
          </a:p>
          <a:p>
            <a:pPr marL="0" lvl="1" indent="0" algn="ctr">
              <a:buFontTx/>
              <a:buNone/>
            </a:pPr>
            <a:r>
              <a:rPr lang="en-US" altLang="zh-CN" sz="1800" b="1" kern="0" dirty="0">
                <a:latin typeface="黑体" panose="02010609060101010101" pitchFamily="49" charset="-122"/>
                <a:ea typeface="黑体" panose="02010609060101010101" pitchFamily="49" charset="-122"/>
              </a:rPr>
              <a:t>(</a:t>
            </a:r>
            <a:r>
              <a:rPr lang="zh-CN" altLang="en-US" sz="1800" b="1" kern="0" dirty="0">
                <a:latin typeface="黑体" panose="02010609060101010101" pitchFamily="49" charset="-122"/>
                <a:ea typeface="黑体" panose="02010609060101010101" pitchFamily="49" charset="-122"/>
              </a:rPr>
              <a:t>统计复用</a:t>
            </a:r>
            <a:r>
              <a:rPr lang="en-US" altLang="zh-CN" sz="1800" b="1" kern="0" dirty="0">
                <a:latin typeface="黑体" panose="02010609060101010101" pitchFamily="49" charset="-122"/>
                <a:ea typeface="黑体" panose="02010609060101010101" pitchFamily="49" charset="-122"/>
              </a:rPr>
              <a:t>)</a:t>
            </a:r>
          </a:p>
        </p:txBody>
      </p:sp>
      <p:sp>
        <p:nvSpPr>
          <p:cNvPr id="18" name="内容占位符 2">
            <a:extLst>
              <a:ext uri="{FF2B5EF4-FFF2-40B4-BE49-F238E27FC236}">
                <a16:creationId xmlns:a16="http://schemas.microsoft.com/office/drawing/2014/main" id="{FE5C847F-2E44-4E89-8679-9B08E185173E}"/>
              </a:ext>
            </a:extLst>
          </p:cNvPr>
          <p:cNvSpPr txBox="1">
            <a:spLocks/>
          </p:cNvSpPr>
          <p:nvPr/>
        </p:nvSpPr>
        <p:spPr>
          <a:xfrm>
            <a:off x="6470425" y="1035755"/>
            <a:ext cx="1773983" cy="761747"/>
          </a:xfrm>
          <a:prstGeom prst="rect">
            <a:avLst/>
          </a:prstGeom>
          <a:solidFill>
            <a:srgbClr val="92D050"/>
          </a:solidFill>
        </p:spPr>
        <p:txBody>
          <a:bodyPr wrap="square" anchor="ctr">
            <a:no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lvl="1" indent="0" algn="ctr">
              <a:buFontTx/>
              <a:buNone/>
            </a:pPr>
            <a:r>
              <a:rPr lang="zh-CN" altLang="en-US" sz="1800" b="1" kern="0" dirty="0">
                <a:latin typeface="黑体" panose="02010609060101010101" pitchFamily="49" charset="-122"/>
                <a:ea typeface="黑体" panose="02010609060101010101" pitchFamily="49" charset="-122"/>
              </a:rPr>
              <a:t>混合交换</a:t>
            </a:r>
            <a:endParaRPr lang="en-US" altLang="zh-CN" sz="1800" b="1" kern="0" dirty="0">
              <a:latin typeface="黑体" panose="02010609060101010101" pitchFamily="49" charset="-122"/>
              <a:ea typeface="黑体" panose="02010609060101010101" pitchFamily="49" charset="-122"/>
            </a:endParaRPr>
          </a:p>
          <a:p>
            <a:pPr marL="0" lvl="1" indent="0" algn="ctr">
              <a:buFontTx/>
              <a:buNone/>
            </a:pPr>
            <a:r>
              <a:rPr lang="zh-CN" altLang="en-US" sz="1800" b="1" kern="0" dirty="0">
                <a:latin typeface="黑体" panose="02010609060101010101" pitchFamily="49" charset="-122"/>
                <a:ea typeface="黑体" panose="02010609060101010101" pitchFamily="49" charset="-122"/>
              </a:rPr>
              <a:t>（时分</a:t>
            </a:r>
            <a:r>
              <a:rPr lang="en-US" altLang="zh-CN" sz="1800" b="1" kern="0" dirty="0">
                <a:latin typeface="黑体" panose="02010609060101010101" pitchFamily="49" charset="-122"/>
                <a:ea typeface="黑体" panose="02010609060101010101" pitchFamily="49" charset="-122"/>
              </a:rPr>
              <a:t>+</a:t>
            </a:r>
            <a:r>
              <a:rPr lang="zh-CN" altLang="en-US" sz="1800" b="1" kern="0" dirty="0">
                <a:latin typeface="黑体" panose="02010609060101010101" pitchFamily="49" charset="-122"/>
                <a:ea typeface="黑体" panose="02010609060101010101" pitchFamily="49" charset="-122"/>
              </a:rPr>
              <a:t>统计）</a:t>
            </a:r>
          </a:p>
        </p:txBody>
      </p:sp>
      <p:pic>
        <p:nvPicPr>
          <p:cNvPr id="1026" name="Picture 2" descr="âçµè·¯äº¤æ¢ æ¶éâçå¾çæç´¢ç»æ">
            <a:extLst>
              <a:ext uri="{FF2B5EF4-FFF2-40B4-BE49-F238E27FC236}">
                <a16:creationId xmlns:a16="http://schemas.microsoft.com/office/drawing/2014/main" id="{02707E83-CE60-4792-8241-BA41A102AB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989187"/>
            <a:ext cx="2448272" cy="1590675"/>
          </a:xfrm>
          <a:prstGeom prst="rect">
            <a:avLst/>
          </a:prstGeom>
          <a:noFill/>
          <a:extLst>
            <a:ext uri="{909E8E84-426E-40DD-AFC4-6F175D3DCCD1}">
              <a14:hiddenFill xmlns:a14="http://schemas.microsoft.com/office/drawing/2010/main">
                <a:solidFill>
                  <a:srgbClr val="FFFFFF"/>
                </a:solidFill>
              </a14:hiddenFill>
            </a:ext>
          </a:extLst>
        </p:spPr>
      </p:pic>
      <p:sp>
        <p:nvSpPr>
          <p:cNvPr id="19" name="标题 1">
            <a:extLst>
              <a:ext uri="{FF2B5EF4-FFF2-40B4-BE49-F238E27FC236}">
                <a16:creationId xmlns:a16="http://schemas.microsoft.com/office/drawing/2014/main" id="{7B22C52D-34AB-4B5B-BCDE-6498BB89787F}"/>
              </a:ext>
            </a:extLst>
          </p:cNvPr>
          <p:cNvSpPr txBox="1">
            <a:spLocks/>
          </p:cNvSpPr>
          <p:nvPr/>
        </p:nvSpPr>
        <p:spPr bwMode="white">
          <a:xfrm>
            <a:off x="419943" y="3565029"/>
            <a:ext cx="2841426" cy="51888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fontAlgn="base">
              <a:spcBef>
                <a:spcPct val="0"/>
              </a:spcBef>
              <a:spcAft>
                <a:spcPct val="0"/>
              </a:spcAft>
              <a:defRPr sz="3200" b="1">
                <a:solidFill>
                  <a:schemeClr val="bg1"/>
                </a:solidFill>
                <a:latin typeface="Verdana" pitchFamily="34" charset="0"/>
              </a:defRPr>
            </a:lvl6pPr>
            <a:lvl7pPr marL="914400" algn="ctr" rtl="0" fontAlgn="base">
              <a:spcBef>
                <a:spcPct val="0"/>
              </a:spcBef>
              <a:spcAft>
                <a:spcPct val="0"/>
              </a:spcAft>
              <a:defRPr sz="3200" b="1">
                <a:solidFill>
                  <a:schemeClr val="bg1"/>
                </a:solidFill>
                <a:latin typeface="Verdana" pitchFamily="34" charset="0"/>
              </a:defRPr>
            </a:lvl7pPr>
            <a:lvl8pPr marL="1371600" algn="ctr" rtl="0" fontAlgn="base">
              <a:spcBef>
                <a:spcPct val="0"/>
              </a:spcBef>
              <a:spcAft>
                <a:spcPct val="0"/>
              </a:spcAft>
              <a:defRPr sz="3200" b="1">
                <a:solidFill>
                  <a:schemeClr val="bg1"/>
                </a:solidFill>
                <a:latin typeface="Verdana" pitchFamily="34" charset="0"/>
              </a:defRPr>
            </a:lvl8pPr>
            <a:lvl9pPr marL="1828800" algn="ctr" rtl="0" fontAlgn="base">
              <a:spcBef>
                <a:spcPct val="0"/>
              </a:spcBef>
              <a:spcAft>
                <a:spcPct val="0"/>
              </a:spcAft>
              <a:defRPr sz="3200" b="1">
                <a:solidFill>
                  <a:schemeClr val="bg1"/>
                </a:solidFill>
                <a:latin typeface="Verdana" pitchFamily="34" charset="0"/>
              </a:defRPr>
            </a:lvl9pPr>
          </a:lstStyle>
          <a:p>
            <a:pPr algn="ctr"/>
            <a:r>
              <a:rPr lang="zh-CN" altLang="en-US" sz="1500" kern="0" dirty="0">
                <a:solidFill>
                  <a:schemeClr val="tx1"/>
                </a:solidFill>
                <a:latin typeface="黑体" panose="02010609060101010101" pitchFamily="49" charset="-122"/>
                <a:ea typeface="黑体" panose="02010609060101010101" pitchFamily="49" charset="-122"/>
              </a:rPr>
              <a:t>基于时隙</a:t>
            </a:r>
            <a:endParaRPr lang="en-US" altLang="zh-CN" sz="1500" kern="0" dirty="0">
              <a:solidFill>
                <a:schemeClr val="tx1"/>
              </a:solidFill>
              <a:latin typeface="黑体" panose="02010609060101010101" pitchFamily="49" charset="-122"/>
              <a:ea typeface="黑体" panose="02010609060101010101" pitchFamily="49" charset="-122"/>
            </a:endParaRPr>
          </a:p>
          <a:p>
            <a:pPr algn="ctr"/>
            <a:r>
              <a:rPr lang="zh-CN" altLang="en-US" sz="1500" kern="0" dirty="0">
                <a:solidFill>
                  <a:srgbClr val="C00000"/>
                </a:solidFill>
                <a:latin typeface="黑体" panose="02010609060101010101" pitchFamily="49" charset="-122"/>
                <a:ea typeface="黑体" panose="02010609060101010101" pitchFamily="49" charset="-122"/>
              </a:rPr>
              <a:t>低速率、可靠可控</a:t>
            </a:r>
          </a:p>
        </p:txBody>
      </p:sp>
      <p:sp>
        <p:nvSpPr>
          <p:cNvPr id="25" name="标题 1">
            <a:extLst>
              <a:ext uri="{FF2B5EF4-FFF2-40B4-BE49-F238E27FC236}">
                <a16:creationId xmlns:a16="http://schemas.microsoft.com/office/drawing/2014/main" id="{F375D758-745D-465D-9637-61F5FBE7393B}"/>
              </a:ext>
            </a:extLst>
          </p:cNvPr>
          <p:cNvSpPr txBox="1">
            <a:spLocks/>
          </p:cNvSpPr>
          <p:nvPr/>
        </p:nvSpPr>
        <p:spPr bwMode="white">
          <a:xfrm>
            <a:off x="5989266" y="3574380"/>
            <a:ext cx="2841426" cy="51888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fontAlgn="base">
              <a:spcBef>
                <a:spcPct val="0"/>
              </a:spcBef>
              <a:spcAft>
                <a:spcPct val="0"/>
              </a:spcAft>
              <a:defRPr sz="3200" b="1">
                <a:solidFill>
                  <a:schemeClr val="bg1"/>
                </a:solidFill>
                <a:latin typeface="Verdana" pitchFamily="34" charset="0"/>
              </a:defRPr>
            </a:lvl6pPr>
            <a:lvl7pPr marL="914400" algn="ctr" rtl="0" fontAlgn="base">
              <a:spcBef>
                <a:spcPct val="0"/>
              </a:spcBef>
              <a:spcAft>
                <a:spcPct val="0"/>
              </a:spcAft>
              <a:defRPr sz="3200" b="1">
                <a:solidFill>
                  <a:schemeClr val="bg1"/>
                </a:solidFill>
                <a:latin typeface="Verdana" pitchFamily="34" charset="0"/>
              </a:defRPr>
            </a:lvl7pPr>
            <a:lvl8pPr marL="1371600" algn="ctr" rtl="0" fontAlgn="base">
              <a:spcBef>
                <a:spcPct val="0"/>
              </a:spcBef>
              <a:spcAft>
                <a:spcPct val="0"/>
              </a:spcAft>
              <a:defRPr sz="3200" b="1">
                <a:solidFill>
                  <a:schemeClr val="bg1"/>
                </a:solidFill>
                <a:latin typeface="Verdana" pitchFamily="34" charset="0"/>
              </a:defRPr>
            </a:lvl8pPr>
            <a:lvl9pPr marL="1828800" algn="ctr" rtl="0" fontAlgn="base">
              <a:spcBef>
                <a:spcPct val="0"/>
              </a:spcBef>
              <a:spcAft>
                <a:spcPct val="0"/>
              </a:spcAft>
              <a:defRPr sz="3200" b="1">
                <a:solidFill>
                  <a:schemeClr val="bg1"/>
                </a:solidFill>
                <a:latin typeface="Verdana" pitchFamily="34" charset="0"/>
              </a:defRPr>
            </a:lvl9pPr>
          </a:lstStyle>
          <a:p>
            <a:pPr algn="ctr"/>
            <a:r>
              <a:rPr lang="zh-CN" altLang="en-US" sz="1500" kern="0" dirty="0">
                <a:solidFill>
                  <a:schemeClr val="tx1"/>
                </a:solidFill>
                <a:latin typeface="黑体" panose="02010609060101010101" pitchFamily="49" charset="-122"/>
                <a:ea typeface="黑体" panose="02010609060101010101" pitchFamily="49" charset="-122"/>
              </a:rPr>
              <a:t>基于分组</a:t>
            </a:r>
            <a:r>
              <a:rPr lang="en-US" altLang="zh-CN" sz="1500" kern="0" dirty="0">
                <a:solidFill>
                  <a:schemeClr val="tx1"/>
                </a:solidFill>
                <a:latin typeface="黑体" panose="02010609060101010101" pitchFamily="49" charset="-122"/>
                <a:ea typeface="黑体" panose="02010609060101010101" pitchFamily="49" charset="-122"/>
              </a:rPr>
              <a:t>+</a:t>
            </a:r>
            <a:r>
              <a:rPr lang="zh-CN" altLang="en-US" sz="1500" kern="0" dirty="0">
                <a:solidFill>
                  <a:schemeClr val="tx1"/>
                </a:solidFill>
                <a:latin typeface="黑体" panose="02010609060101010101" pitchFamily="49" charset="-122"/>
                <a:ea typeface="黑体" panose="02010609060101010101" pitchFamily="49" charset="-122"/>
              </a:rPr>
              <a:t>时隙</a:t>
            </a:r>
            <a:endParaRPr lang="en-US" altLang="zh-CN" sz="1500" kern="0" dirty="0">
              <a:solidFill>
                <a:schemeClr val="tx1"/>
              </a:solidFill>
              <a:latin typeface="黑体" panose="02010609060101010101" pitchFamily="49" charset="-122"/>
              <a:ea typeface="黑体" panose="02010609060101010101" pitchFamily="49" charset="-122"/>
            </a:endParaRPr>
          </a:p>
          <a:p>
            <a:pPr algn="ctr"/>
            <a:r>
              <a:rPr lang="zh-CN" altLang="en-US" sz="1500" kern="0" dirty="0">
                <a:solidFill>
                  <a:srgbClr val="C00000"/>
                </a:solidFill>
                <a:latin typeface="黑体" panose="02010609060101010101" pitchFamily="49" charset="-122"/>
                <a:ea typeface="黑体" panose="02010609060101010101" pitchFamily="49" charset="-122"/>
              </a:rPr>
              <a:t>高速、可靠可控</a:t>
            </a:r>
          </a:p>
        </p:txBody>
      </p:sp>
      <p:pic>
        <p:nvPicPr>
          <p:cNvPr id="3" name="图片 2">
            <a:extLst>
              <a:ext uri="{FF2B5EF4-FFF2-40B4-BE49-F238E27FC236}">
                <a16:creationId xmlns:a16="http://schemas.microsoft.com/office/drawing/2014/main" id="{13AE5570-C77B-4F3F-9CFD-AE9103B9F1ED}"/>
              </a:ext>
            </a:extLst>
          </p:cNvPr>
          <p:cNvPicPr>
            <a:picLocks noChangeAspect="1"/>
          </p:cNvPicPr>
          <p:nvPr/>
        </p:nvPicPr>
        <p:blipFill>
          <a:blip r:embed="rId4"/>
          <a:stretch>
            <a:fillRect/>
          </a:stretch>
        </p:blipFill>
        <p:spPr>
          <a:xfrm>
            <a:off x="3619392" y="1978199"/>
            <a:ext cx="2104736" cy="1590676"/>
          </a:xfrm>
          <a:prstGeom prst="rect">
            <a:avLst/>
          </a:prstGeom>
        </p:spPr>
      </p:pic>
      <p:sp>
        <p:nvSpPr>
          <p:cNvPr id="20" name="标题 1">
            <a:extLst>
              <a:ext uri="{FF2B5EF4-FFF2-40B4-BE49-F238E27FC236}">
                <a16:creationId xmlns:a16="http://schemas.microsoft.com/office/drawing/2014/main" id="{ECF6E1BC-5E97-4321-AC5F-7613544A90B0}"/>
              </a:ext>
            </a:extLst>
          </p:cNvPr>
          <p:cNvSpPr txBox="1">
            <a:spLocks/>
          </p:cNvSpPr>
          <p:nvPr/>
        </p:nvSpPr>
        <p:spPr bwMode="white">
          <a:xfrm>
            <a:off x="3421310" y="3568875"/>
            <a:ext cx="2841426" cy="51888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fontAlgn="base">
              <a:spcBef>
                <a:spcPct val="0"/>
              </a:spcBef>
              <a:spcAft>
                <a:spcPct val="0"/>
              </a:spcAft>
              <a:defRPr sz="3200" b="1">
                <a:solidFill>
                  <a:schemeClr val="bg1"/>
                </a:solidFill>
                <a:latin typeface="Verdana" pitchFamily="34" charset="0"/>
              </a:defRPr>
            </a:lvl6pPr>
            <a:lvl7pPr marL="914400" algn="ctr" rtl="0" fontAlgn="base">
              <a:spcBef>
                <a:spcPct val="0"/>
              </a:spcBef>
              <a:spcAft>
                <a:spcPct val="0"/>
              </a:spcAft>
              <a:defRPr sz="3200" b="1">
                <a:solidFill>
                  <a:schemeClr val="bg1"/>
                </a:solidFill>
                <a:latin typeface="Verdana" pitchFamily="34" charset="0"/>
              </a:defRPr>
            </a:lvl7pPr>
            <a:lvl8pPr marL="1371600" algn="ctr" rtl="0" fontAlgn="base">
              <a:spcBef>
                <a:spcPct val="0"/>
              </a:spcBef>
              <a:spcAft>
                <a:spcPct val="0"/>
              </a:spcAft>
              <a:defRPr sz="3200" b="1">
                <a:solidFill>
                  <a:schemeClr val="bg1"/>
                </a:solidFill>
                <a:latin typeface="Verdana" pitchFamily="34" charset="0"/>
              </a:defRPr>
            </a:lvl8pPr>
            <a:lvl9pPr marL="1828800" algn="ctr" rtl="0" fontAlgn="base">
              <a:spcBef>
                <a:spcPct val="0"/>
              </a:spcBef>
              <a:spcAft>
                <a:spcPct val="0"/>
              </a:spcAft>
              <a:defRPr sz="3200" b="1">
                <a:solidFill>
                  <a:schemeClr val="bg1"/>
                </a:solidFill>
                <a:latin typeface="Verdana" pitchFamily="34" charset="0"/>
              </a:defRPr>
            </a:lvl9pPr>
          </a:lstStyle>
          <a:p>
            <a:pPr algn="ctr"/>
            <a:r>
              <a:rPr lang="zh-CN" altLang="en-US" sz="1500" kern="0" dirty="0">
                <a:solidFill>
                  <a:schemeClr val="tx1"/>
                </a:solidFill>
                <a:latin typeface="黑体" panose="02010609060101010101" pitchFamily="49" charset="-122"/>
                <a:ea typeface="黑体" panose="02010609060101010101" pitchFamily="49" charset="-122"/>
              </a:rPr>
              <a:t>基于分组</a:t>
            </a:r>
            <a:endParaRPr lang="en-US" altLang="zh-CN" sz="1500" kern="0" dirty="0">
              <a:solidFill>
                <a:schemeClr val="tx1"/>
              </a:solidFill>
              <a:latin typeface="黑体" panose="02010609060101010101" pitchFamily="49" charset="-122"/>
              <a:ea typeface="黑体" panose="02010609060101010101" pitchFamily="49" charset="-122"/>
            </a:endParaRPr>
          </a:p>
          <a:p>
            <a:pPr algn="ctr"/>
            <a:r>
              <a:rPr lang="zh-CN" altLang="en-US" sz="1500" kern="0" dirty="0">
                <a:solidFill>
                  <a:srgbClr val="C00000"/>
                </a:solidFill>
                <a:latin typeface="黑体" panose="02010609060101010101" pitchFamily="49" charset="-122"/>
                <a:ea typeface="黑体" panose="02010609060101010101" pitchFamily="49" charset="-122"/>
              </a:rPr>
              <a:t>高速、不可靠不可控</a:t>
            </a:r>
          </a:p>
        </p:txBody>
      </p:sp>
      <p:pic>
        <p:nvPicPr>
          <p:cNvPr id="5" name="图片 4">
            <a:extLst>
              <a:ext uri="{FF2B5EF4-FFF2-40B4-BE49-F238E27FC236}">
                <a16:creationId xmlns:a16="http://schemas.microsoft.com/office/drawing/2014/main" id="{C7AA8C28-725E-45E3-BD33-F4164AAB1BFB}"/>
              </a:ext>
            </a:extLst>
          </p:cNvPr>
          <p:cNvPicPr>
            <a:picLocks noChangeAspect="1"/>
          </p:cNvPicPr>
          <p:nvPr/>
        </p:nvPicPr>
        <p:blipFill>
          <a:blip r:embed="rId5"/>
          <a:stretch>
            <a:fillRect/>
          </a:stretch>
        </p:blipFill>
        <p:spPr>
          <a:xfrm>
            <a:off x="6082151" y="2056241"/>
            <a:ext cx="2478839" cy="1506686"/>
          </a:xfrm>
          <a:prstGeom prst="rect">
            <a:avLst/>
          </a:prstGeom>
        </p:spPr>
      </p:pic>
    </p:spTree>
    <p:extLst>
      <p:ext uri="{BB962C8B-B14F-4D97-AF65-F5344CB8AC3E}">
        <p14:creationId xmlns:p14="http://schemas.microsoft.com/office/powerpoint/2010/main" val="1027531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A6B439-C724-4875-A288-E003334F8846}"/>
              </a:ext>
            </a:extLst>
          </p:cNvPr>
          <p:cNvSpPr/>
          <p:nvPr/>
        </p:nvSpPr>
        <p:spPr>
          <a:xfrm>
            <a:off x="1207643" y="96309"/>
            <a:ext cx="7300521" cy="59974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zh-CN" altLang="en-US" sz="2400" b="1" dirty="0">
                <a:solidFill>
                  <a:schemeClr val="tx2"/>
                </a:solidFill>
                <a:latin typeface="+mj-lt"/>
                <a:ea typeface="+mj-ea"/>
                <a:cs typeface="+mj-cs"/>
              </a:rPr>
              <a:t>主流确定性网络技术</a:t>
            </a:r>
            <a:endParaRPr lang="en-US" altLang="zh-CN" sz="2400" b="1" dirty="0">
              <a:solidFill>
                <a:schemeClr val="tx2"/>
              </a:solidFill>
              <a:latin typeface="+mj-lt"/>
              <a:ea typeface="+mj-ea"/>
              <a:cs typeface="+mj-cs"/>
            </a:endParaRPr>
          </a:p>
        </p:txBody>
      </p:sp>
      <p:sp>
        <p:nvSpPr>
          <p:cNvPr id="16" name="灯片编号占位符 3">
            <a:extLst>
              <a:ext uri="{FF2B5EF4-FFF2-40B4-BE49-F238E27FC236}">
                <a16:creationId xmlns:a16="http://schemas.microsoft.com/office/drawing/2014/main" id="{B8640775-B51B-4DFA-BF2C-8E24B399BA98}"/>
              </a:ext>
            </a:extLst>
          </p:cNvPr>
          <p:cNvSpPr txBox="1">
            <a:spLocks/>
          </p:cNvSpPr>
          <p:nvPr/>
        </p:nvSpPr>
        <p:spPr>
          <a:xfrm>
            <a:off x="8456612" y="4821138"/>
            <a:ext cx="723900" cy="342900"/>
          </a:xfrm>
          <a:prstGeom prst="rect">
            <a:avLst/>
          </a:prstGeom>
        </p:spPr>
        <p:txBody>
          <a:bodyPr lIns="91420" tIns="45710" rIns="91420" bIns="45710">
            <a:noAutofit/>
          </a:bodyPr>
          <a:lstStyle/>
          <a:p>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fld id="{C74DB63C-3BE5-4DD4-B0A1-C0F1C5D43B8F}" type="slidenum">
              <a:rPr kumimoji="0" lang="en-US" altLang="zh-CN" sz="2000" b="1" i="0" u="none" strike="noStrike" kern="0" cap="none" spc="0" normalizeH="0" baseline="0" noProof="0" smtClean="0">
                <a:ln>
                  <a:noFill/>
                </a:ln>
                <a:solidFill>
                  <a:srgbClr val="676767"/>
                </a:solidFill>
                <a:effectLst/>
                <a:uLnTx/>
                <a:uFillTx/>
                <a:latin typeface="Arial Unicode MS" pitchFamily="34" charset="-122"/>
                <a:ea typeface="Arial Unicode MS" pitchFamily="34" charset="-122"/>
                <a:cs typeface="Arial Unicode MS" pitchFamily="34" charset="-122"/>
              </a:rPr>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t>19</a:t>
            </a:fld>
            <a:endParaRPr kumimoji="0" lang="en-US" altLang="zh-CN" sz="2000" b="1" i="0" u="none" strike="noStrike" kern="0" cap="none" spc="0" normalizeH="0" baseline="0" noProof="0">
              <a:ln>
                <a:noFill/>
              </a:ln>
              <a:solidFill>
                <a:srgbClr val="676767"/>
              </a:solidFill>
              <a:effectLst/>
              <a:uLnTx/>
              <a:uFillTx/>
              <a:latin typeface="Arial Unicode MS" pitchFamily="34" charset="-122"/>
              <a:ea typeface="Arial Unicode MS" pitchFamily="34" charset="-122"/>
              <a:cs typeface="Arial Unicode MS" pitchFamily="34" charset="-122"/>
            </a:endParaRPr>
          </a:p>
        </p:txBody>
      </p:sp>
      <p:pic>
        <p:nvPicPr>
          <p:cNvPr id="3076" name="Picture 4" descr="https://img1.sdnlab.com/wp-content/uploads/2019/01/TSN6.jpg">
            <a:extLst>
              <a:ext uri="{FF2B5EF4-FFF2-40B4-BE49-F238E27FC236}">
                <a16:creationId xmlns:a16="http://schemas.microsoft.com/office/drawing/2014/main" id="{552CE3D2-A364-441A-82FA-9450A0A2F5E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21652" y="896831"/>
            <a:ext cx="4539270" cy="3673971"/>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a:extLst>
              <a:ext uri="{FF2B5EF4-FFF2-40B4-BE49-F238E27FC236}">
                <a16:creationId xmlns:a16="http://schemas.microsoft.com/office/drawing/2014/main" id="{13787D82-C794-436B-AB37-92E748832254}"/>
              </a:ext>
            </a:extLst>
          </p:cNvPr>
          <p:cNvSpPr>
            <a:spLocks noGrp="1"/>
          </p:cNvSpPr>
          <p:nvPr>
            <p:ph idx="1"/>
          </p:nvPr>
        </p:nvSpPr>
        <p:spPr>
          <a:xfrm>
            <a:off x="1014825" y="4056177"/>
            <a:ext cx="3586253" cy="315773"/>
          </a:xfrm>
          <a:solidFill>
            <a:srgbClr val="92D050"/>
          </a:solidFill>
        </p:spPr>
        <p:txBody>
          <a:bodyPr wrap="square" anchor="ctr">
            <a:noAutofit/>
          </a:bodyPr>
          <a:lstStyle/>
          <a:p>
            <a:pPr marL="0" lvl="1" indent="0" algn="ctr">
              <a:buNone/>
            </a:pPr>
            <a:r>
              <a:rPr lang="en-US" altLang="zh-CN" sz="1500" b="1" dirty="0">
                <a:solidFill>
                  <a:srgbClr val="FF0000"/>
                </a:solidFill>
                <a:latin typeface="黑体" panose="02010609060101010101" pitchFamily="49" charset="-122"/>
                <a:ea typeface="黑体" panose="02010609060101010101" pitchFamily="49" charset="-122"/>
              </a:rPr>
              <a:t>1</a:t>
            </a:r>
            <a:r>
              <a:rPr lang="zh-CN" altLang="en-US" sz="1500" b="1" dirty="0">
                <a:solidFill>
                  <a:srgbClr val="FF0000"/>
                </a:solidFill>
                <a:latin typeface="黑体" panose="02010609060101010101" pitchFamily="49" charset="-122"/>
                <a:ea typeface="黑体" panose="02010609060101010101" pitchFamily="49" charset="-122"/>
              </a:rPr>
              <a:t>层 </a:t>
            </a:r>
            <a:r>
              <a:rPr lang="en-US" altLang="zh-CN" sz="1500" b="1" dirty="0" err="1">
                <a:solidFill>
                  <a:srgbClr val="FF0000"/>
                </a:solidFill>
                <a:latin typeface="黑体" panose="02010609060101010101" pitchFamily="49" charset="-122"/>
                <a:ea typeface="黑体" panose="02010609060101010101" pitchFamily="49" charset="-122"/>
              </a:rPr>
              <a:t>FlexE</a:t>
            </a:r>
            <a:r>
              <a:rPr lang="en-US" altLang="zh-CN" sz="1500" b="1" dirty="0">
                <a:solidFill>
                  <a:srgbClr val="FF0000"/>
                </a:solidFill>
                <a:latin typeface="黑体" panose="02010609060101010101" pitchFamily="49" charset="-122"/>
                <a:ea typeface="黑体" panose="02010609060101010101" pitchFamily="49" charset="-122"/>
              </a:rPr>
              <a:t>/</a:t>
            </a:r>
            <a:r>
              <a:rPr lang="en-US" altLang="zh-CN" sz="1500" b="1" dirty="0" err="1">
                <a:solidFill>
                  <a:srgbClr val="FF0000"/>
                </a:solidFill>
                <a:latin typeface="黑体" panose="02010609060101010101" pitchFamily="49" charset="-122"/>
                <a:ea typeface="黑体" panose="02010609060101010101" pitchFamily="49" charset="-122"/>
              </a:rPr>
              <a:t>FlexO</a:t>
            </a:r>
            <a:endParaRPr lang="en-US" altLang="zh-CN" sz="1500" b="1" dirty="0">
              <a:solidFill>
                <a:srgbClr val="FF0000"/>
              </a:solidFill>
              <a:latin typeface="黑体" panose="02010609060101010101" pitchFamily="49" charset="-122"/>
              <a:ea typeface="黑体" panose="02010609060101010101" pitchFamily="49" charset="-122"/>
            </a:endParaRPr>
          </a:p>
        </p:txBody>
      </p:sp>
      <p:sp>
        <p:nvSpPr>
          <p:cNvPr id="7" name="内容占位符 2">
            <a:extLst>
              <a:ext uri="{FF2B5EF4-FFF2-40B4-BE49-F238E27FC236}">
                <a16:creationId xmlns:a16="http://schemas.microsoft.com/office/drawing/2014/main" id="{204B04FE-843C-4721-85EC-37FB68E88861}"/>
              </a:ext>
            </a:extLst>
          </p:cNvPr>
          <p:cNvSpPr txBox="1">
            <a:spLocks/>
          </p:cNvSpPr>
          <p:nvPr/>
        </p:nvSpPr>
        <p:spPr>
          <a:xfrm>
            <a:off x="1019118" y="3592741"/>
            <a:ext cx="3586253" cy="198852"/>
          </a:xfrm>
          <a:prstGeom prst="rect">
            <a:avLst/>
          </a:prstGeom>
          <a:solidFill>
            <a:srgbClr val="00B0F0"/>
          </a:solidFill>
        </p:spPr>
        <p:txBody>
          <a:bodyPr wrap="square" anchor="ctr">
            <a:no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lvl="1" indent="0" algn="ctr">
              <a:buFontTx/>
              <a:buNone/>
            </a:pPr>
            <a:r>
              <a:rPr lang="en-US" altLang="zh-CN" sz="1500" b="1" kern="0" dirty="0">
                <a:solidFill>
                  <a:srgbClr val="FF0000"/>
                </a:solidFill>
                <a:latin typeface="黑体" panose="02010609060101010101" pitchFamily="49" charset="-122"/>
                <a:ea typeface="黑体" panose="02010609060101010101" pitchFamily="49" charset="-122"/>
              </a:rPr>
              <a:t>2</a:t>
            </a:r>
            <a:r>
              <a:rPr lang="zh-CN" altLang="en-US" sz="1500" b="1" kern="0" dirty="0">
                <a:solidFill>
                  <a:srgbClr val="FF0000"/>
                </a:solidFill>
                <a:latin typeface="黑体" panose="02010609060101010101" pitchFamily="49" charset="-122"/>
                <a:ea typeface="黑体" panose="02010609060101010101" pitchFamily="49" charset="-122"/>
              </a:rPr>
              <a:t>层 </a:t>
            </a:r>
            <a:r>
              <a:rPr lang="en-US" altLang="zh-CN" sz="1500" b="1" kern="0" dirty="0">
                <a:solidFill>
                  <a:srgbClr val="FF0000"/>
                </a:solidFill>
                <a:latin typeface="黑体" panose="02010609060101010101" pitchFamily="49" charset="-122"/>
                <a:ea typeface="黑体" panose="02010609060101010101" pitchFamily="49" charset="-122"/>
              </a:rPr>
              <a:t>TSN</a:t>
            </a:r>
          </a:p>
        </p:txBody>
      </p:sp>
      <p:sp>
        <p:nvSpPr>
          <p:cNvPr id="8" name="内容占位符 2">
            <a:extLst>
              <a:ext uri="{FF2B5EF4-FFF2-40B4-BE49-F238E27FC236}">
                <a16:creationId xmlns:a16="http://schemas.microsoft.com/office/drawing/2014/main" id="{EAE661B2-B18F-42E3-A7FD-CDC90F94A88D}"/>
              </a:ext>
            </a:extLst>
          </p:cNvPr>
          <p:cNvSpPr txBox="1">
            <a:spLocks/>
          </p:cNvSpPr>
          <p:nvPr/>
        </p:nvSpPr>
        <p:spPr>
          <a:xfrm>
            <a:off x="989067" y="2887948"/>
            <a:ext cx="3612011" cy="306116"/>
          </a:xfrm>
          <a:prstGeom prst="rect">
            <a:avLst/>
          </a:prstGeom>
          <a:solidFill>
            <a:srgbClr val="002060"/>
          </a:solidFill>
        </p:spPr>
        <p:txBody>
          <a:bodyPr wrap="square" anchor="ctr">
            <a:no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lvl="1" indent="0" algn="ctr">
              <a:buFontTx/>
              <a:buNone/>
            </a:pPr>
            <a:r>
              <a:rPr lang="en-US" altLang="zh-CN" sz="1500" b="1" kern="0" dirty="0">
                <a:solidFill>
                  <a:srgbClr val="FF0000"/>
                </a:solidFill>
                <a:latin typeface="黑体" panose="02010609060101010101" pitchFamily="49" charset="-122"/>
                <a:ea typeface="黑体" panose="02010609060101010101" pitchFamily="49" charset="-122"/>
              </a:rPr>
              <a:t>3</a:t>
            </a:r>
            <a:r>
              <a:rPr lang="zh-CN" altLang="en-US" sz="1500" b="1" kern="0" dirty="0">
                <a:solidFill>
                  <a:srgbClr val="FF0000"/>
                </a:solidFill>
                <a:latin typeface="黑体" panose="02010609060101010101" pitchFamily="49" charset="-122"/>
                <a:ea typeface="黑体" panose="02010609060101010101" pitchFamily="49" charset="-122"/>
              </a:rPr>
              <a:t>层 </a:t>
            </a:r>
            <a:r>
              <a:rPr lang="en-US" altLang="zh-CN" sz="1500" b="1" kern="0" dirty="0" err="1">
                <a:solidFill>
                  <a:srgbClr val="FF0000"/>
                </a:solidFill>
                <a:latin typeface="黑体" panose="02010609060101010101" pitchFamily="49" charset="-122"/>
                <a:ea typeface="黑体" panose="02010609060101010101" pitchFamily="49" charset="-122"/>
              </a:rPr>
              <a:t>DetNet</a:t>
            </a:r>
            <a:endParaRPr lang="en-US" altLang="zh-CN" sz="1500" b="1" kern="0" dirty="0">
              <a:solidFill>
                <a:srgbClr val="FF0000"/>
              </a:solidFill>
              <a:latin typeface="黑体" panose="02010609060101010101" pitchFamily="49" charset="-122"/>
              <a:ea typeface="黑体" panose="02010609060101010101" pitchFamily="49" charset="-122"/>
            </a:endParaRPr>
          </a:p>
        </p:txBody>
      </p:sp>
      <p:pic>
        <p:nvPicPr>
          <p:cNvPr id="3078" name="Picture 6" descr="https://img1.sdnlab.com/wp-content/uploads/2019/04OPC10.png">
            <a:extLst>
              <a:ext uri="{FF2B5EF4-FFF2-40B4-BE49-F238E27FC236}">
                <a16:creationId xmlns:a16="http://schemas.microsoft.com/office/drawing/2014/main" id="{E3747A39-CCDC-4CCB-9EA4-8864040649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2120" y="1145591"/>
            <a:ext cx="3109913" cy="16287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âflexe 5g ææ¯âçå¾çæç´¢ç»æ">
            <a:extLst>
              <a:ext uri="{FF2B5EF4-FFF2-40B4-BE49-F238E27FC236}">
                <a16:creationId xmlns:a16="http://schemas.microsoft.com/office/drawing/2014/main" id="{D7A43273-2F46-42AC-B99D-C1DE6B06D0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088" y="3430009"/>
            <a:ext cx="3391669" cy="1019988"/>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581E5233-0927-4DB4-9161-745F8C63C74B}"/>
              </a:ext>
            </a:extLst>
          </p:cNvPr>
          <p:cNvSpPr txBox="1"/>
          <p:nvPr/>
        </p:nvSpPr>
        <p:spPr>
          <a:xfrm>
            <a:off x="5220072" y="988500"/>
            <a:ext cx="3672408" cy="1785865"/>
          </a:xfrm>
          <a:prstGeom prst="rect">
            <a:avLst/>
          </a:prstGeom>
          <a:noFill/>
          <a:ln w="28575">
            <a:solidFill>
              <a:srgbClr val="C00000"/>
            </a:solidFill>
          </a:ln>
        </p:spPr>
        <p:txBody>
          <a:bodyPr wrap="square" rtlCol="0">
            <a:noAutofit/>
          </a:bodyPr>
          <a:lstStyle/>
          <a:p>
            <a:pPr algn="just"/>
            <a:endParaRPr lang="zh-CN" altLang="en-US" sz="1050" b="1"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C0D1FDFB-8408-4278-BE3F-CAB363C1E6C4}"/>
              </a:ext>
            </a:extLst>
          </p:cNvPr>
          <p:cNvSpPr txBox="1"/>
          <p:nvPr/>
        </p:nvSpPr>
        <p:spPr>
          <a:xfrm>
            <a:off x="5220072" y="2903549"/>
            <a:ext cx="3672408" cy="1684425"/>
          </a:xfrm>
          <a:prstGeom prst="rect">
            <a:avLst/>
          </a:prstGeom>
          <a:noFill/>
          <a:ln w="28575">
            <a:solidFill>
              <a:srgbClr val="C00000"/>
            </a:solidFill>
          </a:ln>
        </p:spPr>
        <p:txBody>
          <a:bodyPr wrap="square" rtlCol="0">
            <a:noAutofit/>
          </a:bodyPr>
          <a:lstStyle/>
          <a:p>
            <a:pPr algn="just"/>
            <a:endParaRPr lang="zh-CN" altLang="en-US" sz="1050" b="1" dirty="0">
              <a:latin typeface="微软雅黑" panose="020B0503020204020204" pitchFamily="34" charset="-122"/>
              <a:ea typeface="微软雅黑" panose="020B0503020204020204" pitchFamily="34" charset="-122"/>
            </a:endParaRPr>
          </a:p>
        </p:txBody>
      </p:sp>
      <p:sp>
        <p:nvSpPr>
          <p:cNvPr id="13" name="标题 1">
            <a:extLst>
              <a:ext uri="{FF2B5EF4-FFF2-40B4-BE49-F238E27FC236}">
                <a16:creationId xmlns:a16="http://schemas.microsoft.com/office/drawing/2014/main" id="{3635E314-FAA4-4CCB-9A86-3F3B8254CB37}"/>
              </a:ext>
            </a:extLst>
          </p:cNvPr>
          <p:cNvSpPr txBox="1">
            <a:spLocks/>
          </p:cNvSpPr>
          <p:nvPr/>
        </p:nvSpPr>
        <p:spPr bwMode="white">
          <a:xfrm>
            <a:off x="5615186" y="2903549"/>
            <a:ext cx="2841426" cy="51888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fontAlgn="base">
              <a:spcBef>
                <a:spcPct val="0"/>
              </a:spcBef>
              <a:spcAft>
                <a:spcPct val="0"/>
              </a:spcAft>
              <a:defRPr sz="3200" b="1">
                <a:solidFill>
                  <a:schemeClr val="bg1"/>
                </a:solidFill>
                <a:latin typeface="Verdana" pitchFamily="34" charset="0"/>
              </a:defRPr>
            </a:lvl6pPr>
            <a:lvl7pPr marL="914400" algn="ctr" rtl="0" fontAlgn="base">
              <a:spcBef>
                <a:spcPct val="0"/>
              </a:spcBef>
              <a:spcAft>
                <a:spcPct val="0"/>
              </a:spcAft>
              <a:defRPr sz="3200" b="1">
                <a:solidFill>
                  <a:schemeClr val="bg1"/>
                </a:solidFill>
                <a:latin typeface="Verdana" pitchFamily="34" charset="0"/>
              </a:defRPr>
            </a:lvl7pPr>
            <a:lvl8pPr marL="1371600" algn="ctr" rtl="0" fontAlgn="base">
              <a:spcBef>
                <a:spcPct val="0"/>
              </a:spcBef>
              <a:spcAft>
                <a:spcPct val="0"/>
              </a:spcAft>
              <a:defRPr sz="3200" b="1">
                <a:solidFill>
                  <a:schemeClr val="bg1"/>
                </a:solidFill>
                <a:latin typeface="Verdana" pitchFamily="34" charset="0"/>
              </a:defRPr>
            </a:lvl8pPr>
            <a:lvl9pPr marL="1828800" algn="ctr" rtl="0" fontAlgn="base">
              <a:spcBef>
                <a:spcPct val="0"/>
              </a:spcBef>
              <a:spcAft>
                <a:spcPct val="0"/>
              </a:spcAft>
              <a:defRPr sz="3200" b="1">
                <a:solidFill>
                  <a:schemeClr val="bg1"/>
                </a:solidFill>
                <a:latin typeface="Verdana" pitchFamily="34" charset="0"/>
              </a:defRPr>
            </a:lvl9pPr>
          </a:lstStyle>
          <a:p>
            <a:pPr algn="ctr"/>
            <a:r>
              <a:rPr lang="en-US" altLang="zh-CN" sz="1500" kern="0" dirty="0">
                <a:solidFill>
                  <a:srgbClr val="FF0000"/>
                </a:solidFill>
                <a:latin typeface="黑体" panose="02010609060101010101" pitchFamily="49" charset="-122"/>
                <a:ea typeface="黑体" panose="02010609060101010101" pitchFamily="49" charset="-122"/>
              </a:rPr>
              <a:t>5G </a:t>
            </a:r>
            <a:r>
              <a:rPr lang="zh-CN" altLang="en-US" sz="1500" kern="0" dirty="0">
                <a:solidFill>
                  <a:srgbClr val="FF0000"/>
                </a:solidFill>
                <a:latin typeface="黑体" panose="02010609060101010101" pitchFamily="49" charset="-122"/>
                <a:ea typeface="黑体" panose="02010609060101010101" pitchFamily="49" charset="-122"/>
              </a:rPr>
              <a:t>承载网</a:t>
            </a:r>
            <a:endParaRPr lang="en-US" altLang="zh-CN" sz="1500" kern="0" dirty="0">
              <a:solidFill>
                <a:srgbClr val="FF0000"/>
              </a:solidFill>
              <a:latin typeface="黑体" panose="02010609060101010101" pitchFamily="49" charset="-122"/>
              <a:ea typeface="黑体" panose="02010609060101010101" pitchFamily="49" charset="-122"/>
            </a:endParaRPr>
          </a:p>
        </p:txBody>
      </p:sp>
      <p:sp>
        <p:nvSpPr>
          <p:cNvPr id="14" name="标题 1">
            <a:extLst>
              <a:ext uri="{FF2B5EF4-FFF2-40B4-BE49-F238E27FC236}">
                <a16:creationId xmlns:a16="http://schemas.microsoft.com/office/drawing/2014/main" id="{20D1873D-1D92-49C5-9324-C238011E63DA}"/>
              </a:ext>
            </a:extLst>
          </p:cNvPr>
          <p:cNvSpPr txBox="1">
            <a:spLocks/>
          </p:cNvSpPr>
          <p:nvPr/>
        </p:nvSpPr>
        <p:spPr bwMode="white">
          <a:xfrm>
            <a:off x="5615186" y="863350"/>
            <a:ext cx="2841426" cy="51888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fontAlgn="base">
              <a:spcBef>
                <a:spcPct val="0"/>
              </a:spcBef>
              <a:spcAft>
                <a:spcPct val="0"/>
              </a:spcAft>
              <a:defRPr sz="3200" b="1">
                <a:solidFill>
                  <a:schemeClr val="bg1"/>
                </a:solidFill>
                <a:latin typeface="Verdana" pitchFamily="34" charset="0"/>
              </a:defRPr>
            </a:lvl6pPr>
            <a:lvl7pPr marL="914400" algn="ctr" rtl="0" fontAlgn="base">
              <a:spcBef>
                <a:spcPct val="0"/>
              </a:spcBef>
              <a:spcAft>
                <a:spcPct val="0"/>
              </a:spcAft>
              <a:defRPr sz="3200" b="1">
                <a:solidFill>
                  <a:schemeClr val="bg1"/>
                </a:solidFill>
                <a:latin typeface="Verdana" pitchFamily="34" charset="0"/>
              </a:defRPr>
            </a:lvl7pPr>
            <a:lvl8pPr marL="1371600" algn="ctr" rtl="0" fontAlgn="base">
              <a:spcBef>
                <a:spcPct val="0"/>
              </a:spcBef>
              <a:spcAft>
                <a:spcPct val="0"/>
              </a:spcAft>
              <a:defRPr sz="3200" b="1">
                <a:solidFill>
                  <a:schemeClr val="bg1"/>
                </a:solidFill>
                <a:latin typeface="Verdana" pitchFamily="34" charset="0"/>
              </a:defRPr>
            </a:lvl8pPr>
            <a:lvl9pPr marL="1828800" algn="ctr" rtl="0" fontAlgn="base">
              <a:spcBef>
                <a:spcPct val="0"/>
              </a:spcBef>
              <a:spcAft>
                <a:spcPct val="0"/>
              </a:spcAft>
              <a:defRPr sz="3200" b="1">
                <a:solidFill>
                  <a:schemeClr val="bg1"/>
                </a:solidFill>
                <a:latin typeface="Verdana" pitchFamily="34" charset="0"/>
              </a:defRPr>
            </a:lvl9pPr>
          </a:lstStyle>
          <a:p>
            <a:pPr algn="ctr"/>
            <a:r>
              <a:rPr lang="zh-CN" altLang="en-US" sz="1500" kern="0" dirty="0">
                <a:solidFill>
                  <a:srgbClr val="FF0000"/>
                </a:solidFill>
                <a:latin typeface="黑体" panose="02010609060101010101" pitchFamily="49" charset="-122"/>
                <a:ea typeface="黑体" panose="02010609060101010101" pitchFamily="49" charset="-122"/>
              </a:rPr>
              <a:t>工厂内网</a:t>
            </a:r>
            <a:endParaRPr lang="en-US" altLang="zh-CN" sz="1500" kern="0" dirty="0">
              <a:solidFill>
                <a:srgbClr val="FF0000"/>
              </a:solidFill>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869DDC2F-F98A-4811-BC5E-39C177030186}"/>
              </a:ext>
            </a:extLst>
          </p:cNvPr>
          <p:cNvSpPr/>
          <p:nvPr/>
        </p:nvSpPr>
        <p:spPr>
          <a:xfrm>
            <a:off x="1097901" y="4659982"/>
            <a:ext cx="7290523" cy="400110"/>
          </a:xfrm>
          <a:prstGeom prst="rect">
            <a:avLst/>
          </a:prstGeom>
          <a:solidFill>
            <a:srgbClr val="FFFF00"/>
          </a:solidFill>
          <a:ln w="19050">
            <a:solidFill>
              <a:schemeClr val="tx1"/>
            </a:solidFill>
          </a:ln>
        </p:spPr>
        <p:txBody>
          <a:bodyPr wrap="square">
            <a:spAutoFit/>
          </a:bodyPr>
          <a:lstStyle/>
          <a:p>
            <a:pPr algn="ctr"/>
            <a:r>
              <a:rPr lang="zh-CN" altLang="en-US" sz="2000" b="1" dirty="0">
                <a:latin typeface="+mj-ea"/>
                <a:ea typeface="+mj-ea"/>
              </a:rPr>
              <a:t>确定性网络技术可按层分为三类，目前主要应用于两大场景</a:t>
            </a:r>
          </a:p>
        </p:txBody>
      </p:sp>
    </p:spTree>
    <p:extLst>
      <p:ext uri="{BB962C8B-B14F-4D97-AF65-F5344CB8AC3E}">
        <p14:creationId xmlns:p14="http://schemas.microsoft.com/office/powerpoint/2010/main" val="2515398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Rectangle 2"/>
          <p:cNvSpPr>
            <a:spLocks noGrp="1" noChangeArrowheads="1"/>
          </p:cNvSpPr>
          <p:nvPr>
            <p:ph type="title" idx="4294967295"/>
          </p:nvPr>
        </p:nvSpPr>
        <p:spPr>
          <a:xfrm>
            <a:off x="1219595" y="188367"/>
            <a:ext cx="4967287" cy="48577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2400" kern="1200" dirty="0"/>
              <a:t>提  纲</a:t>
            </a:r>
          </a:p>
        </p:txBody>
      </p:sp>
      <p:grpSp>
        <p:nvGrpSpPr>
          <p:cNvPr id="3" name="组合 2">
            <a:extLst>
              <a:ext uri="{FF2B5EF4-FFF2-40B4-BE49-F238E27FC236}">
                <a16:creationId xmlns:a16="http://schemas.microsoft.com/office/drawing/2014/main" id="{E021E183-E0F1-43C6-98F6-BA9AF938F811}"/>
              </a:ext>
            </a:extLst>
          </p:cNvPr>
          <p:cNvGrpSpPr/>
          <p:nvPr/>
        </p:nvGrpSpPr>
        <p:grpSpPr>
          <a:xfrm>
            <a:off x="1067417" y="2506829"/>
            <a:ext cx="7123112" cy="463201"/>
            <a:chOff x="1067417" y="2427734"/>
            <a:chExt cx="7123112" cy="463201"/>
          </a:xfrm>
        </p:grpSpPr>
        <p:sp>
          <p:nvSpPr>
            <p:cNvPr id="7175" name="Text Box 10"/>
            <p:cNvSpPr txBox="1">
              <a:spLocks noChangeArrowheads="1"/>
            </p:cNvSpPr>
            <p:nvPr/>
          </p:nvSpPr>
          <p:spPr bwMode="gray">
            <a:xfrm>
              <a:off x="1708767" y="2490825"/>
              <a:ext cx="6410150" cy="400110"/>
            </a:xfrm>
            <a:prstGeom prst="rect">
              <a:avLst/>
            </a:prstGeom>
            <a:noFill/>
            <a:ln w="9525" algn="ctr">
              <a:noFill/>
              <a:miter lim="800000"/>
              <a:headEnd/>
              <a:tailEnd/>
            </a:ln>
          </p:spPr>
          <p:txBody>
            <a:bodyPr wrap="square">
              <a:spAutoFit/>
            </a:bodyPr>
            <a:lstStyle/>
            <a:p>
              <a:pPr>
                <a:defRPr/>
              </a:pPr>
              <a:r>
                <a:rPr lang="en-US" altLang="zh-CN" sz="2000" b="1">
                  <a:solidFill>
                    <a:schemeClr val="bg1"/>
                  </a:solidFill>
                  <a:latin typeface="+mj-ea"/>
                  <a:ea typeface="+mj-ea"/>
                  <a:cs typeface="楷体_GB2312"/>
                </a:rPr>
                <a:t>  </a:t>
              </a:r>
            </a:p>
          </p:txBody>
        </p:sp>
        <p:sp>
          <p:nvSpPr>
            <p:cNvPr id="7176" name="AutoShape 5"/>
            <p:cNvSpPr>
              <a:spLocks noChangeArrowheads="1"/>
            </p:cNvSpPr>
            <p:nvPr/>
          </p:nvSpPr>
          <p:spPr bwMode="gray">
            <a:xfrm>
              <a:off x="1067417" y="2427734"/>
              <a:ext cx="7123112" cy="416719"/>
            </a:xfrm>
            <a:prstGeom prst="roundRect">
              <a:avLst>
                <a:gd name="adj" fmla="val 50000"/>
              </a:avLst>
            </a:prstGeom>
            <a:solidFill>
              <a:srgbClr val="006666"/>
            </a:solidFill>
            <a:ln w="38100" algn="ctr">
              <a:solidFill>
                <a:srgbClr val="006666"/>
              </a:solidFill>
              <a:round/>
              <a:headEnd/>
              <a:tailEnd/>
            </a:ln>
          </p:spPr>
          <p:txBody>
            <a:bodyPr vert="eaVert" wrap="none" anchor="ctr"/>
            <a:lstStyle/>
            <a:p>
              <a:r>
                <a:rPr lang="en-US" altLang="zh-CN" sz="1600">
                  <a:solidFill>
                    <a:schemeClr val="bg1"/>
                  </a:solidFill>
                  <a:latin typeface="+mj-ea"/>
                  <a:ea typeface="+mj-ea"/>
                </a:rPr>
                <a:t> </a:t>
              </a:r>
              <a:endParaRPr lang="zh-CN" altLang="zh-CN" sz="1600">
                <a:solidFill>
                  <a:schemeClr val="bg1"/>
                </a:solidFill>
                <a:latin typeface="+mj-ea"/>
                <a:ea typeface="+mj-ea"/>
              </a:endParaRPr>
            </a:p>
          </p:txBody>
        </p:sp>
        <p:sp>
          <p:nvSpPr>
            <p:cNvPr id="7177" name="Text Box 10"/>
            <p:cNvSpPr txBox="1">
              <a:spLocks noChangeArrowheads="1"/>
            </p:cNvSpPr>
            <p:nvPr/>
          </p:nvSpPr>
          <p:spPr bwMode="gray">
            <a:xfrm>
              <a:off x="1211879" y="2432465"/>
              <a:ext cx="6092844" cy="400110"/>
            </a:xfrm>
            <a:prstGeom prst="rect">
              <a:avLst/>
            </a:prstGeom>
            <a:noFill/>
            <a:ln w="9525" algn="ctr">
              <a:noFill/>
              <a:miter lim="800000"/>
              <a:headEnd/>
              <a:tailEnd/>
            </a:ln>
          </p:spPr>
          <p:txBody>
            <a:bodyPr wrap="square">
              <a:spAutoFit/>
            </a:bodyPr>
            <a:lstStyle/>
            <a:p>
              <a:pPr>
                <a:defRPr/>
              </a:pPr>
              <a:r>
                <a:rPr lang="zh-CN" altLang="en-US" sz="2000" b="1" dirty="0">
                  <a:solidFill>
                    <a:schemeClr val="bg1"/>
                  </a:solidFill>
                  <a:latin typeface="+mj-ea"/>
                  <a:ea typeface="+mj-ea"/>
                  <a:cs typeface="楷体_GB2312"/>
                </a:rPr>
                <a:t> 第二部分  确定性网络最新技术进展与趋势</a:t>
              </a:r>
            </a:p>
          </p:txBody>
        </p:sp>
      </p:grpSp>
      <p:grpSp>
        <p:nvGrpSpPr>
          <p:cNvPr id="2" name="组合 1">
            <a:extLst>
              <a:ext uri="{FF2B5EF4-FFF2-40B4-BE49-F238E27FC236}">
                <a16:creationId xmlns:a16="http://schemas.microsoft.com/office/drawing/2014/main" id="{9B823B67-C4E0-4B58-BD3F-FE93E5B881A5}"/>
              </a:ext>
            </a:extLst>
          </p:cNvPr>
          <p:cNvGrpSpPr/>
          <p:nvPr/>
        </p:nvGrpSpPr>
        <p:grpSpPr>
          <a:xfrm>
            <a:off x="1043608" y="1419622"/>
            <a:ext cx="7146925" cy="473968"/>
            <a:chOff x="1043608" y="1419622"/>
            <a:chExt cx="7146925" cy="473968"/>
          </a:xfrm>
        </p:grpSpPr>
        <p:sp>
          <p:nvSpPr>
            <p:cNvPr id="7178" name="Text Box 10"/>
            <p:cNvSpPr txBox="1">
              <a:spLocks noChangeArrowheads="1"/>
            </p:cNvSpPr>
            <p:nvPr/>
          </p:nvSpPr>
          <p:spPr bwMode="gray">
            <a:xfrm>
              <a:off x="1684954" y="1493480"/>
              <a:ext cx="6116638" cy="400110"/>
            </a:xfrm>
            <a:prstGeom prst="rect">
              <a:avLst/>
            </a:prstGeom>
            <a:noFill/>
            <a:ln w="9525" algn="ctr">
              <a:noFill/>
              <a:miter lim="800000"/>
              <a:headEnd/>
              <a:tailEnd/>
            </a:ln>
          </p:spPr>
          <p:txBody>
            <a:bodyPr>
              <a:spAutoFit/>
            </a:bodyPr>
            <a:lstStyle/>
            <a:p>
              <a:pPr>
                <a:defRPr/>
              </a:pPr>
              <a:r>
                <a:rPr lang="en-US" altLang="zh-CN" sz="2000" b="1">
                  <a:solidFill>
                    <a:schemeClr val="bg1"/>
                  </a:solidFill>
                  <a:latin typeface="+mj-ea"/>
                  <a:ea typeface="+mj-ea"/>
                  <a:cs typeface="楷体_GB2312"/>
                </a:rPr>
                <a:t>  </a:t>
              </a:r>
            </a:p>
          </p:txBody>
        </p:sp>
        <p:sp>
          <p:nvSpPr>
            <p:cNvPr id="7179" name="AutoShape 5"/>
            <p:cNvSpPr>
              <a:spLocks noChangeArrowheads="1"/>
            </p:cNvSpPr>
            <p:nvPr/>
          </p:nvSpPr>
          <p:spPr bwMode="gray">
            <a:xfrm>
              <a:off x="1043608" y="1430388"/>
              <a:ext cx="7146925" cy="416719"/>
            </a:xfrm>
            <a:prstGeom prst="roundRect">
              <a:avLst>
                <a:gd name="adj" fmla="val 50000"/>
              </a:avLst>
            </a:prstGeom>
            <a:solidFill>
              <a:srgbClr val="FF0000"/>
            </a:solidFill>
            <a:ln w="38100" algn="ctr">
              <a:solidFill>
                <a:srgbClr val="006666"/>
              </a:solidFill>
              <a:round/>
              <a:headEnd/>
              <a:tailEnd/>
            </a:ln>
          </p:spPr>
          <p:txBody>
            <a:bodyPr vert="eaVert" wrap="none" anchor="ctr"/>
            <a:lstStyle/>
            <a:p>
              <a:endParaRPr lang="zh-CN" altLang="zh-CN" sz="1600">
                <a:solidFill>
                  <a:schemeClr val="bg1"/>
                </a:solidFill>
                <a:latin typeface="+mj-ea"/>
                <a:ea typeface="+mj-ea"/>
              </a:endParaRPr>
            </a:p>
          </p:txBody>
        </p:sp>
        <p:sp>
          <p:nvSpPr>
            <p:cNvPr id="7180" name="Text Box 10"/>
            <p:cNvSpPr txBox="1">
              <a:spLocks noChangeArrowheads="1"/>
            </p:cNvSpPr>
            <p:nvPr/>
          </p:nvSpPr>
          <p:spPr bwMode="gray">
            <a:xfrm>
              <a:off x="1188067" y="1419622"/>
              <a:ext cx="6545284" cy="400110"/>
            </a:xfrm>
            <a:prstGeom prst="rect">
              <a:avLst/>
            </a:prstGeom>
            <a:noFill/>
            <a:ln w="9525" algn="ctr">
              <a:noFill/>
              <a:miter lim="800000"/>
              <a:headEnd/>
              <a:tailEnd/>
            </a:ln>
          </p:spPr>
          <p:txBody>
            <a:bodyPr wrap="square">
              <a:spAutoFit/>
            </a:bodyPr>
            <a:lstStyle/>
            <a:p>
              <a:pPr>
                <a:defRPr/>
              </a:pPr>
              <a:r>
                <a:rPr lang="zh-CN" altLang="en-US" sz="2000" b="1" dirty="0">
                  <a:solidFill>
                    <a:schemeClr val="bg1"/>
                  </a:solidFill>
                  <a:latin typeface="+mj-ea"/>
                  <a:ea typeface="+mj-ea"/>
                  <a:cs typeface="楷体_GB2312"/>
                </a:rPr>
                <a:t> 第</a:t>
              </a:r>
              <a:r>
                <a:rPr lang="zh-CN" altLang="en-US" sz="2000" b="1" dirty="0">
                  <a:solidFill>
                    <a:schemeClr val="bg1"/>
                  </a:solidFill>
                  <a:latin typeface="+mj-ea"/>
                  <a:ea typeface="+mj-ea"/>
                </a:rPr>
                <a:t>一部分  确定性网络场景与需求分析</a:t>
              </a:r>
              <a:endParaRPr lang="zh-CN" altLang="en-US" sz="2000" b="1" dirty="0">
                <a:solidFill>
                  <a:schemeClr val="bg1"/>
                </a:solidFill>
                <a:latin typeface="+mj-ea"/>
                <a:ea typeface="+mj-ea"/>
                <a:cs typeface="楷体_GB2312"/>
              </a:endParaRPr>
            </a:p>
          </p:txBody>
        </p:sp>
      </p:grpSp>
      <p:grpSp>
        <p:nvGrpSpPr>
          <p:cNvPr id="4" name="组合 3">
            <a:extLst>
              <a:ext uri="{FF2B5EF4-FFF2-40B4-BE49-F238E27FC236}">
                <a16:creationId xmlns:a16="http://schemas.microsoft.com/office/drawing/2014/main" id="{06C36C4E-3C17-4B2D-85CA-9674A3D878B5}"/>
              </a:ext>
            </a:extLst>
          </p:cNvPr>
          <p:cNvGrpSpPr/>
          <p:nvPr/>
        </p:nvGrpSpPr>
        <p:grpSpPr>
          <a:xfrm>
            <a:off x="1067367" y="3583268"/>
            <a:ext cx="7123112" cy="428642"/>
            <a:chOff x="1067367" y="3363838"/>
            <a:chExt cx="7123112" cy="428642"/>
          </a:xfrm>
        </p:grpSpPr>
        <p:sp>
          <p:nvSpPr>
            <p:cNvPr id="13" name="AutoShape 5"/>
            <p:cNvSpPr>
              <a:spLocks noChangeArrowheads="1"/>
            </p:cNvSpPr>
            <p:nvPr/>
          </p:nvSpPr>
          <p:spPr bwMode="gray">
            <a:xfrm>
              <a:off x="1067367" y="3375761"/>
              <a:ext cx="7123112" cy="416719"/>
            </a:xfrm>
            <a:prstGeom prst="roundRect">
              <a:avLst>
                <a:gd name="adj" fmla="val 50000"/>
              </a:avLst>
            </a:prstGeom>
            <a:solidFill>
              <a:srgbClr val="006666"/>
            </a:solidFill>
            <a:ln w="38100" algn="ctr">
              <a:solidFill>
                <a:srgbClr val="006666"/>
              </a:solidFill>
              <a:round/>
              <a:headEnd/>
              <a:tailEnd/>
            </a:ln>
          </p:spPr>
          <p:txBody>
            <a:bodyPr vert="eaVert" wrap="none" anchor="ctr"/>
            <a:lstStyle/>
            <a:p>
              <a:endParaRPr lang="zh-CN" altLang="zh-CN" sz="1600">
                <a:solidFill>
                  <a:schemeClr val="bg1"/>
                </a:solidFill>
                <a:latin typeface="+mj-ea"/>
                <a:ea typeface="+mj-ea"/>
              </a:endParaRPr>
            </a:p>
          </p:txBody>
        </p:sp>
        <p:sp>
          <p:nvSpPr>
            <p:cNvPr id="14" name="Text Box 10"/>
            <p:cNvSpPr txBox="1">
              <a:spLocks noChangeArrowheads="1"/>
            </p:cNvSpPr>
            <p:nvPr/>
          </p:nvSpPr>
          <p:spPr bwMode="gray">
            <a:xfrm>
              <a:off x="1205703" y="3363838"/>
              <a:ext cx="6313334" cy="400110"/>
            </a:xfrm>
            <a:prstGeom prst="rect">
              <a:avLst/>
            </a:prstGeom>
            <a:noFill/>
            <a:ln w="9525" algn="ctr">
              <a:noFill/>
              <a:miter lim="800000"/>
              <a:headEnd/>
              <a:tailEnd/>
            </a:ln>
          </p:spPr>
          <p:txBody>
            <a:bodyPr wrap="square">
              <a:spAutoFit/>
            </a:bodyPr>
            <a:lstStyle/>
            <a:p>
              <a:pPr>
                <a:defRPr/>
              </a:pPr>
              <a:r>
                <a:rPr lang="zh-CN" altLang="en-US" sz="2000" b="1" dirty="0">
                  <a:solidFill>
                    <a:schemeClr val="bg1"/>
                  </a:solidFill>
                  <a:latin typeface="+mj-ea"/>
                  <a:ea typeface="+mj-ea"/>
                  <a:cs typeface="楷体_GB2312"/>
                </a:rPr>
                <a:t> 第三部分  确定性网络探索与思考</a:t>
              </a:r>
            </a:p>
          </p:txBody>
        </p:sp>
      </p:grpSp>
      <p:sp>
        <p:nvSpPr>
          <p:cNvPr id="11" name="灯片编号占位符 3"/>
          <p:cNvSpPr txBox="1">
            <a:spLocks/>
          </p:cNvSpPr>
          <p:nvPr/>
        </p:nvSpPr>
        <p:spPr>
          <a:xfrm>
            <a:off x="8456612" y="4821138"/>
            <a:ext cx="723900" cy="342900"/>
          </a:xfrm>
          <a:prstGeom prst="rect">
            <a:avLst/>
          </a:prstGeom>
        </p:spPr>
        <p:txBody>
          <a:bodyPr lIns="91420" tIns="45710" rIns="91420" bIns="45710">
            <a:noAutofit/>
          </a:bodyPr>
          <a:lstStyle/>
          <a:p>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fld id="{C74DB63C-3BE5-4DD4-B0A1-C0F1C5D43B8F}" type="slidenum">
              <a:rPr kumimoji="0" lang="en-US" altLang="zh-CN" sz="2000" b="1" i="0" u="none" strike="noStrike" kern="0" cap="none" spc="0" normalizeH="0" baseline="0" noProof="0" smtClean="0">
                <a:ln>
                  <a:noFill/>
                </a:ln>
                <a:solidFill>
                  <a:srgbClr val="676767"/>
                </a:solidFill>
                <a:effectLst/>
                <a:uLnTx/>
                <a:uFillTx/>
                <a:latin typeface="黑体" pitchFamily="49" charset="-122"/>
                <a:ea typeface="黑体" pitchFamily="49" charset="-122"/>
                <a:cs typeface="Arial Unicode MS" pitchFamily="34" charset="-122"/>
              </a:rPr>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t>2</a:t>
            </a:fld>
            <a:endParaRPr kumimoji="0" lang="en-US" altLang="zh-CN" sz="2000" b="1" i="0" u="none" strike="noStrike" kern="0" cap="none" spc="0" normalizeH="0" baseline="0" noProof="0">
              <a:ln>
                <a:noFill/>
              </a:ln>
              <a:solidFill>
                <a:srgbClr val="676767"/>
              </a:solidFill>
              <a:effectLst/>
              <a:uLnTx/>
              <a:uFillTx/>
              <a:latin typeface="黑体" pitchFamily="49" charset="-122"/>
              <a:ea typeface="黑体" pitchFamily="49" charset="-122"/>
              <a:cs typeface="Arial Unicode MS" pitchFamily="34" charset="-122"/>
            </a:endParaRPr>
          </a:p>
        </p:txBody>
      </p:sp>
    </p:spTree>
    <p:extLst>
      <p:ext uri="{BB962C8B-B14F-4D97-AF65-F5344CB8AC3E}">
        <p14:creationId xmlns:p14="http://schemas.microsoft.com/office/powerpoint/2010/main" val="2582102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A6B439-C724-4875-A288-E003334F8846}"/>
              </a:ext>
            </a:extLst>
          </p:cNvPr>
          <p:cNvSpPr/>
          <p:nvPr/>
        </p:nvSpPr>
        <p:spPr>
          <a:xfrm>
            <a:off x="1207643" y="96309"/>
            <a:ext cx="7300521" cy="59974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en-US" altLang="zh-CN" sz="2400" b="1" dirty="0">
                <a:solidFill>
                  <a:schemeClr val="tx2"/>
                </a:solidFill>
                <a:latin typeface="+mj-lt"/>
                <a:ea typeface="+mj-ea"/>
                <a:cs typeface="+mj-cs"/>
              </a:rPr>
              <a:t>L1</a:t>
            </a:r>
            <a:r>
              <a:rPr lang="zh-CN" altLang="en-US" sz="2400" b="1" dirty="0">
                <a:solidFill>
                  <a:schemeClr val="tx2"/>
                </a:solidFill>
                <a:latin typeface="+mj-lt"/>
                <a:ea typeface="+mj-ea"/>
                <a:cs typeface="+mj-cs"/>
              </a:rPr>
              <a:t>层确定性技术</a:t>
            </a:r>
            <a:r>
              <a:rPr lang="en-US" altLang="zh-CN" sz="2400" b="1" dirty="0">
                <a:solidFill>
                  <a:schemeClr val="tx2"/>
                </a:solidFill>
                <a:latin typeface="+mj-lt"/>
                <a:ea typeface="+mj-ea"/>
                <a:cs typeface="+mj-cs"/>
              </a:rPr>
              <a:t>——</a:t>
            </a:r>
            <a:r>
              <a:rPr lang="en-US" altLang="zh-CN" sz="2400" b="1" dirty="0" err="1">
                <a:solidFill>
                  <a:schemeClr val="tx2"/>
                </a:solidFill>
                <a:latin typeface="+mj-lt"/>
                <a:ea typeface="+mj-ea"/>
                <a:cs typeface="+mj-cs"/>
              </a:rPr>
              <a:t>FlexE</a:t>
            </a:r>
            <a:endParaRPr lang="zh-CN" altLang="en-US" sz="2400" b="1" dirty="0">
              <a:solidFill>
                <a:schemeClr val="tx2"/>
              </a:solidFill>
              <a:latin typeface="+mj-lt"/>
              <a:ea typeface="+mj-ea"/>
              <a:cs typeface="+mj-cs"/>
            </a:endParaRPr>
          </a:p>
        </p:txBody>
      </p:sp>
      <p:sp>
        <p:nvSpPr>
          <p:cNvPr id="16" name="灯片编号占位符 3">
            <a:extLst>
              <a:ext uri="{FF2B5EF4-FFF2-40B4-BE49-F238E27FC236}">
                <a16:creationId xmlns:a16="http://schemas.microsoft.com/office/drawing/2014/main" id="{B8640775-B51B-4DFA-BF2C-8E24B399BA98}"/>
              </a:ext>
            </a:extLst>
          </p:cNvPr>
          <p:cNvSpPr txBox="1">
            <a:spLocks/>
          </p:cNvSpPr>
          <p:nvPr/>
        </p:nvSpPr>
        <p:spPr>
          <a:xfrm>
            <a:off x="8456612" y="4821138"/>
            <a:ext cx="723900" cy="342900"/>
          </a:xfrm>
          <a:prstGeom prst="rect">
            <a:avLst/>
          </a:prstGeom>
        </p:spPr>
        <p:txBody>
          <a:bodyPr lIns="91420" tIns="45710" rIns="91420" bIns="45710">
            <a:noAutofit/>
          </a:bodyPr>
          <a:lstStyle/>
          <a:p>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fld id="{C74DB63C-3BE5-4DD4-B0A1-C0F1C5D43B8F}" type="slidenum">
              <a:rPr kumimoji="0" lang="en-US" altLang="zh-CN" sz="2000" b="1" i="0" u="none" strike="noStrike" kern="0" cap="none" spc="0" normalizeH="0" baseline="0" noProof="0" smtClean="0">
                <a:ln>
                  <a:noFill/>
                </a:ln>
                <a:solidFill>
                  <a:srgbClr val="676767"/>
                </a:solidFill>
                <a:effectLst/>
                <a:uLnTx/>
                <a:uFillTx/>
                <a:latin typeface="Arial Unicode MS" pitchFamily="34" charset="-122"/>
                <a:ea typeface="Arial Unicode MS" pitchFamily="34" charset="-122"/>
                <a:cs typeface="Arial Unicode MS" pitchFamily="34" charset="-122"/>
              </a:rPr>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t>20</a:t>
            </a:fld>
            <a:endParaRPr kumimoji="0" lang="en-US" altLang="zh-CN" sz="2000" b="1" i="0" u="none" strike="noStrike" kern="0" cap="none" spc="0" normalizeH="0" baseline="0" noProof="0">
              <a:ln>
                <a:noFill/>
              </a:ln>
              <a:solidFill>
                <a:srgbClr val="676767"/>
              </a:solidFill>
              <a:effectLst/>
              <a:uLnTx/>
              <a:uFillTx/>
              <a:latin typeface="Arial Unicode MS" pitchFamily="34" charset="-122"/>
              <a:ea typeface="Arial Unicode MS" pitchFamily="34" charset="-122"/>
              <a:cs typeface="Arial Unicode MS" pitchFamily="34" charset="-122"/>
            </a:endParaRPr>
          </a:p>
        </p:txBody>
      </p:sp>
      <p:sp>
        <p:nvSpPr>
          <p:cNvPr id="9" name="内容占位符 2">
            <a:extLst>
              <a:ext uri="{FF2B5EF4-FFF2-40B4-BE49-F238E27FC236}">
                <a16:creationId xmlns:a16="http://schemas.microsoft.com/office/drawing/2014/main" id="{6DEC0714-AEC7-4B40-928F-039AFE3DF1FB}"/>
              </a:ext>
            </a:extLst>
          </p:cNvPr>
          <p:cNvSpPr txBox="1">
            <a:spLocks/>
          </p:cNvSpPr>
          <p:nvPr/>
        </p:nvSpPr>
        <p:spPr>
          <a:xfrm>
            <a:off x="107504" y="952995"/>
            <a:ext cx="9036496" cy="748404"/>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285750" lvl="1">
              <a:spcBef>
                <a:spcPts val="300"/>
              </a:spcBef>
              <a:buFont typeface="Wingdings" panose="05000000000000000000" pitchFamily="2" charset="2"/>
              <a:buChar char="n"/>
              <a:defRPr/>
            </a:pPr>
            <a:r>
              <a:rPr lang="en-US" altLang="zh-CN" sz="1600" b="1" kern="0" dirty="0" err="1">
                <a:latin typeface="+mj-ea"/>
                <a:ea typeface="+mj-ea"/>
              </a:rPr>
              <a:t>FlexE</a:t>
            </a:r>
            <a:r>
              <a:rPr lang="en-US" altLang="zh-CN" sz="1600" b="1" kern="0" dirty="0">
                <a:latin typeface="+mj-ea"/>
                <a:ea typeface="+mj-ea"/>
              </a:rPr>
              <a:t> </a:t>
            </a:r>
            <a:r>
              <a:rPr lang="zh-CN" altLang="en-US" sz="1600" b="1" kern="0" dirty="0">
                <a:latin typeface="+mj-ea"/>
                <a:ea typeface="+mj-ea"/>
              </a:rPr>
              <a:t>也称为灵活以太网，是由</a:t>
            </a:r>
            <a:r>
              <a:rPr lang="en-US" altLang="zh-CN" sz="1600" b="1" kern="0" dirty="0">
                <a:latin typeface="+mj-ea"/>
                <a:ea typeface="+mj-ea"/>
              </a:rPr>
              <a:t>OIF</a:t>
            </a:r>
            <a:r>
              <a:rPr lang="zh-CN" altLang="en-US" sz="1600" b="1" kern="0" dirty="0">
                <a:latin typeface="+mj-ea"/>
                <a:ea typeface="+mj-ea"/>
              </a:rPr>
              <a:t>发布的通信协议，通过在以太网 </a:t>
            </a:r>
            <a:r>
              <a:rPr lang="en-US" altLang="zh-CN" sz="1600" b="1" kern="0" dirty="0">
                <a:latin typeface="+mj-ea"/>
                <a:ea typeface="+mj-ea"/>
              </a:rPr>
              <a:t>L2</a:t>
            </a:r>
            <a:r>
              <a:rPr lang="zh-CN" altLang="en-US" sz="1600" b="1" kern="0" dirty="0">
                <a:latin typeface="+mj-ea"/>
                <a:ea typeface="+mj-ea"/>
              </a:rPr>
              <a:t>和</a:t>
            </a:r>
            <a:r>
              <a:rPr lang="en-US" altLang="zh-CN" sz="1600" b="1" kern="0" dirty="0">
                <a:latin typeface="+mj-ea"/>
                <a:ea typeface="+mj-ea"/>
              </a:rPr>
              <a:t>L1</a:t>
            </a:r>
            <a:r>
              <a:rPr lang="zh-CN" altLang="en-US" sz="1600" b="1" kern="0" dirty="0">
                <a:latin typeface="+mj-ea"/>
                <a:ea typeface="+mj-ea"/>
              </a:rPr>
              <a:t>之间的中间层增加</a:t>
            </a:r>
            <a:r>
              <a:rPr lang="en-US" altLang="zh-CN" sz="1600" b="1" kern="0" dirty="0" err="1">
                <a:latin typeface="+mj-ea"/>
                <a:ea typeface="+mj-ea"/>
              </a:rPr>
              <a:t>FlexE</a:t>
            </a:r>
            <a:r>
              <a:rPr lang="en-US" altLang="zh-CN" sz="1600" b="1" kern="0" dirty="0">
                <a:latin typeface="+mj-ea"/>
                <a:ea typeface="+mj-ea"/>
              </a:rPr>
              <a:t> Shim</a:t>
            </a:r>
            <a:r>
              <a:rPr lang="zh-CN" altLang="en-US" sz="1600" b="1" kern="0" dirty="0">
                <a:latin typeface="+mj-ea"/>
                <a:ea typeface="+mj-ea"/>
              </a:rPr>
              <a:t>层，实现业务速率和物理通道速率的解耦。</a:t>
            </a:r>
            <a:endParaRPr lang="zh-CN" altLang="en-US" sz="1600" b="1" kern="0" dirty="0">
              <a:solidFill>
                <a:srgbClr val="FF0000"/>
              </a:solidFill>
              <a:latin typeface="+mj-ea"/>
              <a:ea typeface="+mj-ea"/>
            </a:endParaRPr>
          </a:p>
        </p:txBody>
      </p:sp>
      <p:sp>
        <p:nvSpPr>
          <p:cNvPr id="10" name="矩形 9">
            <a:extLst>
              <a:ext uri="{FF2B5EF4-FFF2-40B4-BE49-F238E27FC236}">
                <a16:creationId xmlns:a16="http://schemas.microsoft.com/office/drawing/2014/main" id="{86ABFD44-D423-4B84-A3CC-033019A18F2D}"/>
              </a:ext>
            </a:extLst>
          </p:cNvPr>
          <p:cNvSpPr/>
          <p:nvPr/>
        </p:nvSpPr>
        <p:spPr>
          <a:xfrm>
            <a:off x="107504" y="1563638"/>
            <a:ext cx="5670398" cy="1446550"/>
          </a:xfrm>
          <a:prstGeom prst="rect">
            <a:avLst/>
          </a:prstGeom>
        </p:spPr>
        <p:txBody>
          <a:bodyPr wrap="square">
            <a:spAutoFit/>
          </a:bodyPr>
          <a:lstStyle/>
          <a:p>
            <a:pPr marL="342900" indent="-342900">
              <a:buFont typeface="Wingdings" panose="05000000000000000000" pitchFamily="2" charset="2"/>
              <a:buChar char="n"/>
            </a:pPr>
            <a:r>
              <a:rPr lang="zh-CN" altLang="en-US" sz="1600" b="1" kern="0" dirty="0">
                <a:latin typeface="+mj-ea"/>
                <a:ea typeface="+mj-ea"/>
              </a:rPr>
              <a:t>进展</a:t>
            </a:r>
            <a:endParaRPr lang="en-US" altLang="zh-CN" sz="1600" b="1" kern="0" dirty="0">
              <a:latin typeface="+mj-ea"/>
              <a:ea typeface="+mj-ea"/>
            </a:endParaRPr>
          </a:p>
          <a:p>
            <a:endParaRPr lang="en-US" altLang="zh-CN" sz="1200" b="1" kern="0" dirty="0">
              <a:latin typeface="+mj-ea"/>
              <a:ea typeface="+mj-ea"/>
            </a:endParaRPr>
          </a:p>
          <a:p>
            <a:r>
              <a:rPr lang="en-US" altLang="zh-CN" sz="1200" b="1" kern="0" dirty="0">
                <a:latin typeface="+mj-ea"/>
                <a:ea typeface="+mj-ea"/>
              </a:rPr>
              <a:t>– 2011</a:t>
            </a:r>
            <a:r>
              <a:rPr lang="zh-CN" altLang="en-US" sz="1200" b="1" kern="0" dirty="0">
                <a:latin typeface="+mj-ea"/>
                <a:ea typeface="+mj-ea"/>
              </a:rPr>
              <a:t>年</a:t>
            </a:r>
            <a:r>
              <a:rPr lang="en-US" altLang="zh-CN" sz="1200" b="1" kern="0" dirty="0">
                <a:latin typeface="+mj-ea"/>
                <a:ea typeface="+mj-ea"/>
              </a:rPr>
              <a:t>1</a:t>
            </a:r>
            <a:r>
              <a:rPr lang="zh-CN" altLang="en-US" sz="1200" b="1" kern="0" dirty="0">
                <a:latin typeface="+mj-ea"/>
                <a:ea typeface="+mj-ea"/>
              </a:rPr>
              <a:t>月，</a:t>
            </a:r>
            <a:r>
              <a:rPr lang="en" altLang="zh-CN" sz="1200" b="1" kern="0" dirty="0">
                <a:latin typeface="+mj-ea"/>
                <a:ea typeface="+mj-ea"/>
              </a:rPr>
              <a:t>OIF</a:t>
            </a:r>
            <a:r>
              <a:rPr lang="zh-CN" altLang="en-US" sz="1200" b="1" kern="0" dirty="0">
                <a:latin typeface="+mj-ea"/>
                <a:ea typeface="+mj-ea"/>
              </a:rPr>
              <a:t>成立灵活以太网研究小组</a:t>
            </a:r>
            <a:endParaRPr lang="en-US" altLang="zh-CN" sz="1200" b="1" kern="0" dirty="0">
              <a:latin typeface="+mj-ea"/>
              <a:ea typeface="+mj-ea"/>
            </a:endParaRPr>
          </a:p>
          <a:p>
            <a:r>
              <a:rPr lang="en-US" altLang="zh-CN" sz="1200" b="1" kern="0" dirty="0">
                <a:latin typeface="+mj-ea"/>
                <a:ea typeface="+mj-ea"/>
              </a:rPr>
              <a:t>– 2015</a:t>
            </a:r>
            <a:r>
              <a:rPr lang="zh-CN" altLang="en-US" sz="1200" b="1" kern="0" dirty="0">
                <a:latin typeface="+mj-ea"/>
                <a:ea typeface="+mj-ea"/>
              </a:rPr>
              <a:t>年</a:t>
            </a:r>
            <a:r>
              <a:rPr lang="en-US" altLang="zh-CN" sz="1200" b="1" kern="0" dirty="0">
                <a:latin typeface="+mj-ea"/>
                <a:ea typeface="+mj-ea"/>
              </a:rPr>
              <a:t>7</a:t>
            </a:r>
            <a:r>
              <a:rPr lang="zh-CN" altLang="en-US" sz="1200" b="1" kern="0" dirty="0">
                <a:latin typeface="+mj-ea"/>
                <a:ea typeface="+mj-ea"/>
              </a:rPr>
              <a:t>月，发布草案</a:t>
            </a:r>
            <a:endParaRPr lang="en-US" altLang="zh-CN" sz="1200" b="1" kern="0" dirty="0">
              <a:latin typeface="+mj-ea"/>
              <a:ea typeface="+mj-ea"/>
            </a:endParaRPr>
          </a:p>
          <a:p>
            <a:r>
              <a:rPr lang="en-US" altLang="zh-CN" sz="1200" b="1" kern="0" dirty="0">
                <a:latin typeface="+mj-ea"/>
                <a:ea typeface="+mj-ea"/>
              </a:rPr>
              <a:t>– 2016</a:t>
            </a:r>
            <a:r>
              <a:rPr lang="zh-CN" altLang="en-US" sz="1200" b="1" kern="0" dirty="0">
                <a:latin typeface="+mj-ea"/>
                <a:ea typeface="+mj-ea"/>
              </a:rPr>
              <a:t>年</a:t>
            </a:r>
            <a:r>
              <a:rPr lang="en-US" altLang="zh-CN" sz="1200" b="1" kern="0" dirty="0">
                <a:latin typeface="+mj-ea"/>
                <a:ea typeface="+mj-ea"/>
              </a:rPr>
              <a:t>3</a:t>
            </a:r>
            <a:r>
              <a:rPr lang="zh-CN" altLang="en-US" sz="1200" b="1" kern="0" dirty="0">
                <a:latin typeface="+mj-ea"/>
                <a:ea typeface="+mj-ea"/>
              </a:rPr>
              <a:t>月，发布了</a:t>
            </a:r>
            <a:r>
              <a:rPr lang="en" altLang="zh-CN" sz="1200" b="1" kern="0" dirty="0" err="1">
                <a:latin typeface="+mj-ea"/>
                <a:ea typeface="+mj-ea"/>
              </a:rPr>
              <a:t>FlexE</a:t>
            </a:r>
            <a:r>
              <a:rPr lang="zh-CN" altLang="en-US" sz="1200" b="1" kern="0" dirty="0">
                <a:latin typeface="+mj-ea"/>
                <a:ea typeface="+mj-ea"/>
              </a:rPr>
              <a:t>的</a:t>
            </a:r>
            <a:r>
              <a:rPr lang="en-US" altLang="zh-CN" sz="1200" b="1" kern="0" dirty="0">
                <a:latin typeface="+mj-ea"/>
                <a:ea typeface="+mj-ea"/>
              </a:rPr>
              <a:t>1.0</a:t>
            </a:r>
            <a:r>
              <a:rPr lang="zh-CN" altLang="en-US" sz="1200" b="1" kern="0" dirty="0">
                <a:latin typeface="+mj-ea"/>
                <a:ea typeface="+mj-ea"/>
              </a:rPr>
              <a:t>标准内容</a:t>
            </a:r>
            <a:endParaRPr lang="en-US" altLang="zh-CN" sz="1200" b="1" kern="0" dirty="0">
              <a:latin typeface="+mj-ea"/>
              <a:ea typeface="+mj-ea"/>
            </a:endParaRPr>
          </a:p>
          <a:p>
            <a:r>
              <a:rPr lang="en-US" altLang="zh-CN" sz="1200" b="1" kern="0" dirty="0">
                <a:latin typeface="+mj-ea"/>
                <a:ea typeface="+mj-ea"/>
              </a:rPr>
              <a:t>– </a:t>
            </a:r>
            <a:r>
              <a:rPr lang="en" altLang="zh-CN" sz="1200" b="1" kern="0" dirty="0">
                <a:latin typeface="+mj-ea"/>
                <a:ea typeface="+mj-ea"/>
              </a:rPr>
              <a:t>2017</a:t>
            </a:r>
            <a:r>
              <a:rPr lang="zh-CN" altLang="en-US" sz="1200" b="1" kern="0" dirty="0">
                <a:latin typeface="+mj-ea"/>
                <a:ea typeface="+mj-ea"/>
              </a:rPr>
              <a:t>年第一季度，</a:t>
            </a:r>
            <a:r>
              <a:rPr lang="en" altLang="zh-CN" sz="1200" b="1" kern="0" dirty="0" err="1">
                <a:latin typeface="+mj-ea"/>
                <a:ea typeface="+mj-ea"/>
              </a:rPr>
              <a:t>FlexE</a:t>
            </a:r>
            <a:r>
              <a:rPr lang="en" altLang="zh-CN" sz="1200" b="1" kern="0" dirty="0">
                <a:latin typeface="+mj-ea"/>
                <a:ea typeface="+mj-ea"/>
              </a:rPr>
              <a:t> For</a:t>
            </a:r>
            <a:r>
              <a:rPr lang="zh-CN" altLang="en-US" sz="1200" b="1" kern="0" dirty="0">
                <a:latin typeface="+mj-ea"/>
                <a:ea typeface="+mj-ea"/>
              </a:rPr>
              <a:t> </a:t>
            </a:r>
            <a:r>
              <a:rPr lang="en" altLang="zh-CN" sz="1200" b="1" kern="0" dirty="0">
                <a:latin typeface="+mj-ea"/>
                <a:ea typeface="+mj-ea"/>
              </a:rPr>
              <a:t>IP/MPLS</a:t>
            </a:r>
            <a:r>
              <a:rPr lang="zh-CN" altLang="en-US" sz="1200" b="1" kern="0" dirty="0">
                <a:latin typeface="+mj-ea"/>
                <a:ea typeface="+mj-ea"/>
              </a:rPr>
              <a:t>标准正式在</a:t>
            </a:r>
            <a:r>
              <a:rPr lang="en" altLang="zh-CN" sz="1200" b="1" kern="0" dirty="0">
                <a:latin typeface="+mj-ea"/>
                <a:ea typeface="+mj-ea"/>
              </a:rPr>
              <a:t>BBF</a:t>
            </a:r>
            <a:r>
              <a:rPr lang="zh-CN" altLang="en-US" sz="1200" b="1" kern="0" dirty="0">
                <a:latin typeface="+mj-ea"/>
                <a:ea typeface="+mj-ea"/>
              </a:rPr>
              <a:t>立项</a:t>
            </a:r>
            <a:endParaRPr lang="en-US" altLang="zh-CN" sz="1200" b="1" kern="0" dirty="0">
              <a:latin typeface="+mj-ea"/>
              <a:ea typeface="+mj-ea"/>
            </a:endParaRPr>
          </a:p>
          <a:p>
            <a:r>
              <a:rPr lang="en-US" altLang="zh-CN" sz="1200" b="1" kern="0" dirty="0">
                <a:latin typeface="+mj-ea"/>
                <a:ea typeface="+mj-ea"/>
              </a:rPr>
              <a:t>– </a:t>
            </a:r>
            <a:r>
              <a:rPr lang="en" altLang="zh-CN" sz="1200" b="1" kern="0" dirty="0">
                <a:solidFill>
                  <a:srgbClr val="FF0000"/>
                </a:solidFill>
                <a:latin typeface="+mj-ea"/>
                <a:ea typeface="+mj-ea"/>
              </a:rPr>
              <a:t>2018</a:t>
            </a:r>
            <a:r>
              <a:rPr lang="zh-CN" altLang="en-US" sz="1200" b="1" kern="0" dirty="0">
                <a:solidFill>
                  <a:srgbClr val="FF0000"/>
                </a:solidFill>
                <a:latin typeface="+mj-ea"/>
                <a:ea typeface="+mj-ea"/>
              </a:rPr>
              <a:t>年第三季度，</a:t>
            </a:r>
            <a:r>
              <a:rPr lang="en" altLang="zh-CN" sz="1200" b="1" kern="0" dirty="0">
                <a:solidFill>
                  <a:srgbClr val="FF0000"/>
                </a:solidFill>
                <a:latin typeface="+mj-ea"/>
                <a:ea typeface="+mj-ea"/>
              </a:rPr>
              <a:t>FlexE2.0</a:t>
            </a:r>
            <a:r>
              <a:rPr lang="zh-CN" altLang="en-US" sz="1200" b="1" kern="0" dirty="0">
                <a:solidFill>
                  <a:srgbClr val="FF0000"/>
                </a:solidFill>
                <a:latin typeface="+mj-ea"/>
                <a:ea typeface="+mj-ea"/>
              </a:rPr>
              <a:t>标准正式发布，包括帧格式、时间同步方案等</a:t>
            </a:r>
            <a:r>
              <a:rPr lang="zh-CN" altLang="en-US" sz="1200" b="1" kern="0" dirty="0">
                <a:latin typeface="+mj-ea"/>
                <a:ea typeface="+mj-ea"/>
              </a:rPr>
              <a:t> </a:t>
            </a:r>
          </a:p>
        </p:txBody>
      </p:sp>
      <p:sp>
        <p:nvSpPr>
          <p:cNvPr id="11" name="内容占位符 2">
            <a:extLst>
              <a:ext uri="{FF2B5EF4-FFF2-40B4-BE49-F238E27FC236}">
                <a16:creationId xmlns:a16="http://schemas.microsoft.com/office/drawing/2014/main" id="{10E7CBFC-2F48-4664-9DDF-377E6C1B3B79}"/>
              </a:ext>
            </a:extLst>
          </p:cNvPr>
          <p:cNvSpPr txBox="1">
            <a:spLocks/>
          </p:cNvSpPr>
          <p:nvPr/>
        </p:nvSpPr>
        <p:spPr>
          <a:xfrm>
            <a:off x="107504" y="3075806"/>
            <a:ext cx="4608512" cy="1512168"/>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342900" lvl="1" indent="-342900">
              <a:spcBef>
                <a:spcPts val="0"/>
              </a:spcBef>
              <a:buFont typeface="Wingdings" panose="05000000000000000000" pitchFamily="2" charset="2"/>
              <a:buChar char="n"/>
              <a:defRPr/>
            </a:pPr>
            <a:r>
              <a:rPr lang="zh-CN" altLang="en-US" sz="1600" b="1" kern="0" dirty="0">
                <a:latin typeface="+mj-ea"/>
                <a:ea typeface="+mj-ea"/>
              </a:rPr>
              <a:t>基本思想：</a:t>
            </a:r>
            <a:endParaRPr lang="en-US" altLang="zh-CN" sz="1600" b="1" kern="0" dirty="0">
              <a:latin typeface="+mj-ea"/>
              <a:ea typeface="+mj-ea"/>
            </a:endParaRPr>
          </a:p>
          <a:p>
            <a:pPr marL="0" lvl="1" indent="0">
              <a:spcBef>
                <a:spcPts val="0"/>
              </a:spcBef>
              <a:buNone/>
              <a:defRPr/>
            </a:pPr>
            <a:endParaRPr lang="en-US" altLang="zh-CN" sz="500" b="1" kern="0" dirty="0">
              <a:latin typeface="+mj-ea"/>
            </a:endParaRPr>
          </a:p>
          <a:p>
            <a:pPr marL="0" lvl="1" indent="0">
              <a:spcBef>
                <a:spcPts val="0"/>
              </a:spcBef>
              <a:buNone/>
              <a:defRPr/>
            </a:pPr>
            <a:r>
              <a:rPr lang="zh-CN" altLang="en-US" sz="1600" b="1" kern="0" dirty="0">
                <a:latin typeface="+mj-ea"/>
              </a:rPr>
              <a:t>通过链路捆绑、子速率和通道化三种应用模式，承载各类速率需求业务。</a:t>
            </a:r>
            <a:endParaRPr lang="en-US" altLang="zh-CN" sz="1600" b="1" kern="0" dirty="0">
              <a:latin typeface="+mj-ea"/>
              <a:ea typeface="+mj-ea"/>
            </a:endParaRPr>
          </a:p>
          <a:p>
            <a:pPr marL="0" lvl="1" indent="0">
              <a:spcBef>
                <a:spcPts val="0"/>
              </a:spcBef>
              <a:buNone/>
              <a:defRPr/>
            </a:pPr>
            <a:r>
              <a:rPr lang="zh-CN" altLang="en-US" sz="1600" b="1" kern="0" dirty="0">
                <a:solidFill>
                  <a:srgbClr val="FF0000"/>
                </a:solidFill>
                <a:latin typeface="+mj-ea"/>
                <a:ea typeface="+mj-ea"/>
              </a:rPr>
              <a:t>通过时分复用分发机制，将多个</a:t>
            </a:r>
            <a:r>
              <a:rPr lang="en" altLang="zh-CN" sz="1600" b="1" kern="0" dirty="0">
                <a:solidFill>
                  <a:srgbClr val="FF0000"/>
                </a:solidFill>
                <a:latin typeface="+mj-ea"/>
                <a:ea typeface="+mj-ea"/>
              </a:rPr>
              <a:t>client</a:t>
            </a:r>
            <a:r>
              <a:rPr lang="zh-CN" altLang="en-US" sz="1600" b="1" kern="0" dirty="0">
                <a:solidFill>
                  <a:srgbClr val="FF0000"/>
                </a:solidFill>
                <a:latin typeface="+mj-ea"/>
                <a:ea typeface="+mj-ea"/>
              </a:rPr>
              <a:t>接口的数据按照时隙方式调度并分发至多个不同的子通道</a:t>
            </a:r>
            <a:r>
              <a:rPr lang="zh-CN" altLang="en-US" sz="1600" b="1" kern="0" dirty="0">
                <a:latin typeface="+mj-ea"/>
                <a:ea typeface="+mj-ea"/>
              </a:rPr>
              <a:t>。</a:t>
            </a:r>
            <a:endParaRPr lang="en-US" altLang="zh-CN" sz="1600" b="1" kern="0" dirty="0">
              <a:latin typeface="+mj-ea"/>
              <a:ea typeface="+mj-ea"/>
            </a:endParaRPr>
          </a:p>
        </p:txBody>
      </p:sp>
      <p:sp>
        <p:nvSpPr>
          <p:cNvPr id="12" name="矩形 11">
            <a:extLst>
              <a:ext uri="{FF2B5EF4-FFF2-40B4-BE49-F238E27FC236}">
                <a16:creationId xmlns:a16="http://schemas.microsoft.com/office/drawing/2014/main" id="{278D4633-2064-4093-8E56-C53A3BD3784F}"/>
              </a:ext>
            </a:extLst>
          </p:cNvPr>
          <p:cNvSpPr/>
          <p:nvPr/>
        </p:nvSpPr>
        <p:spPr>
          <a:xfrm>
            <a:off x="206658" y="4530494"/>
            <a:ext cx="8730683" cy="400110"/>
          </a:xfrm>
          <a:prstGeom prst="rect">
            <a:avLst/>
          </a:prstGeom>
          <a:solidFill>
            <a:srgbClr val="FFFF00"/>
          </a:solidFill>
          <a:ln w="19050">
            <a:solidFill>
              <a:schemeClr val="tx1"/>
            </a:solidFill>
          </a:ln>
        </p:spPr>
        <p:txBody>
          <a:bodyPr wrap="square">
            <a:spAutoFit/>
          </a:bodyPr>
          <a:lstStyle/>
          <a:p>
            <a:pPr algn="ctr"/>
            <a:r>
              <a:rPr lang="zh-CN" altLang="en-US" sz="2000" b="1" dirty="0">
                <a:latin typeface="+mj-ea"/>
                <a:ea typeface="+mj-ea"/>
              </a:rPr>
              <a:t>通过</a:t>
            </a:r>
            <a:r>
              <a:rPr lang="en-US" altLang="zh-CN" sz="2000" b="1" dirty="0">
                <a:latin typeface="+mj-ea"/>
                <a:ea typeface="+mj-ea"/>
              </a:rPr>
              <a:t>PHY/MAC</a:t>
            </a:r>
            <a:r>
              <a:rPr lang="zh-CN" altLang="en-US" sz="2000" b="1" dirty="0">
                <a:latin typeface="+mj-ea"/>
                <a:ea typeface="+mj-ea"/>
              </a:rPr>
              <a:t>层协同调度，基于时隙交换保障时延，目前主要用于</a:t>
            </a:r>
            <a:r>
              <a:rPr lang="en-US" altLang="zh-CN" sz="2000" b="1" dirty="0">
                <a:latin typeface="+mj-ea"/>
                <a:ea typeface="+mj-ea"/>
              </a:rPr>
              <a:t>5G</a:t>
            </a:r>
            <a:r>
              <a:rPr lang="zh-CN" altLang="en-US" sz="2000" b="1" dirty="0">
                <a:latin typeface="+mj-ea"/>
                <a:ea typeface="+mj-ea"/>
              </a:rPr>
              <a:t>承载网</a:t>
            </a:r>
          </a:p>
        </p:txBody>
      </p:sp>
      <p:pic>
        <p:nvPicPr>
          <p:cNvPr id="1026" name="Picture 2" descr="âflexeâçå¾çæç´¢ç»æ">
            <a:extLst>
              <a:ext uri="{FF2B5EF4-FFF2-40B4-BE49-F238E27FC236}">
                <a16:creationId xmlns:a16="http://schemas.microsoft.com/office/drawing/2014/main" id="{5553351C-68CB-4DEF-803F-FC20AF2E6B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27" r="4862"/>
          <a:stretch/>
        </p:blipFill>
        <p:spPr bwMode="auto">
          <a:xfrm>
            <a:off x="5724128" y="1469010"/>
            <a:ext cx="3366120" cy="2974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472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A6B439-C724-4875-A288-E003334F8846}"/>
              </a:ext>
            </a:extLst>
          </p:cNvPr>
          <p:cNvSpPr/>
          <p:nvPr/>
        </p:nvSpPr>
        <p:spPr>
          <a:xfrm>
            <a:off x="1207643" y="96309"/>
            <a:ext cx="7300521" cy="59974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en-US" altLang="zh-CN" sz="2400" b="1" dirty="0">
                <a:solidFill>
                  <a:schemeClr val="tx2"/>
                </a:solidFill>
                <a:latin typeface="+mj-lt"/>
                <a:ea typeface="+mj-ea"/>
                <a:cs typeface="+mj-cs"/>
              </a:rPr>
              <a:t>L2</a:t>
            </a:r>
            <a:r>
              <a:rPr lang="zh-CN" altLang="en-US" sz="2400" b="1" dirty="0">
                <a:solidFill>
                  <a:schemeClr val="tx2"/>
                </a:solidFill>
                <a:latin typeface="+mj-lt"/>
                <a:ea typeface="+mj-ea"/>
                <a:cs typeface="+mj-cs"/>
              </a:rPr>
              <a:t>层确定性技术</a:t>
            </a:r>
            <a:r>
              <a:rPr lang="en-US" altLang="zh-CN" sz="2400" b="1" dirty="0">
                <a:solidFill>
                  <a:schemeClr val="tx2"/>
                </a:solidFill>
                <a:latin typeface="+mj-lt"/>
                <a:ea typeface="+mj-ea"/>
                <a:cs typeface="+mj-cs"/>
              </a:rPr>
              <a:t>——TSN</a:t>
            </a:r>
          </a:p>
        </p:txBody>
      </p:sp>
      <p:sp>
        <p:nvSpPr>
          <p:cNvPr id="16" name="灯片编号占位符 3">
            <a:extLst>
              <a:ext uri="{FF2B5EF4-FFF2-40B4-BE49-F238E27FC236}">
                <a16:creationId xmlns:a16="http://schemas.microsoft.com/office/drawing/2014/main" id="{B8640775-B51B-4DFA-BF2C-8E24B399BA98}"/>
              </a:ext>
            </a:extLst>
          </p:cNvPr>
          <p:cNvSpPr txBox="1">
            <a:spLocks/>
          </p:cNvSpPr>
          <p:nvPr/>
        </p:nvSpPr>
        <p:spPr>
          <a:xfrm>
            <a:off x="8456612" y="4821138"/>
            <a:ext cx="723900" cy="342900"/>
          </a:xfrm>
          <a:prstGeom prst="rect">
            <a:avLst/>
          </a:prstGeom>
        </p:spPr>
        <p:txBody>
          <a:bodyPr lIns="91420" tIns="45710" rIns="91420" bIns="45710">
            <a:noAutofit/>
          </a:bodyPr>
          <a:lstStyle/>
          <a:p>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fld id="{C74DB63C-3BE5-4DD4-B0A1-C0F1C5D43B8F}" type="slidenum">
              <a:rPr kumimoji="0" lang="en-US" altLang="zh-CN" sz="2000" b="1" i="0" u="none" strike="noStrike" kern="0" cap="none" spc="0" normalizeH="0" baseline="0" noProof="0" smtClean="0">
                <a:ln>
                  <a:noFill/>
                </a:ln>
                <a:solidFill>
                  <a:srgbClr val="676767"/>
                </a:solidFill>
                <a:effectLst/>
                <a:uLnTx/>
                <a:uFillTx/>
                <a:latin typeface="Arial Unicode MS" pitchFamily="34" charset="-122"/>
                <a:ea typeface="Arial Unicode MS" pitchFamily="34" charset="-122"/>
                <a:cs typeface="Arial Unicode MS" pitchFamily="34" charset="-122"/>
              </a:rPr>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t>21</a:t>
            </a:fld>
            <a:endParaRPr kumimoji="0" lang="en-US" altLang="zh-CN" sz="2000" b="1" i="0" u="none" strike="noStrike" kern="0" cap="none" spc="0" normalizeH="0" baseline="0" noProof="0">
              <a:ln>
                <a:noFill/>
              </a:ln>
              <a:solidFill>
                <a:srgbClr val="676767"/>
              </a:solidFill>
              <a:effectLst/>
              <a:uLnTx/>
              <a:uFillTx/>
              <a:latin typeface="Arial Unicode MS" pitchFamily="34" charset="-122"/>
              <a:ea typeface="Arial Unicode MS" pitchFamily="34" charset="-122"/>
              <a:cs typeface="Arial Unicode MS" pitchFamily="34" charset="-122"/>
            </a:endParaRPr>
          </a:p>
        </p:txBody>
      </p:sp>
      <p:pic>
        <p:nvPicPr>
          <p:cNvPr id="2050" name="Picture 2" descr="180816-12">
            <a:extLst>
              <a:ext uri="{FF2B5EF4-FFF2-40B4-BE49-F238E27FC236}">
                <a16:creationId xmlns:a16="http://schemas.microsoft.com/office/drawing/2014/main" id="{03B73009-0D6B-47B6-96D5-12D378CB79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264" y="1620958"/>
            <a:ext cx="6264696" cy="2635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内容占位符 2">
            <a:extLst>
              <a:ext uri="{FF2B5EF4-FFF2-40B4-BE49-F238E27FC236}">
                <a16:creationId xmlns:a16="http://schemas.microsoft.com/office/drawing/2014/main" id="{5263D026-9CAA-41AE-9F8E-74795BFC3A3C}"/>
              </a:ext>
            </a:extLst>
          </p:cNvPr>
          <p:cNvSpPr txBox="1">
            <a:spLocks/>
          </p:cNvSpPr>
          <p:nvPr/>
        </p:nvSpPr>
        <p:spPr>
          <a:xfrm>
            <a:off x="107504" y="918672"/>
            <a:ext cx="8640960" cy="706304"/>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342900" lvl="1" indent="-342900">
              <a:spcBef>
                <a:spcPts val="300"/>
              </a:spcBef>
              <a:buFont typeface="Wingdings" panose="05000000000000000000" pitchFamily="2" charset="2"/>
              <a:buChar char="n"/>
              <a:defRPr/>
            </a:pPr>
            <a:r>
              <a:rPr lang="en-US" altLang="zh-CN" sz="1800" b="1" kern="0" dirty="0">
                <a:latin typeface="+mj-ea"/>
                <a:ea typeface="+mj-ea"/>
              </a:rPr>
              <a:t>TSN</a:t>
            </a:r>
            <a:r>
              <a:rPr lang="zh-CN" altLang="en-US" sz="1800" b="1" kern="0" dirty="0">
                <a:latin typeface="+mj-ea"/>
                <a:ea typeface="+mj-ea"/>
              </a:rPr>
              <a:t>（</a:t>
            </a:r>
            <a:r>
              <a:rPr lang="en-US" altLang="zh-CN" sz="1800" b="1" kern="0" dirty="0">
                <a:latin typeface="+mj-ea"/>
                <a:ea typeface="+mj-ea"/>
              </a:rPr>
              <a:t>Time Sensitive Networking</a:t>
            </a:r>
            <a:r>
              <a:rPr lang="zh-CN" altLang="en-US" sz="1800" b="1" kern="0" dirty="0">
                <a:latin typeface="+mj-ea"/>
                <a:ea typeface="+mj-ea"/>
              </a:rPr>
              <a:t>，时间敏感网络）是</a:t>
            </a:r>
            <a:r>
              <a:rPr lang="en-US" altLang="zh-CN" sz="1800" b="1" kern="0" dirty="0">
                <a:latin typeface="+mj-ea"/>
                <a:ea typeface="+mj-ea"/>
              </a:rPr>
              <a:t>IEEE 802.1</a:t>
            </a:r>
            <a:r>
              <a:rPr lang="zh-CN" altLang="en-US" sz="1800" b="1" kern="0" dirty="0">
                <a:latin typeface="+mj-ea"/>
                <a:ea typeface="+mj-ea"/>
              </a:rPr>
              <a:t>工作小组中的</a:t>
            </a:r>
            <a:r>
              <a:rPr lang="en-US" altLang="zh-CN" sz="1800" b="1" kern="0" dirty="0">
                <a:latin typeface="+mj-ea"/>
                <a:ea typeface="+mj-ea"/>
              </a:rPr>
              <a:t>TSN</a:t>
            </a:r>
            <a:r>
              <a:rPr lang="zh-CN" altLang="en-US" sz="1800" b="1" kern="0" dirty="0">
                <a:latin typeface="+mj-ea"/>
                <a:ea typeface="+mj-ea"/>
              </a:rPr>
              <a:t>工作小组发展的系列标准，</a:t>
            </a:r>
            <a:r>
              <a:rPr lang="en-US" altLang="zh-CN" sz="1800" b="1" kern="0" dirty="0">
                <a:latin typeface="+mj-ea"/>
                <a:ea typeface="+mj-ea"/>
              </a:rPr>
              <a:t>2012</a:t>
            </a:r>
            <a:r>
              <a:rPr lang="zh-CN" altLang="en-US" sz="1800" b="1" kern="0" dirty="0">
                <a:latin typeface="+mj-ea"/>
                <a:ea typeface="+mj-ea"/>
              </a:rPr>
              <a:t>年由已有的</a:t>
            </a:r>
            <a:r>
              <a:rPr lang="en-US" altLang="zh-CN" sz="1800" b="1" kern="0" dirty="0">
                <a:latin typeface="+mj-ea"/>
                <a:ea typeface="+mj-ea"/>
              </a:rPr>
              <a:t>AVB</a:t>
            </a:r>
            <a:r>
              <a:rPr lang="zh-CN" altLang="en-US" sz="1800" b="1" kern="0" dirty="0">
                <a:latin typeface="+mj-ea"/>
                <a:ea typeface="+mj-ea"/>
              </a:rPr>
              <a:t>工作小组更名而来</a:t>
            </a:r>
            <a:endParaRPr lang="en-US" altLang="zh-CN" sz="1800" b="1" kern="0" dirty="0">
              <a:latin typeface="+mj-ea"/>
              <a:ea typeface="+mj-ea"/>
            </a:endParaRPr>
          </a:p>
        </p:txBody>
      </p:sp>
      <p:pic>
        <p:nvPicPr>
          <p:cNvPr id="4100" name="Picture 4" descr="https://img1.sdnlab.com/wp-content/uploads/2019/01/TSN10.png">
            <a:extLst>
              <a:ext uri="{FF2B5EF4-FFF2-40B4-BE49-F238E27FC236}">
                <a16:creationId xmlns:a16="http://schemas.microsoft.com/office/drawing/2014/main" id="{5FC6BFE2-8901-40F6-AC4B-8DD7A30945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3791727"/>
            <a:ext cx="3528392" cy="1255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734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A6B439-C724-4875-A288-E003334F8846}"/>
              </a:ext>
            </a:extLst>
          </p:cNvPr>
          <p:cNvSpPr/>
          <p:nvPr/>
        </p:nvSpPr>
        <p:spPr>
          <a:xfrm>
            <a:off x="1207643" y="96309"/>
            <a:ext cx="7300521" cy="59974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en-US" altLang="zh-CN" sz="2400" b="1" dirty="0">
                <a:solidFill>
                  <a:schemeClr val="tx2"/>
                </a:solidFill>
              </a:rPr>
              <a:t>L2</a:t>
            </a:r>
            <a:r>
              <a:rPr lang="zh-CN" altLang="en-US" sz="2400" b="1" dirty="0">
                <a:solidFill>
                  <a:schemeClr val="tx2"/>
                </a:solidFill>
              </a:rPr>
              <a:t>层确定性技术</a:t>
            </a:r>
            <a:r>
              <a:rPr lang="en-US" altLang="zh-CN" sz="2400" b="1" dirty="0">
                <a:solidFill>
                  <a:schemeClr val="tx2"/>
                </a:solidFill>
              </a:rPr>
              <a:t>——TSN</a:t>
            </a:r>
          </a:p>
        </p:txBody>
      </p:sp>
      <p:sp>
        <p:nvSpPr>
          <p:cNvPr id="16" name="灯片编号占位符 3">
            <a:extLst>
              <a:ext uri="{FF2B5EF4-FFF2-40B4-BE49-F238E27FC236}">
                <a16:creationId xmlns:a16="http://schemas.microsoft.com/office/drawing/2014/main" id="{B8640775-B51B-4DFA-BF2C-8E24B399BA98}"/>
              </a:ext>
            </a:extLst>
          </p:cNvPr>
          <p:cNvSpPr txBox="1">
            <a:spLocks/>
          </p:cNvSpPr>
          <p:nvPr/>
        </p:nvSpPr>
        <p:spPr>
          <a:xfrm>
            <a:off x="8456612" y="4821138"/>
            <a:ext cx="723900" cy="342900"/>
          </a:xfrm>
          <a:prstGeom prst="rect">
            <a:avLst/>
          </a:prstGeom>
        </p:spPr>
        <p:txBody>
          <a:bodyPr lIns="91420" tIns="45710" rIns="91420" bIns="45710">
            <a:noAutofit/>
          </a:bodyPr>
          <a:lstStyle/>
          <a:p>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fld id="{C74DB63C-3BE5-4DD4-B0A1-C0F1C5D43B8F}" type="slidenum">
              <a:rPr kumimoji="0" lang="en-US" altLang="zh-CN" sz="2000" b="1" i="0" u="none" strike="noStrike" kern="0" cap="none" spc="0" normalizeH="0" baseline="0" noProof="0" smtClean="0">
                <a:ln>
                  <a:noFill/>
                </a:ln>
                <a:solidFill>
                  <a:srgbClr val="676767"/>
                </a:solidFill>
                <a:effectLst/>
                <a:uLnTx/>
                <a:uFillTx/>
                <a:latin typeface="Arial Unicode MS" pitchFamily="34" charset="-122"/>
                <a:ea typeface="Arial Unicode MS" pitchFamily="34" charset="-122"/>
                <a:cs typeface="Arial Unicode MS" pitchFamily="34" charset="-122"/>
              </a:rPr>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t>22</a:t>
            </a:fld>
            <a:endParaRPr kumimoji="0" lang="en-US" altLang="zh-CN" sz="2000" b="1" i="0" u="none" strike="noStrike" kern="0" cap="none" spc="0" normalizeH="0" baseline="0" noProof="0">
              <a:ln>
                <a:noFill/>
              </a:ln>
              <a:solidFill>
                <a:srgbClr val="676767"/>
              </a:solidFill>
              <a:effectLst/>
              <a:uLnTx/>
              <a:uFillTx/>
              <a:latin typeface="Arial Unicode MS" pitchFamily="34" charset="-122"/>
              <a:ea typeface="Arial Unicode MS" pitchFamily="34" charset="-122"/>
              <a:cs typeface="Arial Unicode MS" pitchFamily="34" charset="-122"/>
            </a:endParaRPr>
          </a:p>
        </p:txBody>
      </p:sp>
      <p:pic>
        <p:nvPicPr>
          <p:cNvPr id="4098" name="Picture 2" descr="180816-13">
            <a:extLst>
              <a:ext uri="{FF2B5EF4-FFF2-40B4-BE49-F238E27FC236}">
                <a16:creationId xmlns:a16="http://schemas.microsoft.com/office/drawing/2014/main" id="{04308E29-CD15-40CA-808A-7A5E915DD9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1059582"/>
            <a:ext cx="4323909"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内容占位符 2">
            <a:extLst>
              <a:ext uri="{FF2B5EF4-FFF2-40B4-BE49-F238E27FC236}">
                <a16:creationId xmlns:a16="http://schemas.microsoft.com/office/drawing/2014/main" id="{8A2D90A9-04E6-4935-B669-715211FA8610}"/>
              </a:ext>
            </a:extLst>
          </p:cNvPr>
          <p:cNvSpPr txBox="1">
            <a:spLocks/>
          </p:cNvSpPr>
          <p:nvPr/>
        </p:nvSpPr>
        <p:spPr>
          <a:xfrm>
            <a:off x="107504" y="1635646"/>
            <a:ext cx="4392489" cy="2808312"/>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342900" lvl="1" indent="-342900">
              <a:lnSpc>
                <a:spcPct val="150000"/>
              </a:lnSpc>
              <a:spcBef>
                <a:spcPts val="0"/>
              </a:spcBef>
              <a:buFont typeface="Wingdings" panose="05000000000000000000" pitchFamily="2" charset="2"/>
              <a:buChar char="n"/>
              <a:defRPr/>
            </a:pPr>
            <a:endParaRPr lang="zh-CN" altLang="en-US" sz="1600" b="1" kern="0" dirty="0">
              <a:latin typeface="+mj-ea"/>
              <a:ea typeface="+mj-ea"/>
            </a:endParaRPr>
          </a:p>
        </p:txBody>
      </p:sp>
      <p:sp>
        <p:nvSpPr>
          <p:cNvPr id="3" name="矩形 2">
            <a:extLst>
              <a:ext uri="{FF2B5EF4-FFF2-40B4-BE49-F238E27FC236}">
                <a16:creationId xmlns:a16="http://schemas.microsoft.com/office/drawing/2014/main" id="{FB4A520A-972C-4AAB-A81F-CCE7542E2008}"/>
              </a:ext>
            </a:extLst>
          </p:cNvPr>
          <p:cNvSpPr/>
          <p:nvPr/>
        </p:nvSpPr>
        <p:spPr>
          <a:xfrm>
            <a:off x="109433" y="915566"/>
            <a:ext cx="4572000" cy="3598677"/>
          </a:xfrm>
          <a:prstGeom prst="rect">
            <a:avLst/>
          </a:prstGeom>
        </p:spPr>
        <p:txBody>
          <a:bodyPr>
            <a:spAutoFit/>
          </a:bodyPr>
          <a:lstStyle/>
          <a:p>
            <a:pPr marL="285750" indent="-285750">
              <a:lnSpc>
                <a:spcPct val="120000"/>
              </a:lnSpc>
              <a:buFont typeface="Wingdings" panose="05000000000000000000" pitchFamily="2" charset="2"/>
              <a:buChar char="n"/>
            </a:pPr>
            <a:r>
              <a:rPr lang="en-US" altLang="zh-CN" sz="1600" dirty="0">
                <a:latin typeface="+mj-ea"/>
                <a:ea typeface="+mj-ea"/>
              </a:rPr>
              <a:t>TSN</a:t>
            </a:r>
            <a:r>
              <a:rPr lang="zh-CN" altLang="en-US" sz="1600" dirty="0">
                <a:latin typeface="+mj-ea"/>
                <a:ea typeface="+mj-ea"/>
              </a:rPr>
              <a:t>标准分为三个基本标准规范，每个标准规范都可以单独使用。</a:t>
            </a:r>
            <a:endParaRPr lang="en-US" altLang="zh-CN" sz="1600" dirty="0">
              <a:latin typeface="+mj-ea"/>
              <a:ea typeface="+mj-ea"/>
            </a:endParaRPr>
          </a:p>
          <a:p>
            <a:pPr marL="285750" indent="-285750">
              <a:lnSpc>
                <a:spcPct val="120000"/>
              </a:lnSpc>
              <a:buFont typeface="Wingdings" panose="05000000000000000000" pitchFamily="2" charset="2"/>
              <a:buChar char="n"/>
            </a:pPr>
            <a:r>
              <a:rPr lang="zh-CN" altLang="en-US" sz="1600" dirty="0">
                <a:latin typeface="+mj-ea"/>
                <a:ea typeface="+mj-ea"/>
              </a:rPr>
              <a:t>时间同步：网络中</a:t>
            </a:r>
            <a:r>
              <a:rPr lang="zh-CN" altLang="en-US" sz="1600" b="1" dirty="0">
                <a:solidFill>
                  <a:srgbClr val="FF0000"/>
                </a:solidFill>
                <a:latin typeface="+mj-ea"/>
                <a:ea typeface="+mj-ea"/>
              </a:rPr>
              <a:t>所有设备需要实现精确时间同步</a:t>
            </a:r>
            <a:r>
              <a:rPr lang="zh-CN" altLang="en-US" sz="1600" dirty="0">
                <a:latin typeface="+mj-ea"/>
                <a:ea typeface="+mj-ea"/>
              </a:rPr>
              <a:t>来协商的时间界限</a:t>
            </a:r>
          </a:p>
          <a:p>
            <a:pPr marL="285750" indent="-285750">
              <a:lnSpc>
                <a:spcPct val="120000"/>
              </a:lnSpc>
              <a:buFont typeface="Wingdings" panose="05000000000000000000" pitchFamily="2" charset="2"/>
              <a:buChar char="n"/>
            </a:pPr>
            <a:r>
              <a:rPr lang="zh-CN" altLang="en-US" sz="1600" dirty="0">
                <a:latin typeface="+mj-ea"/>
                <a:ea typeface="+mj-ea"/>
              </a:rPr>
              <a:t>调度和流量整形：</a:t>
            </a:r>
            <a:r>
              <a:rPr lang="zh-CN" altLang="en-US" sz="1600" b="1" dirty="0">
                <a:solidFill>
                  <a:srgbClr val="FF0000"/>
                </a:solidFill>
                <a:latin typeface="+mj-ea"/>
                <a:ea typeface="+mj-ea"/>
              </a:rPr>
              <a:t>允许在同一网络上共存不同优先级的流量类别</a:t>
            </a:r>
            <a:r>
              <a:rPr lang="zh-CN" altLang="en-US" sz="1600" dirty="0">
                <a:latin typeface="+mj-ea"/>
                <a:ea typeface="+mj-ea"/>
              </a:rPr>
              <a:t>，每个类别具有不同的带宽和端到端延迟需求。</a:t>
            </a:r>
          </a:p>
          <a:p>
            <a:pPr marL="285750" indent="-285750">
              <a:lnSpc>
                <a:spcPct val="120000"/>
              </a:lnSpc>
              <a:buFont typeface="Wingdings" panose="05000000000000000000" pitchFamily="2" charset="2"/>
              <a:buChar char="n"/>
            </a:pPr>
            <a:r>
              <a:rPr lang="zh-CN" altLang="en-US" sz="1600" dirty="0">
                <a:latin typeface="+mj-ea"/>
                <a:ea typeface="+mj-ea"/>
              </a:rPr>
              <a:t>通信路径的选择，预留和容错：</a:t>
            </a:r>
            <a:r>
              <a:rPr lang="zh-CN" altLang="en-US" sz="1600" b="1" dirty="0">
                <a:solidFill>
                  <a:srgbClr val="FF0000"/>
                </a:solidFill>
                <a:latin typeface="+mj-ea"/>
                <a:ea typeface="+mj-ea"/>
              </a:rPr>
              <a:t>进行通信路径选择、预留带宽和时隙方面</a:t>
            </a:r>
            <a:r>
              <a:rPr lang="zh-CN" altLang="en-US" sz="1600" dirty="0">
                <a:latin typeface="+mj-ea"/>
                <a:ea typeface="+mj-ea"/>
              </a:rPr>
              <a:t>，并且可以利用多条路径来实现故障排除，以防止硬件或网络中的故障。</a:t>
            </a:r>
          </a:p>
          <a:p>
            <a:pPr marL="285750" indent="-285750">
              <a:lnSpc>
                <a:spcPct val="120000"/>
              </a:lnSpc>
              <a:buFont typeface="Wingdings" panose="05000000000000000000" pitchFamily="2" charset="2"/>
              <a:buChar char="n"/>
            </a:pPr>
            <a:endParaRPr lang="zh-CN" altLang="en-US" sz="1600" b="1" dirty="0">
              <a:latin typeface="+mj-ea"/>
              <a:ea typeface="+mj-ea"/>
            </a:endParaRPr>
          </a:p>
        </p:txBody>
      </p:sp>
      <p:sp>
        <p:nvSpPr>
          <p:cNvPr id="8" name="文本框 7">
            <a:extLst>
              <a:ext uri="{FF2B5EF4-FFF2-40B4-BE49-F238E27FC236}">
                <a16:creationId xmlns:a16="http://schemas.microsoft.com/office/drawing/2014/main" id="{337283F0-3282-491B-B935-6ADC2D70D161}"/>
              </a:ext>
            </a:extLst>
          </p:cNvPr>
          <p:cNvSpPr txBox="1"/>
          <p:nvPr/>
        </p:nvSpPr>
        <p:spPr>
          <a:xfrm>
            <a:off x="4716016" y="1059582"/>
            <a:ext cx="1296144" cy="838828"/>
          </a:xfrm>
          <a:prstGeom prst="rect">
            <a:avLst/>
          </a:prstGeom>
          <a:noFill/>
          <a:ln w="28575">
            <a:solidFill>
              <a:srgbClr val="C00000"/>
            </a:solidFill>
          </a:ln>
        </p:spPr>
        <p:txBody>
          <a:bodyPr wrap="square" rtlCol="0">
            <a:noAutofit/>
          </a:bodyPr>
          <a:lstStyle/>
          <a:p>
            <a:pPr algn="just"/>
            <a:endParaRPr lang="zh-CN" altLang="en-US" sz="105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CA75E510-DAB1-4B4A-B974-830B9C404F99}"/>
              </a:ext>
            </a:extLst>
          </p:cNvPr>
          <p:cNvSpPr txBox="1"/>
          <p:nvPr/>
        </p:nvSpPr>
        <p:spPr>
          <a:xfrm>
            <a:off x="4716016" y="2020954"/>
            <a:ext cx="1296144" cy="982844"/>
          </a:xfrm>
          <a:prstGeom prst="rect">
            <a:avLst/>
          </a:prstGeom>
          <a:noFill/>
          <a:ln w="28575">
            <a:solidFill>
              <a:srgbClr val="C00000"/>
            </a:solidFill>
          </a:ln>
        </p:spPr>
        <p:txBody>
          <a:bodyPr wrap="square" rtlCol="0">
            <a:noAutofit/>
          </a:bodyPr>
          <a:lstStyle/>
          <a:p>
            <a:pPr algn="just"/>
            <a:endParaRPr lang="zh-CN" altLang="en-US" sz="1050"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31EE5240-EFFB-4A8B-89E1-0DA2F1BA31AC}"/>
              </a:ext>
            </a:extLst>
          </p:cNvPr>
          <p:cNvSpPr txBox="1"/>
          <p:nvPr/>
        </p:nvSpPr>
        <p:spPr>
          <a:xfrm>
            <a:off x="6084169" y="1059582"/>
            <a:ext cx="2950398" cy="360040"/>
          </a:xfrm>
          <a:prstGeom prst="rect">
            <a:avLst/>
          </a:prstGeom>
          <a:noFill/>
          <a:ln w="28575">
            <a:solidFill>
              <a:srgbClr val="C00000"/>
            </a:solidFill>
          </a:ln>
        </p:spPr>
        <p:txBody>
          <a:bodyPr wrap="square" rtlCol="0">
            <a:noAutofit/>
          </a:bodyPr>
          <a:lstStyle/>
          <a:p>
            <a:pPr algn="just"/>
            <a:endParaRPr lang="zh-CN" altLang="en-US" sz="1050" b="1"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D9FB5FE1-C7C0-412D-A50E-F6221F2544B6}"/>
              </a:ext>
            </a:extLst>
          </p:cNvPr>
          <p:cNvSpPr/>
          <p:nvPr/>
        </p:nvSpPr>
        <p:spPr>
          <a:xfrm>
            <a:off x="683568" y="4443958"/>
            <a:ext cx="7938595" cy="400110"/>
          </a:xfrm>
          <a:prstGeom prst="rect">
            <a:avLst/>
          </a:prstGeom>
          <a:solidFill>
            <a:srgbClr val="FFFF00"/>
          </a:solidFill>
          <a:ln w="19050">
            <a:solidFill>
              <a:schemeClr val="tx1"/>
            </a:solidFill>
          </a:ln>
        </p:spPr>
        <p:txBody>
          <a:bodyPr wrap="square">
            <a:spAutoFit/>
          </a:bodyPr>
          <a:lstStyle/>
          <a:p>
            <a:pPr algn="ctr"/>
            <a:r>
              <a:rPr lang="en-US" altLang="zh-CN" sz="2000" b="1" dirty="0">
                <a:latin typeface="+mj-ea"/>
                <a:ea typeface="+mj-ea"/>
              </a:rPr>
              <a:t>TSN</a:t>
            </a:r>
            <a:r>
              <a:rPr lang="zh-CN" altLang="en-US" sz="2000" b="1" dirty="0">
                <a:latin typeface="+mj-ea"/>
                <a:ea typeface="+mj-ea"/>
              </a:rPr>
              <a:t>标准主要解决二层网络问题，目前主要用于工厂内网与车内网络</a:t>
            </a:r>
          </a:p>
        </p:txBody>
      </p:sp>
    </p:spTree>
    <p:extLst>
      <p:ext uri="{BB962C8B-B14F-4D97-AF65-F5344CB8AC3E}">
        <p14:creationId xmlns:p14="http://schemas.microsoft.com/office/powerpoint/2010/main" val="3237007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073C7-1F5D-4FB4-9511-A895FE44B45B}"/>
              </a:ext>
            </a:extLst>
          </p:cNvPr>
          <p:cNvSpPr>
            <a:spLocks noGrp="1"/>
          </p:cNvSpPr>
          <p:nvPr>
            <p:ph type="title"/>
          </p:nvPr>
        </p:nvSpPr>
        <p:spPr/>
        <p:txBody>
          <a:bodyPr/>
          <a:lstStyle/>
          <a:p>
            <a:r>
              <a:rPr lang="zh-CN" altLang="en-US" dirty="0"/>
              <a:t>局域网确定性与广域网确定性</a:t>
            </a:r>
          </a:p>
        </p:txBody>
      </p:sp>
      <p:sp>
        <p:nvSpPr>
          <p:cNvPr id="3" name="内容占位符 2">
            <a:extLst>
              <a:ext uri="{FF2B5EF4-FFF2-40B4-BE49-F238E27FC236}">
                <a16:creationId xmlns:a16="http://schemas.microsoft.com/office/drawing/2014/main" id="{7338EAB5-2F49-4FA2-AD93-25D75E00FF95}"/>
              </a:ext>
            </a:extLst>
          </p:cNvPr>
          <p:cNvSpPr>
            <a:spLocks noGrp="1"/>
          </p:cNvSpPr>
          <p:nvPr>
            <p:ph idx="1"/>
          </p:nvPr>
        </p:nvSpPr>
        <p:spPr>
          <a:xfrm>
            <a:off x="323528" y="1203598"/>
            <a:ext cx="8651304" cy="3394472"/>
          </a:xfrm>
        </p:spPr>
        <p:txBody>
          <a:bodyPr/>
          <a:lstStyle/>
          <a:p>
            <a:pPr>
              <a:buFont typeface="Wingdings" panose="05000000000000000000" pitchFamily="2" charset="2"/>
              <a:buChar char="n"/>
            </a:pPr>
            <a:r>
              <a:rPr lang="zh-CN" altLang="en-US" sz="2000" b="1" dirty="0">
                <a:solidFill>
                  <a:srgbClr val="FF0000"/>
                </a:solidFill>
              </a:rPr>
              <a:t>局域网可将线路传输时延近似看作</a:t>
            </a:r>
            <a:r>
              <a:rPr lang="en-US" altLang="zh-CN" sz="2000" b="1" dirty="0">
                <a:solidFill>
                  <a:srgbClr val="FF0000"/>
                </a:solidFill>
              </a:rPr>
              <a:t>0</a:t>
            </a:r>
          </a:p>
          <a:p>
            <a:pPr lvl="0">
              <a:spcBef>
                <a:spcPct val="30000"/>
              </a:spcBef>
              <a:buFont typeface="Wingdings" panose="05000000000000000000" pitchFamily="2" charset="2"/>
              <a:buChar char="n"/>
              <a:defRPr/>
            </a:pPr>
            <a:r>
              <a:rPr lang="zh-CN" altLang="en-US" sz="1800" b="1" dirty="0"/>
              <a:t>局域网其他特征：</a:t>
            </a:r>
            <a:endParaRPr lang="en-US" altLang="zh-CN" sz="1800" b="1" dirty="0"/>
          </a:p>
          <a:p>
            <a:pPr marL="0" lvl="0" indent="0">
              <a:spcBef>
                <a:spcPct val="30000"/>
              </a:spcBef>
              <a:buNone/>
              <a:defRPr/>
            </a:pPr>
            <a:endParaRPr lang="en-US" altLang="zh-CN" sz="800" b="1" dirty="0"/>
          </a:p>
          <a:p>
            <a:pPr marL="0" indent="0">
              <a:spcBef>
                <a:spcPct val="30000"/>
              </a:spcBef>
              <a:buNone/>
              <a:defRPr/>
            </a:pPr>
            <a:r>
              <a:rPr lang="zh-CN" altLang="en-US" sz="1800" b="1" dirty="0"/>
              <a:t>终端确定可控，业务流特征明确，可预先规划网络结构，一些典型场景拓扑固定，不涉及光选路问题，</a:t>
            </a:r>
            <a:r>
              <a:rPr lang="en-US" altLang="zh-CN" sz="1800" b="1" dirty="0"/>
              <a:t>IP</a:t>
            </a:r>
            <a:r>
              <a:rPr lang="zh-CN" altLang="en-US" sz="1800" b="1" dirty="0"/>
              <a:t>拓扑简单，可带外控制、可实时控制</a:t>
            </a:r>
            <a:endParaRPr lang="en-US" altLang="zh-CN" sz="1800" b="1" dirty="0"/>
          </a:p>
          <a:p>
            <a:pPr>
              <a:buFont typeface="Wingdings" panose="05000000000000000000" pitchFamily="2" charset="2"/>
              <a:buChar char="n"/>
            </a:pPr>
            <a:endParaRPr lang="zh-CN" altLang="en-US" sz="1800" b="1" dirty="0"/>
          </a:p>
          <a:p>
            <a:pPr>
              <a:buFont typeface="Wingdings" panose="05000000000000000000" pitchFamily="2" charset="2"/>
              <a:buChar char="n"/>
            </a:pPr>
            <a:r>
              <a:rPr lang="zh-CN" altLang="en-US" sz="2000" b="1" dirty="0">
                <a:solidFill>
                  <a:srgbClr val="FF0000"/>
                </a:solidFill>
              </a:rPr>
              <a:t>广域网不可将线路传输时延看作</a:t>
            </a:r>
            <a:r>
              <a:rPr lang="en-US" altLang="zh-CN" sz="2000" b="1" dirty="0">
                <a:solidFill>
                  <a:srgbClr val="FF0000"/>
                </a:solidFill>
              </a:rPr>
              <a:t>0</a:t>
            </a:r>
            <a:r>
              <a:rPr lang="zh-CN" altLang="en-US" sz="2000" b="1" dirty="0">
                <a:solidFill>
                  <a:srgbClr val="FF0000"/>
                </a:solidFill>
              </a:rPr>
              <a:t>，相比于局域网需要引入时隙对齐机制</a:t>
            </a:r>
            <a:endParaRPr lang="en-US" altLang="zh-CN" sz="2000" b="1" dirty="0">
              <a:solidFill>
                <a:srgbClr val="FF0000"/>
              </a:solidFill>
            </a:endParaRPr>
          </a:p>
          <a:p>
            <a:pPr>
              <a:buFont typeface="Wingdings" panose="05000000000000000000" pitchFamily="2" charset="2"/>
              <a:buChar char="n"/>
            </a:pPr>
            <a:r>
              <a:rPr lang="zh-CN" altLang="en-US" sz="1800" b="1" dirty="0"/>
              <a:t>广域网其他特征：</a:t>
            </a:r>
            <a:endParaRPr lang="en-US" altLang="zh-CN" sz="1800" b="1" dirty="0"/>
          </a:p>
          <a:p>
            <a:pPr marL="0" indent="0">
              <a:buNone/>
            </a:pPr>
            <a:endParaRPr lang="en-US" altLang="zh-CN" sz="800" b="1" dirty="0"/>
          </a:p>
          <a:p>
            <a:pPr marL="0" indent="0">
              <a:buNone/>
            </a:pPr>
            <a:r>
              <a:rPr lang="zh-CN" altLang="en-US" sz="1800" b="1" dirty="0"/>
              <a:t>终端不可控，业务流特征无法预测，拓扑不固定，涉及光路由问题，</a:t>
            </a:r>
            <a:r>
              <a:rPr lang="en-US" altLang="zh-CN" sz="1800" b="1" dirty="0"/>
              <a:t>IP</a:t>
            </a:r>
            <a:r>
              <a:rPr lang="zh-CN" altLang="en-US" sz="1800" b="1" dirty="0"/>
              <a:t>拓扑简单，无法带外控制、无法实时控制</a:t>
            </a:r>
            <a:endParaRPr lang="en-US" altLang="zh-CN" sz="1800" b="1" dirty="0"/>
          </a:p>
          <a:p>
            <a:endParaRPr lang="zh-CN" altLang="en-US" sz="1800" b="1" dirty="0"/>
          </a:p>
        </p:txBody>
      </p:sp>
    </p:spTree>
    <p:extLst>
      <p:ext uri="{BB962C8B-B14F-4D97-AF65-F5344CB8AC3E}">
        <p14:creationId xmlns:p14="http://schemas.microsoft.com/office/powerpoint/2010/main" val="1990400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A6B439-C724-4875-A288-E003334F8846}"/>
              </a:ext>
            </a:extLst>
          </p:cNvPr>
          <p:cNvSpPr/>
          <p:nvPr/>
        </p:nvSpPr>
        <p:spPr>
          <a:xfrm>
            <a:off x="1207643" y="96309"/>
            <a:ext cx="7300521" cy="59974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en-US" altLang="zh-CN" sz="2400" b="1" dirty="0">
                <a:solidFill>
                  <a:schemeClr val="tx2"/>
                </a:solidFill>
                <a:latin typeface="+mj-lt"/>
                <a:ea typeface="+mj-ea"/>
                <a:cs typeface="+mj-cs"/>
              </a:rPr>
              <a:t>L3</a:t>
            </a:r>
            <a:r>
              <a:rPr lang="zh-CN" altLang="en-US" sz="2400" b="1" dirty="0">
                <a:solidFill>
                  <a:schemeClr val="tx2"/>
                </a:solidFill>
                <a:latin typeface="+mj-lt"/>
                <a:ea typeface="+mj-ea"/>
                <a:cs typeface="+mj-cs"/>
              </a:rPr>
              <a:t>确定性技术</a:t>
            </a:r>
            <a:r>
              <a:rPr lang="en-US" altLang="zh-CN" sz="2400" b="1" dirty="0">
                <a:solidFill>
                  <a:schemeClr val="tx2"/>
                </a:solidFill>
                <a:latin typeface="+mj-lt"/>
                <a:ea typeface="+mj-ea"/>
                <a:cs typeface="+mj-cs"/>
              </a:rPr>
              <a:t>——</a:t>
            </a:r>
            <a:r>
              <a:rPr lang="en-US" altLang="zh-CN" sz="2400" b="1" dirty="0" err="1">
                <a:solidFill>
                  <a:schemeClr val="tx2"/>
                </a:solidFill>
                <a:latin typeface="+mj-lt"/>
                <a:ea typeface="+mj-ea"/>
                <a:cs typeface="+mj-cs"/>
              </a:rPr>
              <a:t>DetNet</a:t>
            </a:r>
            <a:endParaRPr lang="zh-CN" altLang="en-US" sz="2400" b="1" dirty="0">
              <a:solidFill>
                <a:schemeClr val="tx2"/>
              </a:solidFill>
              <a:latin typeface="+mj-lt"/>
              <a:ea typeface="+mj-ea"/>
              <a:cs typeface="+mj-cs"/>
            </a:endParaRPr>
          </a:p>
        </p:txBody>
      </p:sp>
      <p:sp>
        <p:nvSpPr>
          <p:cNvPr id="16" name="灯片编号占位符 3">
            <a:extLst>
              <a:ext uri="{FF2B5EF4-FFF2-40B4-BE49-F238E27FC236}">
                <a16:creationId xmlns:a16="http://schemas.microsoft.com/office/drawing/2014/main" id="{B8640775-B51B-4DFA-BF2C-8E24B399BA98}"/>
              </a:ext>
            </a:extLst>
          </p:cNvPr>
          <p:cNvSpPr txBox="1">
            <a:spLocks/>
          </p:cNvSpPr>
          <p:nvPr/>
        </p:nvSpPr>
        <p:spPr>
          <a:xfrm>
            <a:off x="8456612" y="4821138"/>
            <a:ext cx="723900" cy="342900"/>
          </a:xfrm>
          <a:prstGeom prst="rect">
            <a:avLst/>
          </a:prstGeom>
        </p:spPr>
        <p:txBody>
          <a:bodyPr lIns="91420" tIns="45710" rIns="91420" bIns="45710">
            <a:noAutofit/>
          </a:bodyPr>
          <a:lstStyle/>
          <a:p>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fld id="{C74DB63C-3BE5-4DD4-B0A1-C0F1C5D43B8F}" type="slidenum">
              <a:rPr kumimoji="0" lang="en-US" altLang="zh-CN" sz="2000" b="1" i="0" u="none" strike="noStrike" kern="0" cap="none" spc="0" normalizeH="0" baseline="0" noProof="0" smtClean="0">
                <a:ln>
                  <a:noFill/>
                </a:ln>
                <a:solidFill>
                  <a:srgbClr val="676767"/>
                </a:solidFill>
                <a:effectLst/>
                <a:uLnTx/>
                <a:uFillTx/>
                <a:latin typeface="Arial Unicode MS" pitchFamily="34" charset="-122"/>
                <a:ea typeface="Arial Unicode MS" pitchFamily="34" charset="-122"/>
                <a:cs typeface="Arial Unicode MS" pitchFamily="34" charset="-122"/>
              </a:rPr>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t>24</a:t>
            </a:fld>
            <a:endParaRPr kumimoji="0" lang="en-US" altLang="zh-CN" sz="2000" b="1" i="0" u="none" strike="noStrike" kern="0" cap="none" spc="0" normalizeH="0" baseline="0" noProof="0">
              <a:ln>
                <a:noFill/>
              </a:ln>
              <a:solidFill>
                <a:srgbClr val="676767"/>
              </a:solidFill>
              <a:effectLst/>
              <a:uLnTx/>
              <a:uFillTx/>
              <a:latin typeface="Arial Unicode MS" pitchFamily="34" charset="-122"/>
              <a:ea typeface="Arial Unicode MS" pitchFamily="34" charset="-122"/>
              <a:cs typeface="Arial Unicode MS" pitchFamily="34" charset="-122"/>
            </a:endParaRPr>
          </a:p>
        </p:txBody>
      </p:sp>
      <p:sp>
        <p:nvSpPr>
          <p:cNvPr id="4" name="内容占位符 2">
            <a:extLst>
              <a:ext uri="{FF2B5EF4-FFF2-40B4-BE49-F238E27FC236}">
                <a16:creationId xmlns:a16="http://schemas.microsoft.com/office/drawing/2014/main" id="{BA3BED9B-46C0-4E3A-9C45-4A069E31EEB4}"/>
              </a:ext>
            </a:extLst>
          </p:cNvPr>
          <p:cNvSpPr txBox="1">
            <a:spLocks/>
          </p:cNvSpPr>
          <p:nvPr/>
        </p:nvSpPr>
        <p:spPr>
          <a:xfrm>
            <a:off x="107504" y="903211"/>
            <a:ext cx="9036496" cy="1381472"/>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285750" lvl="1">
              <a:spcBef>
                <a:spcPts val="300"/>
              </a:spcBef>
              <a:buFont typeface="Wingdings" panose="05000000000000000000" pitchFamily="2" charset="2"/>
              <a:buChar char="n"/>
              <a:defRPr/>
            </a:pPr>
            <a:r>
              <a:rPr lang="en" altLang="zh-CN" sz="1600" b="1" kern="0" dirty="0">
                <a:latin typeface="+mj-ea"/>
                <a:ea typeface="+mj-ea"/>
              </a:rPr>
              <a:t>IETF</a:t>
            </a:r>
            <a:r>
              <a:rPr lang="zh-CN" altLang="en-US" sz="1600" b="1" kern="0" dirty="0">
                <a:latin typeface="+mj-ea"/>
                <a:ea typeface="+mj-ea"/>
              </a:rPr>
              <a:t>在</a:t>
            </a:r>
            <a:r>
              <a:rPr lang="en-US" altLang="zh-CN" sz="1600" b="1" kern="0" dirty="0">
                <a:latin typeface="+mj-ea"/>
                <a:ea typeface="+mj-ea"/>
              </a:rPr>
              <a:t>2015</a:t>
            </a:r>
            <a:r>
              <a:rPr lang="zh-CN" altLang="en-US" sz="1600" b="1" kern="0" dirty="0">
                <a:latin typeface="+mj-ea"/>
                <a:ea typeface="+mj-ea"/>
              </a:rPr>
              <a:t>年</a:t>
            </a:r>
            <a:r>
              <a:rPr lang="en-US" altLang="zh-CN" sz="1600" b="1" kern="0" dirty="0">
                <a:latin typeface="+mj-ea"/>
                <a:ea typeface="+mj-ea"/>
              </a:rPr>
              <a:t>10</a:t>
            </a:r>
            <a:r>
              <a:rPr lang="zh-CN" altLang="en-US" sz="1600" b="1" kern="0" dirty="0">
                <a:latin typeface="+mj-ea"/>
                <a:ea typeface="+mj-ea"/>
              </a:rPr>
              <a:t>月成立</a:t>
            </a:r>
            <a:r>
              <a:rPr lang="en-US" altLang="zh-CN" sz="1600" b="1" kern="0" dirty="0">
                <a:latin typeface="+mj-ea"/>
                <a:ea typeface="+mj-ea"/>
              </a:rPr>
              <a:t>DetNet</a:t>
            </a:r>
            <a:r>
              <a:rPr lang="zh-CN" altLang="en-US" sz="1600" b="1" kern="0" dirty="0">
                <a:latin typeface="+mj-ea"/>
                <a:ea typeface="+mj-ea"/>
              </a:rPr>
              <a:t>工作小组，侧重于为</a:t>
            </a:r>
            <a:r>
              <a:rPr lang="en-US" altLang="zh-CN" sz="1600" b="1" kern="0" dirty="0">
                <a:latin typeface="+mj-ea"/>
                <a:ea typeface="+mj-ea"/>
              </a:rPr>
              <a:t>L3</a:t>
            </a:r>
            <a:r>
              <a:rPr lang="zh-CN" altLang="en-US" sz="1600" b="1" kern="0" dirty="0">
                <a:latin typeface="+mj-ea"/>
                <a:ea typeface="+mj-ea"/>
              </a:rPr>
              <a:t>上的数据提供确定性的延迟、丢失、和延迟抖动以及高可靠性。</a:t>
            </a:r>
            <a:endParaRPr lang="en-US" altLang="zh-CN" sz="1600" b="1" kern="0" dirty="0">
              <a:latin typeface="+mj-ea"/>
              <a:ea typeface="+mj-ea"/>
            </a:endParaRPr>
          </a:p>
          <a:p>
            <a:pPr marL="285750" lvl="1">
              <a:spcBef>
                <a:spcPts val="300"/>
              </a:spcBef>
              <a:buFont typeface="Wingdings" panose="05000000000000000000" pitchFamily="2" charset="2"/>
              <a:buChar char="n"/>
              <a:defRPr/>
            </a:pPr>
            <a:r>
              <a:rPr lang="zh-CN" altLang="en-US" sz="1600" b="1" kern="0" dirty="0">
                <a:solidFill>
                  <a:srgbClr val="FF0000"/>
                </a:solidFill>
                <a:latin typeface="+mj-ea"/>
                <a:ea typeface="+mj-ea"/>
              </a:rPr>
              <a:t>目前输出工作组草案包括</a:t>
            </a:r>
            <a:r>
              <a:rPr lang="en-US" altLang="zh-CN" sz="1600" b="1" kern="0" dirty="0">
                <a:solidFill>
                  <a:srgbClr val="FF0000"/>
                </a:solidFill>
                <a:latin typeface="+mj-ea"/>
                <a:ea typeface="+mj-ea"/>
              </a:rPr>
              <a:t>: </a:t>
            </a:r>
            <a:r>
              <a:rPr lang="en-US" altLang="zh-CN" sz="1600" b="1" kern="0" dirty="0" err="1">
                <a:solidFill>
                  <a:srgbClr val="FF0000"/>
                </a:solidFill>
                <a:latin typeface="+mj-ea"/>
                <a:ea typeface="+mj-ea"/>
              </a:rPr>
              <a:t>DetNet</a:t>
            </a:r>
            <a:r>
              <a:rPr lang="zh-CN" altLang="en-US" sz="1600" b="1" kern="0" dirty="0">
                <a:solidFill>
                  <a:srgbClr val="FF0000"/>
                </a:solidFill>
                <a:latin typeface="+mj-ea"/>
                <a:ea typeface="+mj-ea"/>
              </a:rPr>
              <a:t>架构，用例，安全等</a:t>
            </a:r>
            <a:r>
              <a:rPr lang="en-US" altLang="zh-CN" sz="1600" b="1" kern="0" dirty="0">
                <a:solidFill>
                  <a:srgbClr val="FF0000"/>
                </a:solidFill>
                <a:latin typeface="+mj-ea"/>
                <a:ea typeface="+mj-ea"/>
              </a:rPr>
              <a:t>;</a:t>
            </a:r>
            <a:r>
              <a:rPr lang="en-US" altLang="zh-CN" sz="1600" b="1" kern="0" dirty="0" err="1">
                <a:solidFill>
                  <a:srgbClr val="FF0000"/>
                </a:solidFill>
                <a:latin typeface="+mj-ea"/>
                <a:ea typeface="+mj-ea"/>
              </a:rPr>
              <a:t>DetNet</a:t>
            </a:r>
            <a:r>
              <a:rPr lang="zh-CN" altLang="en-US" sz="1600" b="1" kern="0" dirty="0">
                <a:solidFill>
                  <a:srgbClr val="FF0000"/>
                </a:solidFill>
                <a:latin typeface="+mj-ea"/>
                <a:ea typeface="+mj-ea"/>
              </a:rPr>
              <a:t>数据平面方案，包括</a:t>
            </a:r>
            <a:r>
              <a:rPr lang="en-US" altLang="zh-CN" sz="1600" b="1" kern="0" dirty="0">
                <a:solidFill>
                  <a:srgbClr val="FF0000"/>
                </a:solidFill>
                <a:latin typeface="+mj-ea"/>
                <a:ea typeface="+mj-ea"/>
              </a:rPr>
              <a:t>IP</a:t>
            </a:r>
            <a:r>
              <a:rPr lang="zh-CN" altLang="en-US" sz="1600" b="1" kern="0" dirty="0">
                <a:solidFill>
                  <a:srgbClr val="FF0000"/>
                </a:solidFill>
                <a:latin typeface="+mj-ea"/>
                <a:ea typeface="+mj-ea"/>
              </a:rPr>
              <a:t>和</a:t>
            </a:r>
            <a:r>
              <a:rPr lang="en-US" altLang="zh-CN" sz="1600" b="1" kern="0" dirty="0">
                <a:solidFill>
                  <a:srgbClr val="FF0000"/>
                </a:solidFill>
                <a:latin typeface="+mj-ea"/>
                <a:ea typeface="+mj-ea"/>
              </a:rPr>
              <a:t>MPLS</a:t>
            </a:r>
            <a:r>
              <a:rPr lang="zh-CN" altLang="en-US" sz="1600" b="1" kern="0" dirty="0">
                <a:solidFill>
                  <a:srgbClr val="FF0000"/>
                </a:solidFill>
                <a:latin typeface="+mj-ea"/>
                <a:ea typeface="+mj-ea"/>
              </a:rPr>
              <a:t>、</a:t>
            </a:r>
            <a:r>
              <a:rPr lang="en-US" altLang="zh-CN" sz="1600" b="1" kern="0" dirty="0">
                <a:solidFill>
                  <a:srgbClr val="FF0000"/>
                </a:solidFill>
                <a:latin typeface="+mj-ea"/>
                <a:ea typeface="+mj-ea"/>
              </a:rPr>
              <a:t>SRv6</a:t>
            </a:r>
            <a:r>
              <a:rPr lang="zh-CN" altLang="en-US" sz="1600" b="1" kern="0" dirty="0">
                <a:solidFill>
                  <a:srgbClr val="FF0000"/>
                </a:solidFill>
                <a:latin typeface="+mj-ea"/>
                <a:ea typeface="+mj-ea"/>
              </a:rPr>
              <a:t>三种</a:t>
            </a:r>
            <a:r>
              <a:rPr lang="en-US" altLang="zh-CN" sz="1600" b="1" kern="0" dirty="0">
                <a:solidFill>
                  <a:srgbClr val="FF0000"/>
                </a:solidFill>
                <a:latin typeface="+mj-ea"/>
                <a:ea typeface="+mj-ea"/>
              </a:rPr>
              <a:t>;</a:t>
            </a:r>
            <a:r>
              <a:rPr lang="zh-CN" altLang="en-US" sz="1600" b="1" kern="0" dirty="0">
                <a:solidFill>
                  <a:srgbClr val="FF0000"/>
                </a:solidFill>
                <a:latin typeface="+mj-ea"/>
                <a:ea typeface="+mj-ea"/>
              </a:rPr>
              <a:t>数据流信息模型，</a:t>
            </a:r>
            <a:r>
              <a:rPr lang="en-US" altLang="zh-CN" sz="1600" b="1" kern="0" dirty="0">
                <a:solidFill>
                  <a:srgbClr val="FF0000"/>
                </a:solidFill>
                <a:latin typeface="+mj-ea"/>
                <a:ea typeface="+mj-ea"/>
              </a:rPr>
              <a:t>Yang</a:t>
            </a:r>
            <a:r>
              <a:rPr lang="zh-CN" altLang="en-US" sz="1600" b="1" kern="0" dirty="0">
                <a:solidFill>
                  <a:srgbClr val="FF0000"/>
                </a:solidFill>
                <a:latin typeface="+mj-ea"/>
                <a:ea typeface="+mj-ea"/>
              </a:rPr>
              <a:t>模型，控制平面架构等 </a:t>
            </a:r>
          </a:p>
          <a:p>
            <a:pPr marL="285750" lvl="1">
              <a:spcBef>
                <a:spcPts val="300"/>
              </a:spcBef>
              <a:buFont typeface="Wingdings" panose="05000000000000000000" pitchFamily="2" charset="2"/>
              <a:buChar char="n"/>
              <a:defRPr/>
            </a:pPr>
            <a:endParaRPr lang="zh-CN" altLang="en-US" sz="1600" b="1" kern="0" dirty="0">
              <a:solidFill>
                <a:srgbClr val="FF0000"/>
              </a:solidFill>
              <a:latin typeface="+mj-ea"/>
              <a:ea typeface="+mj-ea"/>
            </a:endParaRPr>
          </a:p>
        </p:txBody>
      </p:sp>
      <p:sp>
        <p:nvSpPr>
          <p:cNvPr id="6" name="内容占位符 2">
            <a:extLst>
              <a:ext uri="{FF2B5EF4-FFF2-40B4-BE49-F238E27FC236}">
                <a16:creationId xmlns:a16="http://schemas.microsoft.com/office/drawing/2014/main" id="{8ADFEC64-F800-4452-8843-D17A352C59D1}"/>
              </a:ext>
            </a:extLst>
          </p:cNvPr>
          <p:cNvSpPr txBox="1">
            <a:spLocks/>
          </p:cNvSpPr>
          <p:nvPr/>
        </p:nvSpPr>
        <p:spPr>
          <a:xfrm>
            <a:off x="107504" y="2011655"/>
            <a:ext cx="4392489" cy="2808312"/>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342900" lvl="1" indent="-342900">
              <a:spcBef>
                <a:spcPts val="300"/>
              </a:spcBef>
              <a:buFont typeface="Wingdings" panose="05000000000000000000" pitchFamily="2" charset="2"/>
              <a:buChar char="n"/>
              <a:defRPr/>
            </a:pPr>
            <a:r>
              <a:rPr lang="zh-CN" altLang="en-US" sz="1600" b="1" dirty="0">
                <a:latin typeface="+mj-ea"/>
                <a:ea typeface="+mj-ea"/>
              </a:rPr>
              <a:t>基本思想：</a:t>
            </a:r>
            <a:endParaRPr lang="en-US" altLang="zh-CN" sz="1600" b="1" dirty="0">
              <a:latin typeface="+mj-ea"/>
              <a:ea typeface="+mj-ea"/>
            </a:endParaRPr>
          </a:p>
          <a:p>
            <a:pPr marL="342900" lvl="1" indent="-342900">
              <a:spcBef>
                <a:spcPts val="300"/>
              </a:spcBef>
              <a:buFont typeface="Wingdings" panose="05000000000000000000" pitchFamily="2" charset="2"/>
              <a:buChar char="n"/>
              <a:defRPr/>
            </a:pPr>
            <a:r>
              <a:rPr lang="zh-CN" altLang="en-US" sz="1600" b="1" dirty="0">
                <a:latin typeface="+mj-ea"/>
                <a:ea typeface="+mj-ea"/>
              </a:rPr>
              <a:t>借鉴</a:t>
            </a:r>
            <a:r>
              <a:rPr lang="en" altLang="zh-CN" sz="1600" b="1" dirty="0">
                <a:latin typeface="+mj-ea"/>
                <a:ea typeface="+mj-ea"/>
              </a:rPr>
              <a:t>TSN</a:t>
            </a:r>
            <a:r>
              <a:rPr lang="zh-CN" altLang="en-US" sz="1600" b="1" dirty="0">
                <a:latin typeface="+mj-ea"/>
                <a:ea typeface="+mj-ea"/>
              </a:rPr>
              <a:t>的机制和架构</a:t>
            </a:r>
            <a:r>
              <a:rPr lang="en-US" altLang="zh-CN" sz="1600" b="1" dirty="0">
                <a:latin typeface="+mj-ea"/>
                <a:ea typeface="+mj-ea"/>
              </a:rPr>
              <a:t>,</a:t>
            </a:r>
            <a:r>
              <a:rPr lang="zh-CN" altLang="en-US" sz="1600" b="1" dirty="0">
                <a:latin typeface="+mj-ea"/>
                <a:ea typeface="+mj-ea"/>
              </a:rPr>
              <a:t>提供</a:t>
            </a:r>
            <a:r>
              <a:rPr lang="en" altLang="zh-CN" sz="1600" b="1" dirty="0">
                <a:latin typeface="+mj-ea"/>
                <a:ea typeface="+mj-ea"/>
              </a:rPr>
              <a:t>L3</a:t>
            </a:r>
            <a:r>
              <a:rPr lang="zh-CN" altLang="en-US" sz="1600" b="1" dirty="0">
                <a:latin typeface="+mj-ea"/>
                <a:ea typeface="+mj-ea"/>
              </a:rPr>
              <a:t>层端到端的确定性方案。 </a:t>
            </a:r>
          </a:p>
          <a:p>
            <a:pPr marL="342900" lvl="1" indent="-342900">
              <a:spcBef>
                <a:spcPts val="300"/>
              </a:spcBef>
              <a:buFont typeface="Wingdings" panose="05000000000000000000" pitchFamily="2" charset="2"/>
              <a:buChar char="n"/>
              <a:defRPr/>
            </a:pPr>
            <a:r>
              <a:rPr lang="zh-CN" altLang="en-US" sz="1600" b="1" kern="0" dirty="0">
                <a:latin typeface="+mj-ea"/>
                <a:ea typeface="+mj-ea"/>
              </a:rPr>
              <a:t>在统计复用的基础上提供确定性时延和抖动。</a:t>
            </a:r>
            <a:endParaRPr lang="en-US" altLang="zh-CN" sz="1600" b="1" kern="0" dirty="0">
              <a:latin typeface="+mj-ea"/>
              <a:ea typeface="+mj-ea"/>
            </a:endParaRPr>
          </a:p>
          <a:p>
            <a:pPr marL="342900" lvl="1" indent="-342900">
              <a:spcBef>
                <a:spcPts val="300"/>
              </a:spcBef>
              <a:buFont typeface="Wingdings" panose="05000000000000000000" pitchFamily="2" charset="2"/>
              <a:buChar char="n"/>
              <a:defRPr/>
            </a:pPr>
            <a:r>
              <a:rPr lang="zh-CN" altLang="en-US" sz="1600" b="1" kern="0" dirty="0">
                <a:latin typeface="+mj-ea"/>
                <a:ea typeface="+mj-ea"/>
              </a:rPr>
              <a:t>终端应用可支持也可不支持</a:t>
            </a:r>
            <a:r>
              <a:rPr lang="en" altLang="zh-CN" sz="1600" b="1" kern="0" dirty="0">
                <a:latin typeface="+mj-ea"/>
                <a:ea typeface="+mj-ea"/>
              </a:rPr>
              <a:t>DetNet</a:t>
            </a:r>
            <a:r>
              <a:rPr lang="zh-CN" altLang="en-US" sz="1600" b="1" kern="0" dirty="0">
                <a:latin typeface="+mj-ea"/>
                <a:ea typeface="+mj-ea"/>
              </a:rPr>
              <a:t>业务模型，</a:t>
            </a:r>
            <a:r>
              <a:rPr lang="zh-CN" altLang="en" sz="1600" b="1" kern="0" dirty="0">
                <a:latin typeface="+mj-ea"/>
                <a:ea typeface="+mj-ea"/>
              </a:rPr>
              <a:t>网卡</a:t>
            </a:r>
            <a:r>
              <a:rPr lang="zh-CN" altLang="en-US" sz="1600" b="1" kern="0" dirty="0">
                <a:latin typeface="+mj-ea"/>
                <a:ea typeface="+mj-ea"/>
              </a:rPr>
              <a:t>完成</a:t>
            </a:r>
            <a:r>
              <a:rPr lang="en" altLang="zh-CN" sz="1600" b="1" kern="0" dirty="0">
                <a:latin typeface="+mj-ea"/>
                <a:ea typeface="+mj-ea"/>
              </a:rPr>
              <a:t>DetNet</a:t>
            </a:r>
            <a:r>
              <a:rPr lang="zh-CN" altLang="en-US" sz="1600" b="1" kern="0" dirty="0">
                <a:latin typeface="+mj-ea"/>
                <a:ea typeface="+mj-ea"/>
              </a:rPr>
              <a:t>相关的数据封装，如</a:t>
            </a:r>
            <a:r>
              <a:rPr lang="en" altLang="zh-CN" sz="1600" b="1" kern="0" dirty="0">
                <a:latin typeface="+mj-ea"/>
                <a:ea typeface="+mj-ea"/>
              </a:rPr>
              <a:t>ID</a:t>
            </a:r>
            <a:r>
              <a:rPr lang="zh-CN" altLang="en" sz="1600" b="1" kern="0" dirty="0">
                <a:latin typeface="+mj-ea"/>
                <a:ea typeface="+mj-ea"/>
              </a:rPr>
              <a:t>，</a:t>
            </a:r>
            <a:r>
              <a:rPr lang="en" altLang="zh-CN" sz="1600" b="1" kern="0" dirty="0">
                <a:latin typeface="+mj-ea"/>
                <a:ea typeface="+mj-ea"/>
              </a:rPr>
              <a:t>Sequence</a:t>
            </a:r>
            <a:r>
              <a:rPr lang="zh-CN" altLang="en-US" sz="1600" b="1" kern="0" dirty="0">
                <a:latin typeface="+mj-ea"/>
                <a:ea typeface="+mj-ea"/>
              </a:rPr>
              <a:t>封装。 </a:t>
            </a:r>
          </a:p>
          <a:p>
            <a:pPr marL="342900" lvl="1" indent="-342900">
              <a:spcBef>
                <a:spcPts val="300"/>
              </a:spcBef>
              <a:buFont typeface="Wingdings" panose="05000000000000000000" pitchFamily="2" charset="2"/>
              <a:buChar char="n"/>
              <a:defRPr/>
            </a:pPr>
            <a:r>
              <a:rPr lang="zh-CN" altLang="en-US" sz="1600" b="1" kern="0" dirty="0">
                <a:latin typeface="+mj-ea"/>
                <a:ea typeface="+mj-ea"/>
              </a:rPr>
              <a:t>支持多径路由、集中控制。</a:t>
            </a:r>
          </a:p>
        </p:txBody>
      </p:sp>
      <p:pic>
        <p:nvPicPr>
          <p:cNvPr id="7" name="图片 6">
            <a:extLst>
              <a:ext uri="{FF2B5EF4-FFF2-40B4-BE49-F238E27FC236}">
                <a16:creationId xmlns:a16="http://schemas.microsoft.com/office/drawing/2014/main" id="{1A4F9B0D-ACB0-43F1-B75A-054022C4FAD4}"/>
              </a:ext>
            </a:extLst>
          </p:cNvPr>
          <p:cNvPicPr>
            <a:picLocks noChangeAspect="1"/>
          </p:cNvPicPr>
          <p:nvPr/>
        </p:nvPicPr>
        <p:blipFill>
          <a:blip r:embed="rId3"/>
          <a:stretch>
            <a:fillRect/>
          </a:stretch>
        </p:blipFill>
        <p:spPr>
          <a:xfrm>
            <a:off x="4701255" y="2083663"/>
            <a:ext cx="4117307" cy="2429075"/>
          </a:xfrm>
          <a:prstGeom prst="rect">
            <a:avLst/>
          </a:prstGeom>
        </p:spPr>
      </p:pic>
      <p:sp>
        <p:nvSpPr>
          <p:cNvPr id="8" name="矩形 7">
            <a:extLst>
              <a:ext uri="{FF2B5EF4-FFF2-40B4-BE49-F238E27FC236}">
                <a16:creationId xmlns:a16="http://schemas.microsoft.com/office/drawing/2014/main" id="{8C9B8089-5745-400A-A17C-F25FD7EC471F}"/>
              </a:ext>
            </a:extLst>
          </p:cNvPr>
          <p:cNvSpPr/>
          <p:nvPr/>
        </p:nvSpPr>
        <p:spPr>
          <a:xfrm>
            <a:off x="611560" y="4619912"/>
            <a:ext cx="7704856" cy="400110"/>
          </a:xfrm>
          <a:prstGeom prst="rect">
            <a:avLst/>
          </a:prstGeom>
          <a:solidFill>
            <a:srgbClr val="FFFF00"/>
          </a:solidFill>
          <a:ln w="19050">
            <a:solidFill>
              <a:schemeClr val="tx1"/>
            </a:solidFill>
          </a:ln>
        </p:spPr>
        <p:txBody>
          <a:bodyPr wrap="square">
            <a:spAutoFit/>
          </a:bodyPr>
          <a:lstStyle/>
          <a:p>
            <a:pPr algn="ctr"/>
            <a:r>
              <a:rPr lang="zh-CN" altLang="en-US" sz="2000" b="1" dirty="0">
                <a:latin typeface="+mj-ea"/>
                <a:ea typeface="+mj-ea"/>
              </a:rPr>
              <a:t>侧重与于</a:t>
            </a:r>
            <a:r>
              <a:rPr lang="en-US" altLang="zh-CN" sz="2000" b="1" dirty="0">
                <a:latin typeface="+mj-ea"/>
                <a:ea typeface="+mj-ea"/>
              </a:rPr>
              <a:t>IP</a:t>
            </a:r>
            <a:r>
              <a:rPr lang="zh-CN" altLang="en-US" sz="2000" b="1" dirty="0">
                <a:latin typeface="+mj-ea"/>
                <a:ea typeface="+mj-ea"/>
              </a:rPr>
              <a:t>层调度保障时延，</a:t>
            </a:r>
            <a:r>
              <a:rPr lang="en-US" altLang="zh-CN" sz="2000" b="1" dirty="0">
                <a:latin typeface="+mj-ea"/>
                <a:ea typeface="+mj-ea"/>
              </a:rPr>
              <a:t>IETF</a:t>
            </a:r>
            <a:r>
              <a:rPr lang="zh-CN" altLang="en-US" sz="2000" b="1" dirty="0">
                <a:latin typeface="+mj-ea"/>
                <a:ea typeface="+mj-ea"/>
              </a:rPr>
              <a:t>相关标准体系还在不断完善中</a:t>
            </a:r>
          </a:p>
        </p:txBody>
      </p:sp>
    </p:spTree>
    <p:extLst>
      <p:ext uri="{BB962C8B-B14F-4D97-AF65-F5344CB8AC3E}">
        <p14:creationId xmlns:p14="http://schemas.microsoft.com/office/powerpoint/2010/main" val="1759627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A6B439-C724-4875-A288-E003334F8846}"/>
              </a:ext>
            </a:extLst>
          </p:cNvPr>
          <p:cNvSpPr/>
          <p:nvPr/>
        </p:nvSpPr>
        <p:spPr>
          <a:xfrm>
            <a:off x="1207643" y="96309"/>
            <a:ext cx="7300521" cy="59974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en-US" altLang="zh-CN" sz="2400" b="1" dirty="0">
                <a:solidFill>
                  <a:schemeClr val="tx2"/>
                </a:solidFill>
                <a:latin typeface="+mj-lt"/>
                <a:ea typeface="+mj-ea"/>
                <a:cs typeface="+mj-cs"/>
              </a:rPr>
              <a:t>Flex</a:t>
            </a:r>
            <a:r>
              <a:rPr lang="zh-CN" altLang="en-US" sz="2400" b="1" dirty="0">
                <a:solidFill>
                  <a:schemeClr val="tx2"/>
                </a:solidFill>
                <a:latin typeface="+mj-lt"/>
                <a:ea typeface="+mj-ea"/>
                <a:cs typeface="+mj-cs"/>
              </a:rPr>
              <a:t>与</a:t>
            </a:r>
            <a:r>
              <a:rPr lang="en-US" altLang="zh-CN" sz="2400" b="1" dirty="0">
                <a:solidFill>
                  <a:schemeClr val="tx2"/>
                </a:solidFill>
                <a:latin typeface="+mj-lt"/>
                <a:ea typeface="+mj-ea"/>
                <a:cs typeface="+mj-cs"/>
              </a:rPr>
              <a:t>TSN</a:t>
            </a:r>
            <a:r>
              <a:rPr lang="zh-CN" altLang="en-US" sz="2400" b="1" dirty="0">
                <a:solidFill>
                  <a:schemeClr val="tx2"/>
                </a:solidFill>
                <a:latin typeface="+mj-lt"/>
                <a:ea typeface="+mj-ea"/>
                <a:cs typeface="+mj-cs"/>
              </a:rPr>
              <a:t>芯片与设备</a:t>
            </a:r>
          </a:p>
        </p:txBody>
      </p:sp>
      <p:sp>
        <p:nvSpPr>
          <p:cNvPr id="16" name="灯片编号占位符 3">
            <a:extLst>
              <a:ext uri="{FF2B5EF4-FFF2-40B4-BE49-F238E27FC236}">
                <a16:creationId xmlns:a16="http://schemas.microsoft.com/office/drawing/2014/main" id="{B8640775-B51B-4DFA-BF2C-8E24B399BA98}"/>
              </a:ext>
            </a:extLst>
          </p:cNvPr>
          <p:cNvSpPr txBox="1">
            <a:spLocks/>
          </p:cNvSpPr>
          <p:nvPr/>
        </p:nvSpPr>
        <p:spPr>
          <a:xfrm>
            <a:off x="8456612" y="4821138"/>
            <a:ext cx="723900" cy="342900"/>
          </a:xfrm>
          <a:prstGeom prst="rect">
            <a:avLst/>
          </a:prstGeom>
        </p:spPr>
        <p:txBody>
          <a:bodyPr lIns="91420" tIns="45710" rIns="91420" bIns="45710">
            <a:noAutofit/>
          </a:bodyPr>
          <a:lstStyle/>
          <a:p>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fld id="{C74DB63C-3BE5-4DD4-B0A1-C0F1C5D43B8F}" type="slidenum">
              <a:rPr kumimoji="0" lang="en-US" altLang="zh-CN" sz="2000" b="1" i="0" u="none" strike="noStrike" kern="0" cap="none" spc="0" normalizeH="0" baseline="0" noProof="0" smtClean="0">
                <a:ln>
                  <a:noFill/>
                </a:ln>
                <a:solidFill>
                  <a:srgbClr val="676767"/>
                </a:solidFill>
                <a:effectLst/>
                <a:uLnTx/>
                <a:uFillTx/>
                <a:latin typeface="Arial Unicode MS" pitchFamily="34" charset="-122"/>
                <a:ea typeface="Arial Unicode MS" pitchFamily="34" charset="-122"/>
                <a:cs typeface="Arial Unicode MS" pitchFamily="34" charset="-122"/>
              </a:rPr>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t>25</a:t>
            </a:fld>
            <a:endParaRPr kumimoji="0" lang="en-US" altLang="zh-CN" sz="2000" b="1" i="0" u="none" strike="noStrike" kern="0" cap="none" spc="0" normalizeH="0" baseline="0" noProof="0">
              <a:ln>
                <a:noFill/>
              </a:ln>
              <a:solidFill>
                <a:srgbClr val="676767"/>
              </a:solidFill>
              <a:effectLst/>
              <a:uLnTx/>
              <a:uFillTx/>
              <a:latin typeface="Arial Unicode MS" pitchFamily="34" charset="-122"/>
              <a:ea typeface="Arial Unicode MS" pitchFamily="34" charset="-122"/>
              <a:cs typeface="Arial Unicode MS" pitchFamily="34" charset="-122"/>
            </a:endParaRPr>
          </a:p>
        </p:txBody>
      </p:sp>
      <p:pic>
        <p:nvPicPr>
          <p:cNvPr id="2050" name="Picture 2" descr="BCM53570 Product Image">
            <a:extLst>
              <a:ext uri="{FF2B5EF4-FFF2-40B4-BE49-F238E27FC236}">
                <a16:creationId xmlns:a16="http://schemas.microsoft.com/office/drawing/2014/main" id="{A8BC7F5D-FE26-439F-812E-DF8D1E5F57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239" b="13750"/>
          <a:stretch/>
        </p:blipFill>
        <p:spPr bwMode="auto">
          <a:xfrm>
            <a:off x="5364088" y="967510"/>
            <a:ext cx="2295525" cy="1584177"/>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a:extLst>
              <a:ext uri="{FF2B5EF4-FFF2-40B4-BE49-F238E27FC236}">
                <a16:creationId xmlns:a16="http://schemas.microsoft.com/office/drawing/2014/main" id="{E8E53E7E-37B6-41E7-A4D5-0C2342DDFAAF}"/>
              </a:ext>
            </a:extLst>
          </p:cNvPr>
          <p:cNvSpPr txBox="1">
            <a:spLocks/>
          </p:cNvSpPr>
          <p:nvPr/>
        </p:nvSpPr>
        <p:spPr bwMode="white">
          <a:xfrm>
            <a:off x="5148064" y="2446619"/>
            <a:ext cx="2841426" cy="51888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fontAlgn="base">
              <a:spcBef>
                <a:spcPct val="0"/>
              </a:spcBef>
              <a:spcAft>
                <a:spcPct val="0"/>
              </a:spcAft>
              <a:defRPr sz="3200" b="1">
                <a:solidFill>
                  <a:schemeClr val="bg1"/>
                </a:solidFill>
                <a:latin typeface="Verdana" pitchFamily="34" charset="0"/>
              </a:defRPr>
            </a:lvl6pPr>
            <a:lvl7pPr marL="914400" algn="ctr" rtl="0" fontAlgn="base">
              <a:spcBef>
                <a:spcPct val="0"/>
              </a:spcBef>
              <a:spcAft>
                <a:spcPct val="0"/>
              </a:spcAft>
              <a:defRPr sz="3200" b="1">
                <a:solidFill>
                  <a:schemeClr val="bg1"/>
                </a:solidFill>
                <a:latin typeface="Verdana" pitchFamily="34" charset="0"/>
              </a:defRPr>
            </a:lvl7pPr>
            <a:lvl8pPr marL="1371600" algn="ctr" rtl="0" fontAlgn="base">
              <a:spcBef>
                <a:spcPct val="0"/>
              </a:spcBef>
              <a:spcAft>
                <a:spcPct val="0"/>
              </a:spcAft>
              <a:defRPr sz="3200" b="1">
                <a:solidFill>
                  <a:schemeClr val="bg1"/>
                </a:solidFill>
                <a:latin typeface="Verdana" pitchFamily="34" charset="0"/>
              </a:defRPr>
            </a:lvl8pPr>
            <a:lvl9pPr marL="1828800" algn="ctr" rtl="0" fontAlgn="base">
              <a:spcBef>
                <a:spcPct val="0"/>
              </a:spcBef>
              <a:spcAft>
                <a:spcPct val="0"/>
              </a:spcAft>
              <a:defRPr sz="3200" b="1">
                <a:solidFill>
                  <a:schemeClr val="bg1"/>
                </a:solidFill>
                <a:latin typeface="Verdana" pitchFamily="34" charset="0"/>
              </a:defRPr>
            </a:lvl9pPr>
          </a:lstStyle>
          <a:p>
            <a:pPr algn="ctr"/>
            <a:r>
              <a:rPr lang="en-US" altLang="zh-CN" sz="1500" kern="0" dirty="0">
                <a:solidFill>
                  <a:srgbClr val="FF0000"/>
                </a:solidFill>
                <a:latin typeface="黑体" panose="02010609060101010101" pitchFamily="49" charset="-122"/>
                <a:ea typeface="黑体" panose="02010609060101010101" pitchFamily="49" charset="-122"/>
              </a:rPr>
              <a:t>Broadcom BCM53570</a:t>
            </a:r>
          </a:p>
        </p:txBody>
      </p:sp>
      <p:sp>
        <p:nvSpPr>
          <p:cNvPr id="6" name="文本框 5">
            <a:extLst>
              <a:ext uri="{FF2B5EF4-FFF2-40B4-BE49-F238E27FC236}">
                <a16:creationId xmlns:a16="http://schemas.microsoft.com/office/drawing/2014/main" id="{7CC459A1-83AC-4846-A116-2B06E3234885}"/>
              </a:ext>
            </a:extLst>
          </p:cNvPr>
          <p:cNvSpPr txBox="1"/>
          <p:nvPr/>
        </p:nvSpPr>
        <p:spPr>
          <a:xfrm>
            <a:off x="90180" y="857246"/>
            <a:ext cx="5561940" cy="3958776"/>
          </a:xfrm>
          <a:prstGeom prst="rect">
            <a:avLst/>
          </a:prstGeom>
          <a:noFill/>
        </p:spPr>
        <p:txBody>
          <a:bodyPr wrap="square" rtlCol="0">
            <a:spAutoFit/>
          </a:bodyPr>
          <a:lstStyle/>
          <a:p>
            <a:pPr marL="342900" indent="-342900" algn="just">
              <a:lnSpc>
                <a:spcPct val="150000"/>
              </a:lnSpc>
              <a:spcBef>
                <a:spcPts val="0"/>
              </a:spcBef>
              <a:buFont typeface="Wingdings" panose="05000000000000000000" pitchFamily="2" charset="2"/>
              <a:buChar char="n"/>
            </a:pPr>
            <a:r>
              <a:rPr lang="en-US" altLang="zh-CN" sz="1800" b="1" dirty="0">
                <a:latin typeface="+mj-ea"/>
                <a:ea typeface="+mj-ea"/>
              </a:rPr>
              <a:t>Broadcom</a:t>
            </a:r>
            <a:r>
              <a:rPr lang="zh-CN" altLang="en-US" sz="1800" b="1" dirty="0">
                <a:latin typeface="+mj-ea"/>
                <a:ea typeface="+mj-ea"/>
              </a:rPr>
              <a:t>推出了支持</a:t>
            </a:r>
            <a:r>
              <a:rPr lang="en-US" altLang="zh-CN" sz="1800" b="1" dirty="0">
                <a:latin typeface="+mj-ea"/>
                <a:ea typeface="+mj-ea"/>
              </a:rPr>
              <a:t>TSN</a:t>
            </a:r>
            <a:r>
              <a:rPr lang="zh-CN" altLang="en-US" sz="1800" b="1" dirty="0">
                <a:latin typeface="+mj-ea"/>
                <a:ea typeface="+mj-ea"/>
              </a:rPr>
              <a:t>的交换芯片</a:t>
            </a:r>
            <a:endParaRPr lang="en-US" altLang="zh-CN" sz="1800" b="1" dirty="0">
              <a:latin typeface="+mj-ea"/>
              <a:ea typeface="+mj-ea"/>
            </a:endParaRPr>
          </a:p>
          <a:p>
            <a:pPr marL="449263" lvl="1" indent="-263525" algn="just">
              <a:lnSpc>
                <a:spcPct val="150000"/>
              </a:lnSpc>
              <a:spcBef>
                <a:spcPts val="0"/>
              </a:spcBef>
              <a:buFont typeface="Wingdings" pitchFamily="2" charset="2"/>
              <a:buChar char="Ø"/>
            </a:pPr>
            <a:r>
              <a:rPr lang="zh-CN" altLang="en-US" sz="1600" dirty="0">
                <a:latin typeface="Times New Roman" panose="02020603050405020304" pitchFamily="18" charset="0"/>
                <a:ea typeface="+mj-ea"/>
                <a:cs typeface="Times New Roman" panose="02020603050405020304" pitchFamily="18" charset="0"/>
              </a:rPr>
              <a:t>支持</a:t>
            </a:r>
            <a:r>
              <a:rPr lang="en-US" altLang="zh-CN" sz="1600" dirty="0">
                <a:latin typeface="Times New Roman" panose="02020603050405020304" pitchFamily="18" charset="0"/>
                <a:ea typeface="+mj-ea"/>
                <a:cs typeface="Times New Roman" panose="02020603050405020304" pitchFamily="18" charset="0"/>
              </a:rPr>
              <a:t>100M, 1.0G, 2.5G, 5G, 10G, 25G, 40G, and 50G </a:t>
            </a:r>
            <a:r>
              <a:rPr lang="zh-CN" altLang="en-US" sz="1600" dirty="0">
                <a:latin typeface="Times New Roman" panose="02020603050405020304" pitchFamily="18" charset="0"/>
                <a:ea typeface="+mj-ea"/>
                <a:cs typeface="Times New Roman" panose="02020603050405020304" pitchFamily="18" charset="0"/>
              </a:rPr>
              <a:t>上联</a:t>
            </a:r>
            <a:endParaRPr lang="en-US" altLang="zh-CN" sz="1600" dirty="0">
              <a:latin typeface="Times New Roman" panose="02020603050405020304" pitchFamily="18" charset="0"/>
              <a:ea typeface="+mj-ea"/>
              <a:cs typeface="Times New Roman" panose="02020603050405020304" pitchFamily="18" charset="0"/>
            </a:endParaRPr>
          </a:p>
          <a:p>
            <a:pPr marL="449263" lvl="1" indent="-263525" algn="just">
              <a:lnSpc>
                <a:spcPct val="150000"/>
              </a:lnSpc>
              <a:spcBef>
                <a:spcPts val="0"/>
              </a:spcBef>
              <a:buFont typeface="Wingdings" pitchFamily="2" charset="2"/>
              <a:buChar char="Ø"/>
            </a:pPr>
            <a:r>
              <a:rPr lang="zh-CN" altLang="en-US" sz="1600" dirty="0">
                <a:latin typeface="Times New Roman" panose="02020603050405020304" pitchFamily="18" charset="0"/>
                <a:ea typeface="+mj-ea"/>
                <a:cs typeface="Times New Roman" panose="02020603050405020304" pitchFamily="18" charset="0"/>
              </a:rPr>
              <a:t>最高支持</a:t>
            </a:r>
            <a:r>
              <a:rPr lang="en-US" altLang="zh-CN" sz="1600" dirty="0">
                <a:latin typeface="Times New Roman" panose="02020603050405020304" pitchFamily="18" charset="0"/>
                <a:ea typeface="+mj-ea"/>
                <a:cs typeface="Times New Roman" panose="02020603050405020304" pitchFamily="18" charset="0"/>
              </a:rPr>
              <a:t>32 X 10G</a:t>
            </a:r>
          </a:p>
          <a:p>
            <a:pPr marL="342900" indent="-342900" algn="just">
              <a:lnSpc>
                <a:spcPct val="150000"/>
              </a:lnSpc>
              <a:spcBef>
                <a:spcPts val="0"/>
              </a:spcBef>
              <a:buFont typeface="Wingdings" panose="05000000000000000000" pitchFamily="2" charset="2"/>
              <a:buChar char="n"/>
            </a:pPr>
            <a:r>
              <a:rPr lang="en-US" altLang="zh-CN" sz="1800" b="1" dirty="0">
                <a:latin typeface="+mj-ea"/>
                <a:ea typeface="+mj-ea"/>
              </a:rPr>
              <a:t>TSN</a:t>
            </a:r>
            <a:r>
              <a:rPr lang="zh-CN" altLang="en-US" sz="1800" b="1" dirty="0">
                <a:latin typeface="+mj-ea"/>
                <a:ea typeface="+mj-ea"/>
              </a:rPr>
              <a:t>数据平面设备</a:t>
            </a:r>
            <a:endParaRPr lang="en-US" altLang="zh-CN" sz="1800" b="1" dirty="0">
              <a:latin typeface="+mj-ea"/>
              <a:ea typeface="+mj-ea"/>
            </a:endParaRPr>
          </a:p>
          <a:p>
            <a:pPr marL="449263" lvl="1" indent="-263525" algn="just">
              <a:lnSpc>
                <a:spcPct val="150000"/>
              </a:lnSpc>
              <a:spcBef>
                <a:spcPts val="0"/>
              </a:spcBef>
              <a:buFont typeface="Wingdings" pitchFamily="2" charset="2"/>
              <a:buChar char="Ø"/>
            </a:pPr>
            <a:r>
              <a:rPr lang="en-US" altLang="zh-CN" sz="1600" dirty="0">
                <a:latin typeface="+mj-ea"/>
                <a:ea typeface="+mj-ea"/>
              </a:rPr>
              <a:t>Cisco</a:t>
            </a:r>
            <a:r>
              <a:rPr lang="zh-CN" altLang="en-US" sz="1600" dirty="0">
                <a:latin typeface="+mj-ea"/>
                <a:ea typeface="+mj-ea"/>
              </a:rPr>
              <a:t>公司</a:t>
            </a:r>
            <a:r>
              <a:rPr lang="en-US" altLang="zh-CN" sz="1600" dirty="0">
                <a:latin typeface="+mj-ea"/>
                <a:ea typeface="+mj-ea"/>
              </a:rPr>
              <a:t>IE 4000</a:t>
            </a:r>
            <a:r>
              <a:rPr lang="zh-CN" altLang="en-US" sz="1600" dirty="0">
                <a:latin typeface="+mj-ea"/>
                <a:ea typeface="+mj-ea"/>
              </a:rPr>
              <a:t>工业交换机最高支持</a:t>
            </a:r>
            <a:r>
              <a:rPr lang="en-US" altLang="zh-CN" sz="1600" dirty="0">
                <a:latin typeface="+mj-ea"/>
                <a:ea typeface="+mj-ea"/>
              </a:rPr>
              <a:t>20</a:t>
            </a:r>
            <a:r>
              <a:rPr lang="zh-CN" altLang="en-US" sz="1600" dirty="0">
                <a:latin typeface="+mj-ea"/>
                <a:ea typeface="+mj-ea"/>
              </a:rPr>
              <a:t>口</a:t>
            </a:r>
            <a:r>
              <a:rPr lang="en-US" altLang="zh-CN" sz="1600" dirty="0">
                <a:latin typeface="+mj-ea"/>
                <a:ea typeface="+mj-ea"/>
              </a:rPr>
              <a:t>GE</a:t>
            </a:r>
            <a:r>
              <a:rPr lang="zh-CN" altLang="en-US" sz="1600" dirty="0">
                <a:latin typeface="+mj-ea"/>
                <a:ea typeface="+mj-ea"/>
              </a:rPr>
              <a:t>转发能力</a:t>
            </a:r>
            <a:endParaRPr lang="en-US" altLang="zh-CN" sz="1600" dirty="0">
              <a:latin typeface="+mj-ea"/>
              <a:ea typeface="+mj-ea"/>
            </a:endParaRPr>
          </a:p>
          <a:p>
            <a:pPr marL="449263" lvl="1" indent="-263525" algn="just">
              <a:lnSpc>
                <a:spcPct val="150000"/>
              </a:lnSpc>
              <a:spcBef>
                <a:spcPts val="0"/>
              </a:spcBef>
              <a:buFont typeface="Wingdings" pitchFamily="2" charset="2"/>
              <a:buChar char="Ø"/>
            </a:pPr>
            <a:r>
              <a:rPr lang="zh-CN" altLang="en-US" sz="1600" dirty="0">
                <a:latin typeface="+mj-ea"/>
                <a:ea typeface="+mj-ea"/>
              </a:rPr>
              <a:t>华为</a:t>
            </a:r>
            <a:r>
              <a:rPr lang="en-US" altLang="zh-CN" sz="1600" dirty="0">
                <a:latin typeface="+mj-ea"/>
                <a:ea typeface="+mj-ea"/>
              </a:rPr>
              <a:t>AR 550E TSN </a:t>
            </a:r>
            <a:r>
              <a:rPr lang="zh-CN" altLang="en-US" sz="1600" dirty="0">
                <a:latin typeface="+mj-ea"/>
                <a:ea typeface="+mj-ea"/>
              </a:rPr>
              <a:t>交换机具有</a:t>
            </a:r>
            <a:r>
              <a:rPr lang="en-US" altLang="zh-CN" sz="1600" dirty="0">
                <a:latin typeface="+mj-ea"/>
                <a:ea typeface="+mj-ea"/>
              </a:rPr>
              <a:t>8</a:t>
            </a:r>
            <a:r>
              <a:rPr lang="zh-CN" altLang="en-US" sz="1600" dirty="0">
                <a:latin typeface="+mj-ea"/>
                <a:ea typeface="+mj-ea"/>
              </a:rPr>
              <a:t>个</a:t>
            </a:r>
            <a:r>
              <a:rPr lang="en-US" altLang="zh-CN" sz="1600" dirty="0">
                <a:latin typeface="+mj-ea"/>
                <a:ea typeface="+mj-ea"/>
              </a:rPr>
              <a:t>GE</a:t>
            </a:r>
            <a:r>
              <a:rPr lang="zh-CN" altLang="en-US" sz="1600" dirty="0">
                <a:latin typeface="+mj-ea"/>
                <a:ea typeface="+mj-ea"/>
              </a:rPr>
              <a:t>电口</a:t>
            </a:r>
            <a:endParaRPr lang="en-US" altLang="zh-CN" sz="1600" dirty="0">
              <a:latin typeface="+mj-ea"/>
              <a:ea typeface="+mj-ea"/>
            </a:endParaRPr>
          </a:p>
          <a:p>
            <a:pPr marL="342900" indent="-342900" algn="just">
              <a:lnSpc>
                <a:spcPct val="150000"/>
              </a:lnSpc>
              <a:spcBef>
                <a:spcPts val="0"/>
              </a:spcBef>
              <a:buFont typeface="Wingdings" panose="05000000000000000000" pitchFamily="2" charset="2"/>
              <a:buChar char="n"/>
            </a:pPr>
            <a:r>
              <a:rPr lang="zh-CN" altLang="en-US" sz="1800" b="1" dirty="0">
                <a:latin typeface="+mj-ea"/>
                <a:ea typeface="+mj-ea"/>
              </a:rPr>
              <a:t>中兴、华为等</a:t>
            </a:r>
            <a:r>
              <a:rPr lang="en-US" altLang="zh-CN" sz="1800" b="1" dirty="0">
                <a:latin typeface="+mj-ea"/>
                <a:ea typeface="+mj-ea"/>
              </a:rPr>
              <a:t>5G</a:t>
            </a:r>
            <a:r>
              <a:rPr lang="zh-CN" altLang="en-US" sz="1800" b="1" dirty="0">
                <a:latin typeface="+mj-ea"/>
                <a:ea typeface="+mj-ea"/>
              </a:rPr>
              <a:t>承载设备已在转发面引入</a:t>
            </a:r>
            <a:r>
              <a:rPr lang="en-US" altLang="zh-CN" sz="1800" b="1" dirty="0" err="1">
                <a:latin typeface="+mj-ea"/>
                <a:ea typeface="+mj-ea"/>
              </a:rPr>
              <a:t>FlexE</a:t>
            </a:r>
            <a:r>
              <a:rPr lang="zh-CN" altLang="en-US" sz="1800" b="1" dirty="0">
                <a:latin typeface="+mj-ea"/>
                <a:ea typeface="+mj-ea"/>
              </a:rPr>
              <a:t>技术，实现带宽灵活分配和业务隔离，满足</a:t>
            </a:r>
            <a:r>
              <a:rPr lang="en-US" altLang="zh-CN" sz="1800" b="1" dirty="0">
                <a:latin typeface="+mj-ea"/>
                <a:ea typeface="+mj-ea"/>
              </a:rPr>
              <a:t>5G</a:t>
            </a:r>
            <a:r>
              <a:rPr lang="zh-CN" altLang="en-US" sz="1800" b="1" dirty="0">
                <a:latin typeface="+mj-ea"/>
                <a:ea typeface="+mj-ea"/>
              </a:rPr>
              <a:t>多样化场景的差异化需求</a:t>
            </a:r>
            <a:endParaRPr lang="en-US" altLang="zh-CN" sz="1800" b="1" dirty="0">
              <a:latin typeface="+mj-ea"/>
              <a:ea typeface="+mj-ea"/>
            </a:endParaRPr>
          </a:p>
          <a:p>
            <a:pPr marL="449263" lvl="1" indent="-263525" algn="just">
              <a:lnSpc>
                <a:spcPct val="150000"/>
              </a:lnSpc>
              <a:spcBef>
                <a:spcPts val="0"/>
              </a:spcBef>
              <a:buFont typeface="Wingdings" pitchFamily="2" charset="2"/>
              <a:buChar char="Ø"/>
            </a:pPr>
            <a:endParaRPr lang="en-US" altLang="zh-CN" sz="1600" dirty="0">
              <a:latin typeface="+mj-ea"/>
              <a:ea typeface="+mj-ea"/>
            </a:endParaRPr>
          </a:p>
        </p:txBody>
      </p:sp>
      <p:pic>
        <p:nvPicPr>
          <p:cNvPr id="2052" name="Picture 4" descr="âIE4000âçå¾çæç´¢ç»æ">
            <a:extLst>
              <a:ext uri="{FF2B5EF4-FFF2-40B4-BE49-F238E27FC236}">
                <a16:creationId xmlns:a16="http://schemas.microsoft.com/office/drawing/2014/main" id="{8BD61BFD-437C-41E6-B9F7-50EF1EF78C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45" r="21876"/>
          <a:stretch/>
        </p:blipFill>
        <p:spPr bwMode="auto">
          <a:xfrm>
            <a:off x="7716412" y="1275606"/>
            <a:ext cx="1248076"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565144D1-6DD6-497B-9C44-06BF475A49B4}"/>
              </a:ext>
            </a:extLst>
          </p:cNvPr>
          <p:cNvSpPr txBox="1">
            <a:spLocks/>
          </p:cNvSpPr>
          <p:nvPr/>
        </p:nvSpPr>
        <p:spPr bwMode="white">
          <a:xfrm>
            <a:off x="6948264" y="2447798"/>
            <a:ext cx="2841426" cy="51888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fontAlgn="base">
              <a:spcBef>
                <a:spcPct val="0"/>
              </a:spcBef>
              <a:spcAft>
                <a:spcPct val="0"/>
              </a:spcAft>
              <a:defRPr sz="3200" b="1">
                <a:solidFill>
                  <a:schemeClr val="bg1"/>
                </a:solidFill>
                <a:latin typeface="Verdana" pitchFamily="34" charset="0"/>
              </a:defRPr>
            </a:lvl6pPr>
            <a:lvl7pPr marL="914400" algn="ctr" rtl="0" fontAlgn="base">
              <a:spcBef>
                <a:spcPct val="0"/>
              </a:spcBef>
              <a:spcAft>
                <a:spcPct val="0"/>
              </a:spcAft>
              <a:defRPr sz="3200" b="1">
                <a:solidFill>
                  <a:schemeClr val="bg1"/>
                </a:solidFill>
                <a:latin typeface="Verdana" pitchFamily="34" charset="0"/>
              </a:defRPr>
            </a:lvl7pPr>
            <a:lvl8pPr marL="1371600" algn="ctr" rtl="0" fontAlgn="base">
              <a:spcBef>
                <a:spcPct val="0"/>
              </a:spcBef>
              <a:spcAft>
                <a:spcPct val="0"/>
              </a:spcAft>
              <a:defRPr sz="3200" b="1">
                <a:solidFill>
                  <a:schemeClr val="bg1"/>
                </a:solidFill>
                <a:latin typeface="Verdana" pitchFamily="34" charset="0"/>
              </a:defRPr>
            </a:lvl8pPr>
            <a:lvl9pPr marL="1828800" algn="ctr" rtl="0" fontAlgn="base">
              <a:spcBef>
                <a:spcPct val="0"/>
              </a:spcBef>
              <a:spcAft>
                <a:spcPct val="0"/>
              </a:spcAft>
              <a:defRPr sz="3200" b="1">
                <a:solidFill>
                  <a:schemeClr val="bg1"/>
                </a:solidFill>
                <a:latin typeface="Verdana" pitchFamily="34" charset="0"/>
              </a:defRPr>
            </a:lvl9pPr>
          </a:lstStyle>
          <a:p>
            <a:pPr algn="ctr"/>
            <a:r>
              <a:rPr lang="en-US" altLang="zh-CN" sz="1500" kern="0" dirty="0">
                <a:solidFill>
                  <a:srgbClr val="FF0000"/>
                </a:solidFill>
                <a:latin typeface="黑体" panose="02010609060101010101" pitchFamily="49" charset="-122"/>
                <a:ea typeface="黑体" panose="02010609060101010101" pitchFamily="49" charset="-122"/>
              </a:rPr>
              <a:t>Cisco IE4000</a:t>
            </a:r>
          </a:p>
        </p:txBody>
      </p:sp>
      <p:sp>
        <p:nvSpPr>
          <p:cNvPr id="9" name="矩形 8">
            <a:extLst>
              <a:ext uri="{FF2B5EF4-FFF2-40B4-BE49-F238E27FC236}">
                <a16:creationId xmlns:a16="http://schemas.microsoft.com/office/drawing/2014/main" id="{284B51FC-2AA8-4A47-A794-3C12614C8483}"/>
              </a:ext>
            </a:extLst>
          </p:cNvPr>
          <p:cNvSpPr/>
          <p:nvPr/>
        </p:nvSpPr>
        <p:spPr>
          <a:xfrm>
            <a:off x="1043608" y="4587974"/>
            <a:ext cx="6984776" cy="461661"/>
          </a:xfrm>
          <a:prstGeom prst="rect">
            <a:avLst/>
          </a:prstGeom>
          <a:solidFill>
            <a:srgbClr val="FFFF00"/>
          </a:solidFill>
        </p:spPr>
        <p:txBody>
          <a:bodyPr wrap="square" lIns="91434" tIns="45718" rIns="91434" bIns="45718">
            <a:spAutoFit/>
          </a:bodyPr>
          <a:lstStyle/>
          <a:p>
            <a:pPr marL="0" lvl="1" algn="ctr">
              <a:spcBef>
                <a:spcPts val="600"/>
              </a:spcBef>
            </a:pPr>
            <a:r>
              <a:rPr kumimoji="1" lang="en-US" altLang="zh-CN" sz="2400" b="1" dirty="0" err="1">
                <a:latin typeface="黑体" pitchFamily="49" charset="-122"/>
                <a:ea typeface="黑体" pitchFamily="49" charset="-122"/>
              </a:rPr>
              <a:t>FlexE</a:t>
            </a:r>
            <a:r>
              <a:rPr kumimoji="1" lang="zh-CN" altLang="en-US" sz="2400" b="1" dirty="0">
                <a:latin typeface="黑体" pitchFamily="49" charset="-122"/>
                <a:ea typeface="黑体" pitchFamily="49" charset="-122"/>
              </a:rPr>
              <a:t>设备发展较快，工业交换机正逐步支持</a:t>
            </a:r>
            <a:r>
              <a:rPr kumimoji="1" lang="en-US" altLang="zh-CN" sz="2400" b="1" dirty="0">
                <a:latin typeface="黑体" pitchFamily="49" charset="-122"/>
                <a:ea typeface="黑体" pitchFamily="49" charset="-122"/>
              </a:rPr>
              <a:t>TSN</a:t>
            </a:r>
          </a:p>
        </p:txBody>
      </p:sp>
      <p:pic>
        <p:nvPicPr>
          <p:cNvPr id="2054" name="Picture 6" descr="https://e-file.huawei.com/-/media/EBG/Images/marketing-material/Router_AR550E_cn/AR550E-cy-1.png?la=zh">
            <a:extLst>
              <a:ext uri="{FF2B5EF4-FFF2-40B4-BE49-F238E27FC236}">
                <a16:creationId xmlns:a16="http://schemas.microsoft.com/office/drawing/2014/main" id="{6D40C6CB-709A-430F-992E-F545EC1B137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4617" y="3096190"/>
            <a:ext cx="1232942" cy="983328"/>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a:extLst>
              <a:ext uri="{FF2B5EF4-FFF2-40B4-BE49-F238E27FC236}">
                <a16:creationId xmlns:a16="http://schemas.microsoft.com/office/drawing/2014/main" id="{CF9B2F98-61AE-48D8-AEC3-C26F8041D7B0}"/>
              </a:ext>
            </a:extLst>
          </p:cNvPr>
          <p:cNvSpPr txBox="1">
            <a:spLocks/>
          </p:cNvSpPr>
          <p:nvPr/>
        </p:nvSpPr>
        <p:spPr bwMode="white">
          <a:xfrm>
            <a:off x="5186958" y="4175990"/>
            <a:ext cx="2841426" cy="51888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fontAlgn="base">
              <a:spcBef>
                <a:spcPct val="0"/>
              </a:spcBef>
              <a:spcAft>
                <a:spcPct val="0"/>
              </a:spcAft>
              <a:defRPr sz="3200" b="1">
                <a:solidFill>
                  <a:schemeClr val="bg1"/>
                </a:solidFill>
                <a:latin typeface="Verdana" pitchFamily="34" charset="0"/>
              </a:defRPr>
            </a:lvl6pPr>
            <a:lvl7pPr marL="914400" algn="ctr" rtl="0" fontAlgn="base">
              <a:spcBef>
                <a:spcPct val="0"/>
              </a:spcBef>
              <a:spcAft>
                <a:spcPct val="0"/>
              </a:spcAft>
              <a:defRPr sz="3200" b="1">
                <a:solidFill>
                  <a:schemeClr val="bg1"/>
                </a:solidFill>
                <a:latin typeface="Verdana" pitchFamily="34" charset="0"/>
              </a:defRPr>
            </a:lvl7pPr>
            <a:lvl8pPr marL="1371600" algn="ctr" rtl="0" fontAlgn="base">
              <a:spcBef>
                <a:spcPct val="0"/>
              </a:spcBef>
              <a:spcAft>
                <a:spcPct val="0"/>
              </a:spcAft>
              <a:defRPr sz="3200" b="1">
                <a:solidFill>
                  <a:schemeClr val="bg1"/>
                </a:solidFill>
                <a:latin typeface="Verdana" pitchFamily="34" charset="0"/>
              </a:defRPr>
            </a:lvl8pPr>
            <a:lvl9pPr marL="1828800" algn="ctr" rtl="0" fontAlgn="base">
              <a:spcBef>
                <a:spcPct val="0"/>
              </a:spcBef>
              <a:spcAft>
                <a:spcPct val="0"/>
              </a:spcAft>
              <a:defRPr sz="3200" b="1">
                <a:solidFill>
                  <a:schemeClr val="bg1"/>
                </a:solidFill>
                <a:latin typeface="Verdana" pitchFamily="34" charset="0"/>
              </a:defRPr>
            </a:lvl9pPr>
          </a:lstStyle>
          <a:p>
            <a:pPr algn="ctr"/>
            <a:r>
              <a:rPr lang="zh-CN" altLang="en-US" sz="1500" kern="0" dirty="0">
                <a:solidFill>
                  <a:srgbClr val="FF0000"/>
                </a:solidFill>
                <a:latin typeface="黑体" panose="02010609060101010101" pitchFamily="49" charset="-122"/>
                <a:ea typeface="黑体" panose="02010609060101010101" pitchFamily="49" charset="-122"/>
              </a:rPr>
              <a:t>中兴 </a:t>
            </a:r>
            <a:r>
              <a:rPr lang="en-US" altLang="zh-CN" sz="1500" kern="0" dirty="0">
                <a:solidFill>
                  <a:srgbClr val="FF0000"/>
                </a:solidFill>
                <a:latin typeface="黑体" panose="02010609060101010101" pitchFamily="49" charset="-122"/>
                <a:ea typeface="黑体" panose="02010609060101010101" pitchFamily="49" charset="-122"/>
              </a:rPr>
              <a:t>ZXCTN 6190H</a:t>
            </a:r>
          </a:p>
        </p:txBody>
      </p:sp>
      <p:pic>
        <p:nvPicPr>
          <p:cNvPr id="2056" name="Picture 8" descr="https://res-www.zte.com.cn/mediares/zte/Global/products/access/6190H1.png?la=zh-CN">
            <a:extLst>
              <a:ext uri="{FF2B5EF4-FFF2-40B4-BE49-F238E27FC236}">
                <a16:creationId xmlns:a16="http://schemas.microsoft.com/office/drawing/2014/main" id="{63893195-602C-4190-9485-875D11F961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112" y="3076079"/>
            <a:ext cx="1986365" cy="1238250"/>
          </a:xfrm>
          <a:prstGeom prst="rect">
            <a:avLst/>
          </a:prstGeom>
          <a:noFill/>
          <a:extLst>
            <a:ext uri="{909E8E84-426E-40DD-AFC4-6F175D3DCCD1}">
              <a14:hiddenFill xmlns:a14="http://schemas.microsoft.com/office/drawing/2010/main">
                <a:solidFill>
                  <a:srgbClr val="FFFFFF"/>
                </a:solidFill>
              </a14:hiddenFill>
            </a:ext>
          </a:extLst>
        </p:spPr>
      </p:pic>
      <p:sp>
        <p:nvSpPr>
          <p:cNvPr id="13" name="标题 1">
            <a:extLst>
              <a:ext uri="{FF2B5EF4-FFF2-40B4-BE49-F238E27FC236}">
                <a16:creationId xmlns:a16="http://schemas.microsoft.com/office/drawing/2014/main" id="{A2E7FF01-D4F8-4DB6-BA51-C89267AA8BF9}"/>
              </a:ext>
            </a:extLst>
          </p:cNvPr>
          <p:cNvSpPr txBox="1">
            <a:spLocks/>
          </p:cNvSpPr>
          <p:nvPr/>
        </p:nvSpPr>
        <p:spPr bwMode="white">
          <a:xfrm>
            <a:off x="7203182" y="4149780"/>
            <a:ext cx="2841426" cy="51888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fontAlgn="base">
              <a:spcBef>
                <a:spcPct val="0"/>
              </a:spcBef>
              <a:spcAft>
                <a:spcPct val="0"/>
              </a:spcAft>
              <a:defRPr sz="3200" b="1">
                <a:solidFill>
                  <a:schemeClr val="bg1"/>
                </a:solidFill>
                <a:latin typeface="Verdana" pitchFamily="34" charset="0"/>
              </a:defRPr>
            </a:lvl6pPr>
            <a:lvl7pPr marL="914400" algn="ctr" rtl="0" fontAlgn="base">
              <a:spcBef>
                <a:spcPct val="0"/>
              </a:spcBef>
              <a:spcAft>
                <a:spcPct val="0"/>
              </a:spcAft>
              <a:defRPr sz="3200" b="1">
                <a:solidFill>
                  <a:schemeClr val="bg1"/>
                </a:solidFill>
                <a:latin typeface="Verdana" pitchFamily="34" charset="0"/>
              </a:defRPr>
            </a:lvl7pPr>
            <a:lvl8pPr marL="1371600" algn="ctr" rtl="0" fontAlgn="base">
              <a:spcBef>
                <a:spcPct val="0"/>
              </a:spcBef>
              <a:spcAft>
                <a:spcPct val="0"/>
              </a:spcAft>
              <a:defRPr sz="3200" b="1">
                <a:solidFill>
                  <a:schemeClr val="bg1"/>
                </a:solidFill>
                <a:latin typeface="Verdana" pitchFamily="34" charset="0"/>
              </a:defRPr>
            </a:lvl8pPr>
            <a:lvl9pPr marL="1828800" algn="ctr" rtl="0" fontAlgn="base">
              <a:spcBef>
                <a:spcPct val="0"/>
              </a:spcBef>
              <a:spcAft>
                <a:spcPct val="0"/>
              </a:spcAft>
              <a:defRPr sz="3200" b="1">
                <a:solidFill>
                  <a:schemeClr val="bg1"/>
                </a:solidFill>
                <a:latin typeface="Verdana" pitchFamily="34" charset="0"/>
              </a:defRPr>
            </a:lvl9pPr>
          </a:lstStyle>
          <a:p>
            <a:pPr algn="ctr"/>
            <a:r>
              <a:rPr lang="zh-CN" altLang="en-US" sz="1500" kern="0" dirty="0">
                <a:solidFill>
                  <a:srgbClr val="FF0000"/>
                </a:solidFill>
                <a:latin typeface="黑体" panose="02010609060101010101" pitchFamily="49" charset="-122"/>
                <a:ea typeface="黑体" panose="02010609060101010101" pitchFamily="49" charset="-122"/>
              </a:rPr>
              <a:t>华为</a:t>
            </a:r>
            <a:r>
              <a:rPr lang="en-US" altLang="zh-CN" sz="1500" kern="0" dirty="0">
                <a:solidFill>
                  <a:srgbClr val="FF0000"/>
                </a:solidFill>
                <a:latin typeface="黑体" panose="02010609060101010101" pitchFamily="49" charset="-122"/>
                <a:ea typeface="黑体" panose="02010609060101010101" pitchFamily="49" charset="-122"/>
              </a:rPr>
              <a:t>AR 550E</a:t>
            </a:r>
          </a:p>
        </p:txBody>
      </p:sp>
    </p:spTree>
    <p:extLst>
      <p:ext uri="{BB962C8B-B14F-4D97-AF65-F5344CB8AC3E}">
        <p14:creationId xmlns:p14="http://schemas.microsoft.com/office/powerpoint/2010/main" val="3102631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A6B439-C724-4875-A288-E003334F8846}"/>
              </a:ext>
            </a:extLst>
          </p:cNvPr>
          <p:cNvSpPr/>
          <p:nvPr/>
        </p:nvSpPr>
        <p:spPr>
          <a:xfrm>
            <a:off x="1207643" y="96309"/>
            <a:ext cx="7300521" cy="59974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en-US" altLang="zh-CN" sz="2400" b="1" dirty="0">
                <a:solidFill>
                  <a:schemeClr val="tx2"/>
                </a:solidFill>
                <a:latin typeface="+mj-lt"/>
                <a:ea typeface="+mj-ea"/>
                <a:cs typeface="+mj-cs"/>
              </a:rPr>
              <a:t>L3</a:t>
            </a:r>
            <a:r>
              <a:rPr lang="zh-CN" altLang="en-US" sz="2400" b="1" dirty="0">
                <a:solidFill>
                  <a:schemeClr val="tx2"/>
                </a:solidFill>
                <a:latin typeface="+mj-lt"/>
                <a:ea typeface="+mj-ea"/>
                <a:cs typeface="+mj-cs"/>
              </a:rPr>
              <a:t>确定性网络解决方案</a:t>
            </a:r>
            <a:r>
              <a:rPr lang="en-US" altLang="zh-CN" sz="2400" b="1" dirty="0">
                <a:solidFill>
                  <a:schemeClr val="tx2"/>
                </a:solidFill>
                <a:latin typeface="+mj-lt"/>
                <a:ea typeface="+mj-ea"/>
                <a:cs typeface="+mj-cs"/>
              </a:rPr>
              <a:t>——DIP</a:t>
            </a:r>
            <a:r>
              <a:rPr lang="zh-CN" altLang="en-US" sz="2400" b="1" dirty="0">
                <a:solidFill>
                  <a:schemeClr val="tx2"/>
                </a:solidFill>
                <a:latin typeface="+mj-lt"/>
                <a:ea typeface="+mj-ea"/>
                <a:cs typeface="+mj-cs"/>
              </a:rPr>
              <a:t>（华为）</a:t>
            </a:r>
          </a:p>
        </p:txBody>
      </p:sp>
      <p:sp>
        <p:nvSpPr>
          <p:cNvPr id="16" name="灯片编号占位符 3">
            <a:extLst>
              <a:ext uri="{FF2B5EF4-FFF2-40B4-BE49-F238E27FC236}">
                <a16:creationId xmlns:a16="http://schemas.microsoft.com/office/drawing/2014/main" id="{B8640775-B51B-4DFA-BF2C-8E24B399BA98}"/>
              </a:ext>
            </a:extLst>
          </p:cNvPr>
          <p:cNvSpPr txBox="1">
            <a:spLocks/>
          </p:cNvSpPr>
          <p:nvPr/>
        </p:nvSpPr>
        <p:spPr>
          <a:xfrm>
            <a:off x="8456612" y="4821138"/>
            <a:ext cx="723900" cy="342900"/>
          </a:xfrm>
          <a:prstGeom prst="rect">
            <a:avLst/>
          </a:prstGeom>
        </p:spPr>
        <p:txBody>
          <a:bodyPr lIns="91420" tIns="45710" rIns="91420" bIns="45710">
            <a:noAutofit/>
          </a:bodyPr>
          <a:lstStyle/>
          <a:p>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fld id="{C74DB63C-3BE5-4DD4-B0A1-C0F1C5D43B8F}" type="slidenum">
              <a:rPr kumimoji="0" lang="en-US" altLang="zh-CN" sz="2000" b="1" i="0" u="none" strike="noStrike" kern="0" cap="none" spc="0" normalizeH="0" baseline="0" noProof="0" smtClean="0">
                <a:ln>
                  <a:noFill/>
                </a:ln>
                <a:solidFill>
                  <a:srgbClr val="676767"/>
                </a:solidFill>
                <a:effectLst/>
                <a:uLnTx/>
                <a:uFillTx/>
                <a:latin typeface="Arial Unicode MS" pitchFamily="34" charset="-122"/>
                <a:ea typeface="Arial Unicode MS" pitchFamily="34" charset="-122"/>
                <a:cs typeface="Arial Unicode MS" pitchFamily="34" charset="-122"/>
              </a:rPr>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t>26</a:t>
            </a:fld>
            <a:endParaRPr kumimoji="0" lang="en-US" altLang="zh-CN" sz="2000" b="1" i="0" u="none" strike="noStrike" kern="0" cap="none" spc="0" normalizeH="0" baseline="0" noProof="0">
              <a:ln>
                <a:noFill/>
              </a:ln>
              <a:solidFill>
                <a:srgbClr val="676767"/>
              </a:solidFill>
              <a:effectLst/>
              <a:uLnTx/>
              <a:uFillTx/>
              <a:latin typeface="Arial Unicode MS" pitchFamily="34" charset="-122"/>
              <a:ea typeface="Arial Unicode MS" pitchFamily="34" charset="-122"/>
              <a:cs typeface="Arial Unicode MS" pitchFamily="34" charset="-122"/>
            </a:endParaRPr>
          </a:p>
        </p:txBody>
      </p:sp>
      <p:sp>
        <p:nvSpPr>
          <p:cNvPr id="4" name="内容占位符 2">
            <a:extLst>
              <a:ext uri="{FF2B5EF4-FFF2-40B4-BE49-F238E27FC236}">
                <a16:creationId xmlns:a16="http://schemas.microsoft.com/office/drawing/2014/main" id="{BA3BED9B-46C0-4E3A-9C45-4A069E31EEB4}"/>
              </a:ext>
            </a:extLst>
          </p:cNvPr>
          <p:cNvSpPr txBox="1">
            <a:spLocks/>
          </p:cNvSpPr>
          <p:nvPr/>
        </p:nvSpPr>
        <p:spPr>
          <a:xfrm>
            <a:off x="107504" y="915566"/>
            <a:ext cx="9036496" cy="1381472"/>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285750" lvl="1">
              <a:spcBef>
                <a:spcPts val="300"/>
              </a:spcBef>
              <a:buFont typeface="Wingdings" panose="05000000000000000000" pitchFamily="2" charset="2"/>
              <a:buChar char="n"/>
              <a:defRPr/>
            </a:pPr>
            <a:r>
              <a:rPr lang="zh-CN" altLang="en-US" sz="1400" b="1" kern="0" dirty="0">
                <a:latin typeface="+mj-ea"/>
                <a:ea typeface="+mj-ea"/>
              </a:rPr>
              <a:t>确定性网络时延协议族</a:t>
            </a:r>
            <a:r>
              <a:rPr lang="en-US" altLang="zh-CN" sz="1400" b="1" kern="0" dirty="0">
                <a:latin typeface="+mj-ea"/>
                <a:ea typeface="+mj-ea"/>
              </a:rPr>
              <a:t>DIP</a:t>
            </a:r>
            <a:r>
              <a:rPr lang="zh-CN" altLang="en-US" sz="1400" b="1" kern="0" dirty="0">
                <a:latin typeface="+mj-ea"/>
                <a:ea typeface="+mj-ea"/>
              </a:rPr>
              <a:t>是华为针对新型网络应用提出的确定性时延解决方案</a:t>
            </a:r>
            <a:endParaRPr lang="en-US" altLang="zh-CN" sz="1400" b="1" kern="0" dirty="0">
              <a:latin typeface="+mj-ea"/>
              <a:ea typeface="+mj-ea"/>
            </a:endParaRPr>
          </a:p>
          <a:p>
            <a:pPr marL="285750" lvl="1">
              <a:spcBef>
                <a:spcPts val="300"/>
              </a:spcBef>
              <a:buFont typeface="Wingdings" panose="05000000000000000000" pitchFamily="2" charset="2"/>
              <a:buChar char="n"/>
              <a:defRPr/>
            </a:pPr>
            <a:r>
              <a:rPr lang="zh-CN" altLang="en-US" sz="1400" b="1" kern="0" dirty="0">
                <a:solidFill>
                  <a:srgbClr val="FF0000"/>
                </a:solidFill>
                <a:latin typeface="+mj-ea"/>
                <a:ea typeface="+mj-ea"/>
              </a:rPr>
              <a:t>严格时延保障：</a:t>
            </a:r>
            <a:r>
              <a:rPr lang="en-US" altLang="zh-CN" sz="1400" b="1" kern="0" dirty="0">
                <a:solidFill>
                  <a:srgbClr val="FF0000"/>
                </a:solidFill>
                <a:latin typeface="+mj-ea"/>
                <a:ea typeface="+mj-ea"/>
              </a:rPr>
              <a:t>DIP</a:t>
            </a:r>
            <a:r>
              <a:rPr lang="zh-CN" altLang="en-US" sz="1400" b="1" kern="0" dirty="0">
                <a:solidFill>
                  <a:srgbClr val="FF0000"/>
                </a:solidFill>
                <a:latin typeface="+mj-ea"/>
                <a:ea typeface="+mj-ea"/>
              </a:rPr>
              <a:t>技术保证三层上每一跳的严格时延边界上限，进而保证任意端到端的超低时延及抖动。</a:t>
            </a:r>
          </a:p>
          <a:p>
            <a:pPr marL="285750" lvl="1">
              <a:spcBef>
                <a:spcPts val="300"/>
              </a:spcBef>
              <a:buFont typeface="Wingdings" panose="05000000000000000000" pitchFamily="2" charset="2"/>
              <a:buChar char="n"/>
              <a:defRPr/>
            </a:pPr>
            <a:r>
              <a:rPr lang="zh-CN" altLang="en-US" sz="1400" b="1" kern="0" dirty="0">
                <a:solidFill>
                  <a:srgbClr val="FF0000"/>
                </a:solidFill>
                <a:latin typeface="+mj-ea"/>
                <a:ea typeface="+mj-ea"/>
              </a:rPr>
              <a:t>灵活软管道：灵活控制。可以与</a:t>
            </a:r>
            <a:r>
              <a:rPr lang="en-US" altLang="zh-CN" sz="1400" b="1" kern="0" dirty="0">
                <a:solidFill>
                  <a:srgbClr val="FF0000"/>
                </a:solidFill>
                <a:latin typeface="+mj-ea"/>
                <a:ea typeface="+mj-ea"/>
              </a:rPr>
              <a:t>SDN</a:t>
            </a:r>
            <a:r>
              <a:rPr lang="zh-CN" altLang="en-US" sz="1400" b="1" kern="0" dirty="0">
                <a:solidFill>
                  <a:srgbClr val="FF0000"/>
                </a:solidFill>
                <a:latin typeface="+mj-ea"/>
                <a:ea typeface="+mj-ea"/>
              </a:rPr>
              <a:t>集成，做</a:t>
            </a:r>
            <a:r>
              <a:rPr lang="en-US" altLang="zh-CN" sz="1400" b="1" kern="0" dirty="0">
                <a:solidFill>
                  <a:srgbClr val="FF0000"/>
                </a:solidFill>
                <a:latin typeface="+mj-ea"/>
                <a:ea typeface="+mj-ea"/>
              </a:rPr>
              <a:t>VPN</a:t>
            </a:r>
            <a:r>
              <a:rPr lang="zh-CN" altLang="en-US" sz="1400" b="1" kern="0" dirty="0">
                <a:solidFill>
                  <a:srgbClr val="FF0000"/>
                </a:solidFill>
                <a:latin typeface="+mj-ea"/>
                <a:ea typeface="+mj-ea"/>
              </a:rPr>
              <a:t>、端到端、任意路径，带宽、抖动可选可控可控。</a:t>
            </a:r>
          </a:p>
          <a:p>
            <a:pPr marL="285750" lvl="1">
              <a:spcBef>
                <a:spcPts val="300"/>
              </a:spcBef>
              <a:buFont typeface="Wingdings" panose="05000000000000000000" pitchFamily="2" charset="2"/>
              <a:buChar char="n"/>
              <a:defRPr/>
            </a:pPr>
            <a:r>
              <a:rPr lang="zh-CN" altLang="en-US" sz="1400" b="1" kern="0" dirty="0">
                <a:solidFill>
                  <a:srgbClr val="FF0000"/>
                </a:solidFill>
                <a:latin typeface="+mj-ea"/>
                <a:ea typeface="+mj-ea"/>
              </a:rPr>
              <a:t>细粒度切片：最小单位可以为每业务、每流、每身份，切片数量巨大。设备维护的状态参数少，可以支撑细粒度切片高密度部署。</a:t>
            </a:r>
          </a:p>
          <a:p>
            <a:pPr marL="285750" lvl="1">
              <a:spcBef>
                <a:spcPts val="300"/>
              </a:spcBef>
              <a:buFont typeface="Wingdings" panose="05000000000000000000" pitchFamily="2" charset="2"/>
              <a:buChar char="n"/>
              <a:defRPr/>
            </a:pPr>
            <a:r>
              <a:rPr lang="zh-CN" altLang="en-US" sz="1400" b="1" kern="0" dirty="0">
                <a:solidFill>
                  <a:srgbClr val="FF0000"/>
                </a:solidFill>
                <a:latin typeface="+mj-ea"/>
                <a:ea typeface="+mj-ea"/>
              </a:rPr>
              <a:t>资源利用率高：相比于带宽预留与专线，</a:t>
            </a:r>
            <a:r>
              <a:rPr lang="en-US" altLang="zh-CN" sz="1400" b="1" kern="0" dirty="0">
                <a:solidFill>
                  <a:srgbClr val="FF0000"/>
                </a:solidFill>
                <a:latin typeface="+mj-ea"/>
                <a:ea typeface="+mj-ea"/>
              </a:rPr>
              <a:t>DIP</a:t>
            </a:r>
            <a:r>
              <a:rPr lang="zh-CN" altLang="en-US" sz="1400" b="1" kern="0" dirty="0">
                <a:solidFill>
                  <a:srgbClr val="FF0000"/>
                </a:solidFill>
                <a:latin typeface="+mj-ea"/>
                <a:ea typeface="+mj-ea"/>
              </a:rPr>
              <a:t>不依赖低负载提供时延保障，带宽利用率高，单位资源的经济效益更大。</a:t>
            </a:r>
          </a:p>
          <a:p>
            <a:pPr marL="285750" lvl="1">
              <a:spcBef>
                <a:spcPts val="300"/>
              </a:spcBef>
              <a:buFont typeface="Wingdings" panose="05000000000000000000" pitchFamily="2" charset="2"/>
              <a:buChar char="n"/>
              <a:defRPr/>
            </a:pPr>
            <a:endParaRPr lang="zh-CN" altLang="en-US" sz="1400" b="1" kern="0" dirty="0">
              <a:solidFill>
                <a:srgbClr val="FF0000"/>
              </a:solidFill>
              <a:latin typeface="+mj-ea"/>
              <a:ea typeface="+mj-ea"/>
            </a:endParaRPr>
          </a:p>
        </p:txBody>
      </p:sp>
      <p:sp>
        <p:nvSpPr>
          <p:cNvPr id="8" name="矩形 7">
            <a:extLst>
              <a:ext uri="{FF2B5EF4-FFF2-40B4-BE49-F238E27FC236}">
                <a16:creationId xmlns:a16="http://schemas.microsoft.com/office/drawing/2014/main" id="{8C9B8089-5745-400A-A17C-F25FD7EC471F}"/>
              </a:ext>
            </a:extLst>
          </p:cNvPr>
          <p:cNvSpPr/>
          <p:nvPr/>
        </p:nvSpPr>
        <p:spPr>
          <a:xfrm>
            <a:off x="737860" y="4515966"/>
            <a:ext cx="7650563" cy="400110"/>
          </a:xfrm>
          <a:prstGeom prst="rect">
            <a:avLst/>
          </a:prstGeom>
          <a:solidFill>
            <a:srgbClr val="FFFF00"/>
          </a:solidFill>
          <a:ln w="19050">
            <a:solidFill>
              <a:schemeClr val="tx1"/>
            </a:solidFill>
          </a:ln>
        </p:spPr>
        <p:txBody>
          <a:bodyPr wrap="square">
            <a:spAutoFit/>
          </a:bodyPr>
          <a:lstStyle/>
          <a:p>
            <a:pPr algn="ctr"/>
            <a:r>
              <a:rPr lang="zh-CN" altLang="en-US" sz="2000" b="1" dirty="0">
                <a:latin typeface="+mj-ea"/>
                <a:ea typeface="+mj-ea"/>
              </a:rPr>
              <a:t>基于时隙</a:t>
            </a:r>
            <a:r>
              <a:rPr lang="en-US" altLang="zh-CN" sz="2000" b="1" dirty="0">
                <a:latin typeface="+mj-ea"/>
                <a:ea typeface="+mj-ea"/>
              </a:rPr>
              <a:t>+</a:t>
            </a:r>
            <a:r>
              <a:rPr lang="zh-CN" altLang="en-US" sz="2000" b="1" dirty="0">
                <a:latin typeface="+mj-ea"/>
                <a:ea typeface="+mj-ea"/>
              </a:rPr>
              <a:t>门控的确定性解决方案，目前主要用于</a:t>
            </a:r>
            <a:r>
              <a:rPr lang="en-US" altLang="zh-CN" sz="2000" b="1" dirty="0">
                <a:latin typeface="+mj-ea"/>
                <a:ea typeface="+mj-ea"/>
              </a:rPr>
              <a:t>5G</a:t>
            </a:r>
            <a:r>
              <a:rPr lang="zh-CN" altLang="en-US" sz="2000" b="1" dirty="0">
                <a:latin typeface="+mj-ea"/>
                <a:ea typeface="+mj-ea"/>
              </a:rPr>
              <a:t>承载网</a:t>
            </a:r>
          </a:p>
        </p:txBody>
      </p:sp>
      <p:pic>
        <p:nvPicPr>
          <p:cNvPr id="45" name="图片 44">
            <a:extLst>
              <a:ext uri="{FF2B5EF4-FFF2-40B4-BE49-F238E27FC236}">
                <a16:creationId xmlns:a16="http://schemas.microsoft.com/office/drawing/2014/main" id="{2FF0C736-E1A8-49B0-B440-B55FDF343F45}"/>
              </a:ext>
            </a:extLst>
          </p:cNvPr>
          <p:cNvPicPr>
            <a:picLocks noChangeAspect="1"/>
          </p:cNvPicPr>
          <p:nvPr/>
        </p:nvPicPr>
        <p:blipFill>
          <a:blip r:embed="rId3"/>
          <a:stretch>
            <a:fillRect/>
          </a:stretch>
        </p:blipFill>
        <p:spPr>
          <a:xfrm>
            <a:off x="240911" y="2685043"/>
            <a:ext cx="8644462" cy="1570325"/>
          </a:xfrm>
          <a:prstGeom prst="rect">
            <a:avLst/>
          </a:prstGeom>
        </p:spPr>
      </p:pic>
    </p:spTree>
    <p:extLst>
      <p:ext uri="{BB962C8B-B14F-4D97-AF65-F5344CB8AC3E}">
        <p14:creationId xmlns:p14="http://schemas.microsoft.com/office/powerpoint/2010/main" val="1174626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Rectangle 2"/>
          <p:cNvSpPr>
            <a:spLocks noGrp="1" noChangeArrowheads="1"/>
          </p:cNvSpPr>
          <p:nvPr>
            <p:ph type="title" idx="4294967295"/>
          </p:nvPr>
        </p:nvSpPr>
        <p:spPr>
          <a:xfrm>
            <a:off x="1219595" y="188367"/>
            <a:ext cx="4967287" cy="48577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2400" kern="1200" dirty="0"/>
              <a:t>提  纲</a:t>
            </a:r>
          </a:p>
        </p:txBody>
      </p:sp>
      <p:sp>
        <p:nvSpPr>
          <p:cNvPr id="7175" name="Text Box 10"/>
          <p:cNvSpPr txBox="1">
            <a:spLocks noChangeArrowheads="1"/>
          </p:cNvSpPr>
          <p:nvPr/>
        </p:nvSpPr>
        <p:spPr bwMode="gray">
          <a:xfrm>
            <a:off x="1708767" y="2569920"/>
            <a:ext cx="6410150" cy="400110"/>
          </a:xfrm>
          <a:prstGeom prst="rect">
            <a:avLst/>
          </a:prstGeom>
          <a:noFill/>
          <a:ln w="9525" algn="ctr">
            <a:noFill/>
            <a:miter lim="800000"/>
            <a:headEnd/>
            <a:tailEnd/>
          </a:ln>
        </p:spPr>
        <p:txBody>
          <a:bodyPr wrap="square">
            <a:spAutoFit/>
          </a:bodyPr>
          <a:lstStyle/>
          <a:p>
            <a:pPr>
              <a:defRPr/>
            </a:pPr>
            <a:r>
              <a:rPr lang="en-US" altLang="zh-CN" sz="2000" b="1">
                <a:solidFill>
                  <a:schemeClr val="bg1"/>
                </a:solidFill>
                <a:latin typeface="+mj-ea"/>
                <a:ea typeface="+mj-ea"/>
                <a:cs typeface="楷体_GB2312"/>
              </a:rPr>
              <a:t>  </a:t>
            </a:r>
          </a:p>
        </p:txBody>
      </p:sp>
      <p:sp>
        <p:nvSpPr>
          <p:cNvPr id="7176" name="AutoShape 5"/>
          <p:cNvSpPr>
            <a:spLocks noChangeArrowheads="1"/>
          </p:cNvSpPr>
          <p:nvPr/>
        </p:nvSpPr>
        <p:spPr bwMode="gray">
          <a:xfrm>
            <a:off x="1067417" y="2506829"/>
            <a:ext cx="7123112" cy="416719"/>
          </a:xfrm>
          <a:prstGeom prst="roundRect">
            <a:avLst>
              <a:gd name="adj" fmla="val 50000"/>
            </a:avLst>
          </a:prstGeom>
          <a:solidFill>
            <a:srgbClr val="006666"/>
          </a:solidFill>
          <a:ln w="38100" algn="ctr">
            <a:solidFill>
              <a:srgbClr val="006666"/>
            </a:solidFill>
            <a:round/>
            <a:headEnd/>
            <a:tailEnd/>
          </a:ln>
        </p:spPr>
        <p:txBody>
          <a:bodyPr vert="eaVert" wrap="none" anchor="ctr"/>
          <a:lstStyle/>
          <a:p>
            <a:r>
              <a:rPr lang="en-US" altLang="zh-CN" sz="1600">
                <a:solidFill>
                  <a:schemeClr val="bg1"/>
                </a:solidFill>
                <a:latin typeface="+mj-ea"/>
                <a:ea typeface="+mj-ea"/>
              </a:rPr>
              <a:t> </a:t>
            </a:r>
            <a:endParaRPr lang="zh-CN" altLang="zh-CN" sz="1600">
              <a:solidFill>
                <a:schemeClr val="bg1"/>
              </a:solidFill>
              <a:latin typeface="+mj-ea"/>
              <a:ea typeface="+mj-ea"/>
            </a:endParaRPr>
          </a:p>
        </p:txBody>
      </p:sp>
      <p:sp>
        <p:nvSpPr>
          <p:cNvPr id="7177" name="Text Box 10"/>
          <p:cNvSpPr txBox="1">
            <a:spLocks noChangeArrowheads="1"/>
          </p:cNvSpPr>
          <p:nvPr/>
        </p:nvSpPr>
        <p:spPr bwMode="gray">
          <a:xfrm>
            <a:off x="1211879" y="2511560"/>
            <a:ext cx="6092844" cy="400110"/>
          </a:xfrm>
          <a:prstGeom prst="rect">
            <a:avLst/>
          </a:prstGeom>
          <a:noFill/>
          <a:ln w="9525" algn="ctr">
            <a:noFill/>
            <a:miter lim="800000"/>
            <a:headEnd/>
            <a:tailEnd/>
          </a:ln>
        </p:spPr>
        <p:txBody>
          <a:bodyPr wrap="square">
            <a:spAutoFit/>
          </a:bodyPr>
          <a:lstStyle/>
          <a:p>
            <a:pPr>
              <a:defRPr/>
            </a:pPr>
            <a:r>
              <a:rPr lang="zh-CN" altLang="en-US" sz="2000" b="1" dirty="0">
                <a:solidFill>
                  <a:schemeClr val="bg1"/>
                </a:solidFill>
                <a:latin typeface="+mj-ea"/>
                <a:ea typeface="+mj-ea"/>
                <a:cs typeface="楷体_GB2312"/>
              </a:rPr>
              <a:t> 第二部分  确定性网络最新技术进展与趋势</a:t>
            </a:r>
          </a:p>
        </p:txBody>
      </p:sp>
      <p:sp>
        <p:nvSpPr>
          <p:cNvPr id="7178" name="Text Box 10"/>
          <p:cNvSpPr txBox="1">
            <a:spLocks noChangeArrowheads="1"/>
          </p:cNvSpPr>
          <p:nvPr/>
        </p:nvSpPr>
        <p:spPr bwMode="gray">
          <a:xfrm>
            <a:off x="1684954" y="1493480"/>
            <a:ext cx="6116638" cy="400110"/>
          </a:xfrm>
          <a:prstGeom prst="rect">
            <a:avLst/>
          </a:prstGeom>
          <a:noFill/>
          <a:ln w="9525" algn="ctr">
            <a:noFill/>
            <a:miter lim="800000"/>
            <a:headEnd/>
            <a:tailEnd/>
          </a:ln>
        </p:spPr>
        <p:txBody>
          <a:bodyPr>
            <a:spAutoFit/>
          </a:bodyPr>
          <a:lstStyle/>
          <a:p>
            <a:pPr>
              <a:defRPr/>
            </a:pPr>
            <a:r>
              <a:rPr lang="en-US" altLang="zh-CN" sz="2000" b="1">
                <a:solidFill>
                  <a:schemeClr val="bg1"/>
                </a:solidFill>
                <a:latin typeface="+mj-ea"/>
                <a:ea typeface="+mj-ea"/>
                <a:cs typeface="楷体_GB2312"/>
              </a:rPr>
              <a:t>  </a:t>
            </a:r>
          </a:p>
        </p:txBody>
      </p:sp>
      <p:sp>
        <p:nvSpPr>
          <p:cNvPr id="7179" name="AutoShape 5"/>
          <p:cNvSpPr>
            <a:spLocks noChangeArrowheads="1"/>
          </p:cNvSpPr>
          <p:nvPr/>
        </p:nvSpPr>
        <p:spPr bwMode="gray">
          <a:xfrm>
            <a:off x="1043608" y="1430388"/>
            <a:ext cx="7146925" cy="416719"/>
          </a:xfrm>
          <a:prstGeom prst="roundRect">
            <a:avLst>
              <a:gd name="adj" fmla="val 50000"/>
            </a:avLst>
          </a:prstGeom>
          <a:solidFill>
            <a:srgbClr val="006666"/>
          </a:solidFill>
          <a:ln w="38100" algn="ctr">
            <a:solidFill>
              <a:srgbClr val="006666"/>
            </a:solidFill>
            <a:round/>
            <a:headEnd/>
            <a:tailEnd/>
          </a:ln>
        </p:spPr>
        <p:txBody>
          <a:bodyPr vert="eaVert" wrap="none" anchor="ctr"/>
          <a:lstStyle/>
          <a:p>
            <a:endParaRPr lang="zh-CN" altLang="zh-CN" sz="1600">
              <a:solidFill>
                <a:schemeClr val="bg1"/>
              </a:solidFill>
              <a:latin typeface="+mj-ea"/>
              <a:ea typeface="+mj-ea"/>
            </a:endParaRPr>
          </a:p>
        </p:txBody>
      </p:sp>
      <p:sp>
        <p:nvSpPr>
          <p:cNvPr id="7180" name="Text Box 10"/>
          <p:cNvSpPr txBox="1">
            <a:spLocks noChangeArrowheads="1"/>
          </p:cNvSpPr>
          <p:nvPr/>
        </p:nvSpPr>
        <p:spPr bwMode="gray">
          <a:xfrm>
            <a:off x="1188067" y="1419622"/>
            <a:ext cx="6545284" cy="400110"/>
          </a:xfrm>
          <a:prstGeom prst="rect">
            <a:avLst/>
          </a:prstGeom>
          <a:noFill/>
          <a:ln w="9525" algn="ctr">
            <a:noFill/>
            <a:miter lim="800000"/>
            <a:headEnd/>
            <a:tailEnd/>
          </a:ln>
        </p:spPr>
        <p:txBody>
          <a:bodyPr wrap="square">
            <a:spAutoFit/>
          </a:bodyPr>
          <a:lstStyle/>
          <a:p>
            <a:pPr>
              <a:defRPr/>
            </a:pPr>
            <a:r>
              <a:rPr lang="zh-CN" altLang="en-US" sz="2000" b="1" dirty="0">
                <a:solidFill>
                  <a:schemeClr val="bg1"/>
                </a:solidFill>
                <a:latin typeface="+mj-ea"/>
                <a:ea typeface="+mj-ea"/>
                <a:cs typeface="楷体_GB2312"/>
              </a:rPr>
              <a:t> 第</a:t>
            </a:r>
            <a:r>
              <a:rPr lang="zh-CN" altLang="en-US" sz="2000" b="1" dirty="0">
                <a:solidFill>
                  <a:schemeClr val="bg1"/>
                </a:solidFill>
                <a:latin typeface="+mj-ea"/>
                <a:ea typeface="+mj-ea"/>
              </a:rPr>
              <a:t>一部分  确定性网络场景与需求分析</a:t>
            </a:r>
            <a:endParaRPr lang="zh-CN" altLang="en-US" sz="2000" b="1" dirty="0">
              <a:solidFill>
                <a:schemeClr val="bg1"/>
              </a:solidFill>
              <a:latin typeface="+mj-ea"/>
              <a:ea typeface="+mj-ea"/>
              <a:cs typeface="楷体_GB2312"/>
            </a:endParaRPr>
          </a:p>
        </p:txBody>
      </p:sp>
      <p:sp>
        <p:nvSpPr>
          <p:cNvPr id="13" name="AutoShape 5"/>
          <p:cNvSpPr>
            <a:spLocks noChangeArrowheads="1"/>
          </p:cNvSpPr>
          <p:nvPr/>
        </p:nvSpPr>
        <p:spPr bwMode="gray">
          <a:xfrm>
            <a:off x="1067367" y="3595191"/>
            <a:ext cx="7123112" cy="416719"/>
          </a:xfrm>
          <a:prstGeom prst="roundRect">
            <a:avLst>
              <a:gd name="adj" fmla="val 50000"/>
            </a:avLst>
          </a:prstGeom>
          <a:solidFill>
            <a:srgbClr val="FF0000"/>
          </a:solidFill>
          <a:ln w="38100" algn="ctr">
            <a:solidFill>
              <a:srgbClr val="006666"/>
            </a:solidFill>
            <a:round/>
            <a:headEnd/>
            <a:tailEnd/>
          </a:ln>
        </p:spPr>
        <p:txBody>
          <a:bodyPr vert="eaVert" wrap="none" anchor="ctr"/>
          <a:lstStyle/>
          <a:p>
            <a:endParaRPr lang="zh-CN" altLang="zh-CN" sz="1600">
              <a:solidFill>
                <a:schemeClr val="bg1"/>
              </a:solidFill>
              <a:latin typeface="+mj-ea"/>
              <a:ea typeface="+mj-ea"/>
            </a:endParaRPr>
          </a:p>
        </p:txBody>
      </p:sp>
      <p:sp>
        <p:nvSpPr>
          <p:cNvPr id="14" name="Text Box 10"/>
          <p:cNvSpPr txBox="1">
            <a:spLocks noChangeArrowheads="1"/>
          </p:cNvSpPr>
          <p:nvPr/>
        </p:nvSpPr>
        <p:spPr bwMode="gray">
          <a:xfrm>
            <a:off x="1205703" y="3583268"/>
            <a:ext cx="6313334" cy="400110"/>
          </a:xfrm>
          <a:prstGeom prst="rect">
            <a:avLst/>
          </a:prstGeom>
          <a:noFill/>
          <a:ln w="9525" algn="ctr">
            <a:noFill/>
            <a:miter lim="800000"/>
            <a:headEnd/>
            <a:tailEnd/>
          </a:ln>
        </p:spPr>
        <p:txBody>
          <a:bodyPr wrap="square">
            <a:spAutoFit/>
          </a:bodyPr>
          <a:lstStyle/>
          <a:p>
            <a:pPr>
              <a:defRPr/>
            </a:pPr>
            <a:r>
              <a:rPr lang="zh-CN" altLang="en-US" sz="2000" b="1" dirty="0">
                <a:solidFill>
                  <a:schemeClr val="bg1"/>
                </a:solidFill>
                <a:latin typeface="+mj-ea"/>
                <a:ea typeface="+mj-ea"/>
                <a:cs typeface="楷体_GB2312"/>
              </a:rPr>
              <a:t> 第三部分  确定性网络探索与思考</a:t>
            </a:r>
          </a:p>
        </p:txBody>
      </p:sp>
      <p:sp>
        <p:nvSpPr>
          <p:cNvPr id="11" name="灯片编号占位符 3"/>
          <p:cNvSpPr txBox="1">
            <a:spLocks/>
          </p:cNvSpPr>
          <p:nvPr/>
        </p:nvSpPr>
        <p:spPr>
          <a:xfrm>
            <a:off x="8456612" y="4821138"/>
            <a:ext cx="723900" cy="342900"/>
          </a:xfrm>
          <a:prstGeom prst="rect">
            <a:avLst/>
          </a:prstGeom>
        </p:spPr>
        <p:txBody>
          <a:bodyPr lIns="91420" tIns="45710" rIns="91420" bIns="45710">
            <a:noAutofit/>
          </a:bodyPr>
          <a:lstStyle/>
          <a:p>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fld id="{C74DB63C-3BE5-4DD4-B0A1-C0F1C5D43B8F}" type="slidenum">
              <a:rPr kumimoji="0" lang="en-US" altLang="zh-CN" sz="2000" b="1" i="0" u="none" strike="noStrike" kern="0" cap="none" spc="0" normalizeH="0" baseline="0" noProof="0" smtClean="0">
                <a:ln>
                  <a:noFill/>
                </a:ln>
                <a:solidFill>
                  <a:srgbClr val="676767"/>
                </a:solidFill>
                <a:effectLst/>
                <a:uLnTx/>
                <a:uFillTx/>
                <a:latin typeface="黑体" pitchFamily="49" charset="-122"/>
                <a:ea typeface="黑体" pitchFamily="49" charset="-122"/>
                <a:cs typeface="Arial Unicode MS" pitchFamily="34" charset="-122"/>
              </a:rPr>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t>27</a:t>
            </a:fld>
            <a:endParaRPr kumimoji="0" lang="en-US" altLang="zh-CN" sz="2000" b="1" i="0" u="none" strike="noStrike" kern="0" cap="none" spc="0" normalizeH="0" baseline="0" noProof="0">
              <a:ln>
                <a:noFill/>
              </a:ln>
              <a:solidFill>
                <a:srgbClr val="676767"/>
              </a:solidFill>
              <a:effectLst/>
              <a:uLnTx/>
              <a:uFillTx/>
              <a:latin typeface="黑体" pitchFamily="49" charset="-122"/>
              <a:ea typeface="黑体" pitchFamily="49" charset="-122"/>
              <a:cs typeface="Arial Unicode MS" pitchFamily="34" charset="-122"/>
            </a:endParaRPr>
          </a:p>
        </p:txBody>
      </p:sp>
    </p:spTree>
    <p:extLst>
      <p:ext uri="{BB962C8B-B14F-4D97-AF65-F5344CB8AC3E}">
        <p14:creationId xmlns:p14="http://schemas.microsoft.com/office/powerpoint/2010/main" val="3998816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C0C6C-7CCB-415D-8E63-A648B74F531A}"/>
              </a:ext>
            </a:extLst>
          </p:cNvPr>
          <p:cNvSpPr txBox="1">
            <a:spLocks/>
          </p:cNvSpPr>
          <p:nvPr/>
        </p:nvSpPr>
        <p:spPr>
          <a:xfrm>
            <a:off x="1259633" y="267494"/>
            <a:ext cx="8136904" cy="571500"/>
          </a:xfrm>
          <a:prstGeom prst="rect">
            <a:avLst/>
          </a:prstGeom>
        </p:spPr>
        <p:txBody>
          <a:bodyPr/>
          <a:lstStyle>
            <a:lvl1pPr algn="l" rtl="0" eaLnBrk="0" fontAlgn="base" hangingPunct="0">
              <a:spcBef>
                <a:spcPct val="0"/>
              </a:spcBef>
              <a:spcAft>
                <a:spcPct val="0"/>
              </a:spcAft>
              <a:defRPr sz="2933" b="1">
                <a:solidFill>
                  <a:schemeClr val="tx2"/>
                </a:solidFill>
                <a:latin typeface="+mj-lt"/>
                <a:ea typeface="+mj-ea"/>
                <a:cs typeface="+mj-cs"/>
              </a:defRPr>
            </a:lvl1pPr>
            <a:lvl2pPr algn="l" rtl="0" eaLnBrk="0" fontAlgn="base" hangingPunct="0">
              <a:spcBef>
                <a:spcPct val="0"/>
              </a:spcBef>
              <a:spcAft>
                <a:spcPct val="0"/>
              </a:spcAft>
              <a:defRPr sz="2933" b="1">
                <a:solidFill>
                  <a:schemeClr val="tx2"/>
                </a:solidFill>
                <a:latin typeface="Arial" pitchFamily="34" charset="0"/>
                <a:ea typeface="黑体" pitchFamily="2" charset="-122"/>
              </a:defRPr>
            </a:lvl2pPr>
            <a:lvl3pPr algn="l" rtl="0" eaLnBrk="0" fontAlgn="base" hangingPunct="0">
              <a:spcBef>
                <a:spcPct val="0"/>
              </a:spcBef>
              <a:spcAft>
                <a:spcPct val="0"/>
              </a:spcAft>
              <a:defRPr sz="2933" b="1">
                <a:solidFill>
                  <a:schemeClr val="tx2"/>
                </a:solidFill>
                <a:latin typeface="Arial" pitchFamily="34" charset="0"/>
                <a:ea typeface="黑体" pitchFamily="2" charset="-122"/>
              </a:defRPr>
            </a:lvl3pPr>
            <a:lvl4pPr algn="l" rtl="0" eaLnBrk="0" fontAlgn="base" hangingPunct="0">
              <a:spcBef>
                <a:spcPct val="0"/>
              </a:spcBef>
              <a:spcAft>
                <a:spcPct val="0"/>
              </a:spcAft>
              <a:defRPr sz="2933" b="1">
                <a:solidFill>
                  <a:schemeClr val="tx2"/>
                </a:solidFill>
                <a:latin typeface="Arial" pitchFamily="34" charset="0"/>
                <a:ea typeface="黑体" pitchFamily="2" charset="-122"/>
              </a:defRPr>
            </a:lvl4pPr>
            <a:lvl5pPr algn="l" rtl="0" eaLnBrk="0" fontAlgn="base" hangingPunct="0">
              <a:spcBef>
                <a:spcPct val="0"/>
              </a:spcBef>
              <a:spcAft>
                <a:spcPct val="0"/>
              </a:spcAft>
              <a:defRPr sz="2933" b="1">
                <a:solidFill>
                  <a:schemeClr val="tx2"/>
                </a:solidFill>
                <a:latin typeface="Arial" pitchFamily="34" charset="0"/>
                <a:ea typeface="黑体" pitchFamily="2" charset="-122"/>
              </a:defRPr>
            </a:lvl5pPr>
            <a:lvl6pPr marL="609585" algn="l" rtl="0" fontAlgn="base">
              <a:spcBef>
                <a:spcPct val="0"/>
              </a:spcBef>
              <a:spcAft>
                <a:spcPct val="0"/>
              </a:spcAft>
              <a:defRPr sz="2933" b="1">
                <a:solidFill>
                  <a:schemeClr val="tx2"/>
                </a:solidFill>
                <a:latin typeface="Arial" pitchFamily="34" charset="0"/>
                <a:ea typeface="黑体" pitchFamily="2" charset="-122"/>
              </a:defRPr>
            </a:lvl6pPr>
            <a:lvl7pPr marL="1219170" algn="l" rtl="0" fontAlgn="base">
              <a:spcBef>
                <a:spcPct val="0"/>
              </a:spcBef>
              <a:spcAft>
                <a:spcPct val="0"/>
              </a:spcAft>
              <a:defRPr sz="2933" b="1">
                <a:solidFill>
                  <a:schemeClr val="tx2"/>
                </a:solidFill>
                <a:latin typeface="Arial" pitchFamily="34" charset="0"/>
                <a:ea typeface="黑体" pitchFamily="2" charset="-122"/>
              </a:defRPr>
            </a:lvl7pPr>
            <a:lvl8pPr marL="1828754" algn="l" rtl="0" fontAlgn="base">
              <a:spcBef>
                <a:spcPct val="0"/>
              </a:spcBef>
              <a:spcAft>
                <a:spcPct val="0"/>
              </a:spcAft>
              <a:defRPr sz="2933" b="1">
                <a:solidFill>
                  <a:schemeClr val="tx2"/>
                </a:solidFill>
                <a:latin typeface="Arial" pitchFamily="34" charset="0"/>
                <a:ea typeface="黑体" pitchFamily="2" charset="-122"/>
              </a:defRPr>
            </a:lvl8pPr>
            <a:lvl9pPr marL="2438339" algn="l" rtl="0" fontAlgn="base">
              <a:spcBef>
                <a:spcPct val="0"/>
              </a:spcBef>
              <a:spcAft>
                <a:spcPct val="0"/>
              </a:spcAft>
              <a:defRPr sz="2933" b="1">
                <a:solidFill>
                  <a:schemeClr val="tx2"/>
                </a:solidFill>
                <a:latin typeface="Arial" pitchFamily="34" charset="0"/>
                <a:ea typeface="黑体" pitchFamily="2" charset="-122"/>
              </a:defRPr>
            </a:lvl9pPr>
          </a:lstStyle>
          <a:p>
            <a:endParaRPr lang="zh-CN" altLang="en-US" sz="2400" dirty="0"/>
          </a:p>
        </p:txBody>
      </p:sp>
      <p:sp>
        <p:nvSpPr>
          <p:cNvPr id="4" name="标题 1">
            <a:extLst>
              <a:ext uri="{FF2B5EF4-FFF2-40B4-BE49-F238E27FC236}">
                <a16:creationId xmlns:a16="http://schemas.microsoft.com/office/drawing/2014/main" id="{941ED643-6569-4AE6-B168-DE9CF477A557}"/>
              </a:ext>
            </a:extLst>
          </p:cNvPr>
          <p:cNvSpPr txBox="1">
            <a:spLocks/>
          </p:cNvSpPr>
          <p:nvPr/>
        </p:nvSpPr>
        <p:spPr>
          <a:xfrm>
            <a:off x="1210928" y="195486"/>
            <a:ext cx="7937500" cy="461665"/>
          </a:xfrm>
          <a:prstGeom prst="rect">
            <a:avLst/>
          </a:prstGeom>
          <a:noFill/>
          <a:ln w="9525">
            <a:noFill/>
            <a:miter lim="800000"/>
            <a:headEnd/>
            <a:tailEnd/>
          </a:ln>
        </p:spPr>
        <p:txBody>
          <a:bodyPr vert="horz" anchor="ctr">
            <a:spAutoFit/>
          </a:bodyPr>
          <a:lst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a:lstStyle>
          <a:p>
            <a:pPr marL="0" lvl="1">
              <a:defRPr/>
            </a:pPr>
            <a:r>
              <a:rPr lang="zh-CN" altLang="en-US" sz="2400" b="1" kern="0" dirty="0">
                <a:solidFill>
                  <a:srgbClr val="1C1C1C"/>
                </a:solidFill>
                <a:latin typeface="黑体" panose="02010609060101010101" pitchFamily="49" charset="-122"/>
                <a:ea typeface="黑体" panose="02010609060101010101" pitchFamily="49" charset="-122"/>
              </a:rPr>
              <a:t>国家重大科技基础设施</a:t>
            </a:r>
            <a:r>
              <a:rPr lang="en-US" altLang="zh-CN" sz="2400" b="1" kern="0" dirty="0">
                <a:solidFill>
                  <a:srgbClr val="1C1C1C"/>
                </a:solidFill>
                <a:latin typeface="黑体" panose="02010609060101010101" pitchFamily="49" charset="-122"/>
                <a:ea typeface="黑体" panose="02010609060101010101" pitchFamily="49" charset="-122"/>
              </a:rPr>
              <a:t>——</a:t>
            </a:r>
            <a:r>
              <a:rPr lang="zh-CN" altLang="en-US" sz="2400" b="1" kern="0" dirty="0">
                <a:solidFill>
                  <a:srgbClr val="1C1C1C"/>
                </a:solidFill>
                <a:latin typeface="黑体" panose="02010609060101010101" pitchFamily="49" charset="-122"/>
                <a:ea typeface="黑体" panose="02010609060101010101" pitchFamily="49" charset="-122"/>
              </a:rPr>
              <a:t>未来网络试验设施</a:t>
            </a:r>
            <a:r>
              <a:rPr lang="en-US" altLang="zh-CN" sz="2400" b="1" kern="0" dirty="0">
                <a:solidFill>
                  <a:srgbClr val="1C1C1C"/>
                </a:solidFill>
                <a:latin typeface="黑体" panose="02010609060101010101" pitchFamily="49" charset="-122"/>
                <a:ea typeface="黑体" panose="02010609060101010101" pitchFamily="49" charset="-122"/>
              </a:rPr>
              <a:t>CENI</a:t>
            </a:r>
            <a:endParaRPr lang="zh-CN" altLang="en-US" sz="2400" b="1" kern="1200" dirty="0">
              <a:solidFill>
                <a:srgbClr val="1C1C1C"/>
              </a:solidFill>
              <a:latin typeface="微软雅黑" panose="020B0503020204020204" pitchFamily="34" charset="-122"/>
              <a:ea typeface="微软雅黑" panose="020B0503020204020204" pitchFamily="34" charset="-122"/>
            </a:endParaRPr>
          </a:p>
        </p:txBody>
      </p:sp>
      <p:sp>
        <p:nvSpPr>
          <p:cNvPr id="5" name="内容占位符 2">
            <a:extLst>
              <a:ext uri="{FF2B5EF4-FFF2-40B4-BE49-F238E27FC236}">
                <a16:creationId xmlns:a16="http://schemas.microsoft.com/office/drawing/2014/main" id="{89C7FBDF-60AD-47A2-B6DA-9DD1798A6C77}"/>
              </a:ext>
            </a:extLst>
          </p:cNvPr>
          <p:cNvSpPr txBox="1">
            <a:spLocks/>
          </p:cNvSpPr>
          <p:nvPr/>
        </p:nvSpPr>
        <p:spPr>
          <a:xfrm>
            <a:off x="62062" y="955754"/>
            <a:ext cx="4437930" cy="923330"/>
          </a:xfrm>
          <a:prstGeom prst="rect">
            <a:avLst/>
          </a:prstGeom>
        </p:spPr>
        <p:txBody>
          <a:bodyPr wrap="square">
            <a:spAutoFit/>
          </a:bodyPr>
          <a:lstStyle/>
          <a:p>
            <a:pPr marL="285750" indent="-285750" algn="just">
              <a:spcBef>
                <a:spcPts val="338"/>
              </a:spcBef>
              <a:buFont typeface="Wingdings" panose="05000000000000000000" pitchFamily="2" charset="2"/>
              <a:buChar char="l"/>
              <a:defRPr/>
            </a:pPr>
            <a:r>
              <a:rPr lang="en-US" altLang="zh-CN" sz="1800" b="1" kern="0" dirty="0">
                <a:solidFill>
                  <a:srgbClr val="FF0000"/>
                </a:solidFill>
                <a:latin typeface="黑体" panose="02010609060101010101" pitchFamily="49" charset="-122"/>
                <a:ea typeface="黑体" panose="02010609060101010101" pitchFamily="49" charset="-122"/>
              </a:rPr>
              <a:t>2013</a:t>
            </a:r>
            <a:r>
              <a:rPr lang="zh-CN" altLang="en-US" sz="1800" b="1" kern="0" dirty="0">
                <a:solidFill>
                  <a:srgbClr val="FF0000"/>
                </a:solidFill>
                <a:latin typeface="黑体" panose="02010609060101010101" pitchFamily="49" charset="-122"/>
                <a:ea typeface="黑体" panose="02010609060101010101" pitchFamily="49" charset="-122"/>
              </a:rPr>
              <a:t>年</a:t>
            </a:r>
            <a:r>
              <a:rPr lang="en-US" altLang="zh-CN" sz="1800" b="1" kern="0" dirty="0">
                <a:solidFill>
                  <a:srgbClr val="FF0000"/>
                </a:solidFill>
                <a:latin typeface="黑体" panose="02010609060101010101" pitchFamily="49" charset="-122"/>
                <a:ea typeface="黑体" panose="02010609060101010101" pitchFamily="49" charset="-122"/>
              </a:rPr>
              <a:t>2</a:t>
            </a:r>
            <a:r>
              <a:rPr lang="zh-CN" altLang="en-US" sz="1800" b="1" kern="0" dirty="0">
                <a:solidFill>
                  <a:srgbClr val="FF0000"/>
                </a:solidFill>
                <a:latin typeface="黑体" panose="02010609060101010101" pitchFamily="49" charset="-122"/>
                <a:ea typeface="黑体" panose="02010609060101010101" pitchFamily="49" charset="-122"/>
              </a:rPr>
              <a:t>月</a:t>
            </a:r>
            <a:r>
              <a:rPr lang="zh-CN" altLang="en-US" sz="1800" b="1" kern="0" dirty="0">
                <a:solidFill>
                  <a:srgbClr val="1C1C1C"/>
                </a:solidFill>
                <a:latin typeface="黑体" panose="02010609060101010101" pitchFamily="49" charset="-122"/>
                <a:ea typeface="黑体" panose="02010609060101010101" pitchFamily="49" charset="-122"/>
              </a:rPr>
              <a:t>，国务院</a:t>
            </a:r>
            <a:r>
              <a:rPr lang="en-US" altLang="zh-CN" sz="1800" b="1" kern="0" dirty="0">
                <a:solidFill>
                  <a:srgbClr val="1C1C1C"/>
                </a:solidFill>
                <a:latin typeface="黑体" panose="02010609060101010101" pitchFamily="49" charset="-122"/>
                <a:ea typeface="黑体" panose="02010609060101010101" pitchFamily="49" charset="-122"/>
              </a:rPr>
              <a:t>8</a:t>
            </a:r>
            <a:r>
              <a:rPr lang="zh-CN" altLang="en-US" sz="1800" b="1" kern="0" dirty="0">
                <a:solidFill>
                  <a:srgbClr val="1C1C1C"/>
                </a:solidFill>
                <a:latin typeface="黑体" panose="02010609060101010101" pitchFamily="49" charset="-122"/>
                <a:ea typeface="黑体" panose="02010609060101010101" pitchFamily="49" charset="-122"/>
              </a:rPr>
              <a:t>号文件将未来网络试验基础设施列入“国家重大科技基础设施建设中长期规划（</a:t>
            </a:r>
            <a:r>
              <a:rPr lang="en-US" altLang="zh-CN" sz="1800" b="1" kern="0" dirty="0">
                <a:solidFill>
                  <a:srgbClr val="1C1C1C"/>
                </a:solidFill>
                <a:latin typeface="黑体" panose="02010609060101010101" pitchFamily="49" charset="-122"/>
                <a:ea typeface="黑体" panose="02010609060101010101" pitchFamily="49" charset="-122"/>
              </a:rPr>
              <a:t>2012-2030</a:t>
            </a:r>
            <a:r>
              <a:rPr lang="zh-CN" altLang="en-US" sz="1800" b="1" kern="0" dirty="0">
                <a:solidFill>
                  <a:srgbClr val="1C1C1C"/>
                </a:solidFill>
                <a:latin typeface="黑体" panose="02010609060101010101" pitchFamily="49" charset="-122"/>
                <a:ea typeface="黑体" panose="02010609060101010101" pitchFamily="49" charset="-122"/>
              </a:rPr>
              <a:t>）”</a:t>
            </a:r>
            <a:endParaRPr lang="en-US" altLang="zh-CN" sz="1800" b="1" kern="0" dirty="0">
              <a:solidFill>
                <a:srgbClr val="1C1C1C"/>
              </a:solidFill>
              <a:latin typeface="黑体" panose="02010609060101010101" pitchFamily="49" charset="-122"/>
              <a:ea typeface="黑体" panose="02010609060101010101" pitchFamily="49" charset="-122"/>
            </a:endParaRPr>
          </a:p>
        </p:txBody>
      </p:sp>
      <p:pic>
        <p:nvPicPr>
          <p:cNvPr id="6" name="Picture 3">
            <a:extLst>
              <a:ext uri="{FF2B5EF4-FFF2-40B4-BE49-F238E27FC236}">
                <a16:creationId xmlns:a16="http://schemas.microsoft.com/office/drawing/2014/main" id="{E7EC14C2-3954-4656-9C01-9E92D27FF0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548" y="2086217"/>
            <a:ext cx="3869555" cy="276940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内容占位符 2">
            <a:extLst>
              <a:ext uri="{FF2B5EF4-FFF2-40B4-BE49-F238E27FC236}">
                <a16:creationId xmlns:a16="http://schemas.microsoft.com/office/drawing/2014/main" id="{97750234-D768-44AA-8242-86B5F879487C}"/>
              </a:ext>
            </a:extLst>
          </p:cNvPr>
          <p:cNvSpPr txBox="1">
            <a:spLocks/>
          </p:cNvSpPr>
          <p:nvPr/>
        </p:nvSpPr>
        <p:spPr>
          <a:xfrm>
            <a:off x="4860032" y="955754"/>
            <a:ext cx="4248472" cy="923330"/>
          </a:xfrm>
          <a:prstGeom prst="rect">
            <a:avLst/>
          </a:prstGeom>
        </p:spPr>
        <p:txBody>
          <a:bodyPr wrap="square">
            <a:spAutoFit/>
          </a:bodyPr>
          <a:lstStyle/>
          <a:p>
            <a:pPr marL="285750" indent="-285750" algn="just">
              <a:spcBef>
                <a:spcPts val="338"/>
              </a:spcBef>
              <a:buFont typeface="Wingdings" panose="05000000000000000000" pitchFamily="2" charset="2"/>
              <a:buChar char="l"/>
              <a:defRPr/>
            </a:pPr>
            <a:r>
              <a:rPr lang="en-US" altLang="zh-CN" sz="1800" b="1" kern="0" dirty="0">
                <a:solidFill>
                  <a:srgbClr val="FF0000"/>
                </a:solidFill>
                <a:latin typeface="黑体" panose="02010609060101010101" pitchFamily="49" charset="-122"/>
                <a:ea typeface="黑体" panose="02010609060101010101" pitchFamily="49" charset="-122"/>
              </a:rPr>
              <a:t>2018</a:t>
            </a:r>
            <a:r>
              <a:rPr lang="zh-CN" altLang="en-US" sz="1800" b="1" kern="0" dirty="0">
                <a:solidFill>
                  <a:srgbClr val="FF0000"/>
                </a:solidFill>
                <a:latin typeface="黑体" panose="02010609060101010101" pitchFamily="49" charset="-122"/>
                <a:ea typeface="黑体" panose="02010609060101010101" pitchFamily="49" charset="-122"/>
              </a:rPr>
              <a:t>年</a:t>
            </a:r>
            <a:r>
              <a:rPr lang="en-US" altLang="zh-CN" sz="1800" b="1" kern="0" dirty="0">
                <a:solidFill>
                  <a:srgbClr val="FF0000"/>
                </a:solidFill>
                <a:latin typeface="黑体" panose="02010609060101010101" pitchFamily="49" charset="-122"/>
                <a:ea typeface="黑体" panose="02010609060101010101" pitchFamily="49" charset="-122"/>
              </a:rPr>
              <a:t>5</a:t>
            </a:r>
            <a:r>
              <a:rPr lang="zh-CN" altLang="en-US" sz="1800" b="1" kern="0" dirty="0">
                <a:solidFill>
                  <a:srgbClr val="FF0000"/>
                </a:solidFill>
                <a:latin typeface="黑体" panose="02010609060101010101" pitchFamily="49" charset="-122"/>
                <a:ea typeface="黑体" panose="02010609060101010101" pitchFamily="49" charset="-122"/>
              </a:rPr>
              <a:t>月</a:t>
            </a:r>
            <a:r>
              <a:rPr lang="zh-CN" altLang="en-US" sz="1800" b="1" kern="0" dirty="0">
                <a:solidFill>
                  <a:srgbClr val="1C1C1C"/>
                </a:solidFill>
                <a:latin typeface="黑体" panose="02010609060101010101" pitchFamily="49" charset="-122"/>
                <a:ea typeface="黑体" panose="02010609060101010101" pitchFamily="49" charset="-122"/>
              </a:rPr>
              <a:t>，发改委正式批复国家重大科技基础设施未来网络试验设施项目可研报告，项目进入设计建设阶段</a:t>
            </a:r>
            <a:endParaRPr lang="en-US" altLang="zh-CN" sz="1800" b="1" kern="0" dirty="0">
              <a:solidFill>
                <a:srgbClr val="1C1C1C"/>
              </a:solidFill>
              <a:latin typeface="黑体" panose="02010609060101010101" pitchFamily="49" charset="-122"/>
              <a:ea typeface="黑体" panose="02010609060101010101" pitchFamily="49" charset="-122"/>
            </a:endParaRPr>
          </a:p>
        </p:txBody>
      </p:sp>
      <p:pic>
        <p:nvPicPr>
          <p:cNvPr id="8" name="Picture 2" descr="http://www.fnii.cn/uploads/Image/xheditor/day_180612/20180612052536_2902.jpg">
            <a:extLst>
              <a:ext uri="{FF2B5EF4-FFF2-40B4-BE49-F238E27FC236}">
                <a16:creationId xmlns:a16="http://schemas.microsoft.com/office/drawing/2014/main" id="{8236CE7C-E9A2-460A-AE54-31849AEB2D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2060" y="2086217"/>
            <a:ext cx="3041825" cy="2789789"/>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299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灯片编号占位符 3">
            <a:extLst>
              <a:ext uri="{FF2B5EF4-FFF2-40B4-BE49-F238E27FC236}">
                <a16:creationId xmlns:a16="http://schemas.microsoft.com/office/drawing/2014/main" id="{456FFBB4-9035-4382-A914-5EE0110A8BE9}"/>
              </a:ext>
            </a:extLst>
          </p:cNvPr>
          <p:cNvSpPr txBox="1">
            <a:spLocks/>
          </p:cNvSpPr>
          <p:nvPr/>
        </p:nvSpPr>
        <p:spPr>
          <a:xfrm>
            <a:off x="8456612" y="4821138"/>
            <a:ext cx="723900" cy="342900"/>
          </a:xfrm>
          <a:prstGeom prst="rect">
            <a:avLst/>
          </a:prstGeom>
        </p:spPr>
        <p:txBody>
          <a:bodyPr lIns="91420" tIns="45710" rIns="91420" bIns="45710">
            <a:noAutofit/>
          </a:bodyPr>
          <a:lstStyle/>
          <a:p>
            <a:pPr marL="280921" indent="-223787" algn="ctr" defTabSz="914378" eaLnBrk="0" hangingPunct="0">
              <a:lnSpc>
                <a:spcPct val="95000"/>
              </a:lnSpc>
              <a:spcBef>
                <a:spcPts val="1110"/>
              </a:spcBef>
              <a:buClr>
                <a:schemeClr val="tx1"/>
              </a:buClr>
              <a:buSzPct val="80000"/>
              <a:defRPr/>
            </a:pPr>
            <a:fld id="{C74DB63C-3BE5-4DD4-B0A1-C0F1C5D43B8F}" type="slidenum">
              <a:rPr lang="en-US" altLang="zh-CN" sz="2000" b="1" kern="0">
                <a:solidFill>
                  <a:srgbClr val="676767"/>
                </a:solidFill>
                <a:latin typeface="Arial Unicode MS" pitchFamily="34" charset="-122"/>
                <a:ea typeface="Arial Unicode MS" pitchFamily="34" charset="-122"/>
                <a:cs typeface="Arial Unicode MS" pitchFamily="34" charset="-122"/>
              </a:rPr>
              <a:pPr marL="280921" indent="-223787" algn="ctr" defTabSz="914378" eaLnBrk="0" hangingPunct="0">
                <a:lnSpc>
                  <a:spcPct val="95000"/>
                </a:lnSpc>
                <a:spcBef>
                  <a:spcPts val="1110"/>
                </a:spcBef>
                <a:buClr>
                  <a:schemeClr val="tx1"/>
                </a:buClr>
                <a:buSzPct val="80000"/>
                <a:defRPr/>
              </a:pPr>
              <a:t>29</a:t>
            </a:fld>
            <a:endParaRPr lang="en-US" altLang="zh-CN" sz="2000" b="1" kern="0">
              <a:solidFill>
                <a:srgbClr val="676767"/>
              </a:solidFill>
              <a:latin typeface="Arial Unicode MS" pitchFamily="34" charset="-122"/>
              <a:ea typeface="Arial Unicode MS" pitchFamily="34" charset="-122"/>
              <a:cs typeface="Arial Unicode MS" pitchFamily="34" charset="-122"/>
            </a:endParaRPr>
          </a:p>
        </p:txBody>
      </p:sp>
      <p:sp>
        <p:nvSpPr>
          <p:cNvPr id="2" name="矩形 1">
            <a:extLst>
              <a:ext uri="{FF2B5EF4-FFF2-40B4-BE49-F238E27FC236}">
                <a16:creationId xmlns:a16="http://schemas.microsoft.com/office/drawing/2014/main" id="{0FB5CD63-C6B8-4593-86CA-3CCA75EA2B02}"/>
              </a:ext>
            </a:extLst>
          </p:cNvPr>
          <p:cNvSpPr/>
          <p:nvPr/>
        </p:nvSpPr>
        <p:spPr>
          <a:xfrm>
            <a:off x="517305" y="4066159"/>
            <a:ext cx="8109389" cy="1015663"/>
          </a:xfrm>
          <a:prstGeom prst="rect">
            <a:avLst/>
          </a:prstGeom>
          <a:solidFill>
            <a:srgbClr val="FFFF00"/>
          </a:solidFill>
        </p:spPr>
        <p:txBody>
          <a:bodyPr wrap="square">
            <a:spAutoFit/>
          </a:bodyPr>
          <a:lstStyle/>
          <a:p>
            <a:pPr lvl="0" eaLnBrk="0" hangingPunct="0">
              <a:defRPr/>
            </a:pPr>
            <a:r>
              <a:rPr lang="zh-CN" altLang="en-US" sz="1500" b="1" dirty="0">
                <a:latin typeface="微软雅黑" panose="020B0503020204020204" pitchFamily="34" charset="-122"/>
                <a:ea typeface="微软雅黑" panose="020B0503020204020204" pitchFamily="34" charset="-122"/>
              </a:rPr>
              <a:t>多接入方式、平缓演进：</a:t>
            </a:r>
            <a:endParaRPr lang="en-US" altLang="zh-CN" sz="1500" b="1" dirty="0">
              <a:latin typeface="微软雅黑" panose="020B0503020204020204" pitchFamily="34" charset="-122"/>
              <a:ea typeface="微软雅黑" panose="020B0503020204020204" pitchFamily="34" charset="-122"/>
            </a:endParaRPr>
          </a:p>
          <a:p>
            <a:pPr lvl="0" eaLnBrk="0" hangingPunct="0">
              <a:defRPr/>
            </a:pPr>
            <a:r>
              <a:rPr lang="zh-CN" altLang="en-US" sz="1500" b="1"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1</a:t>
            </a:r>
            <a:r>
              <a:rPr lang="zh-CN" altLang="en-US" sz="1500" b="1" dirty="0">
                <a:latin typeface="微软雅黑" panose="020B0503020204020204" pitchFamily="34" charset="-122"/>
                <a:ea typeface="微软雅黑" panose="020B0503020204020204" pitchFamily="34" charset="-122"/>
              </a:rPr>
              <a:t>）大型企业，具备专线接入的，通过拉光纤</a:t>
            </a:r>
            <a:r>
              <a:rPr lang="en-US" altLang="zh-CN" sz="1500" b="1" dirty="0">
                <a:latin typeface="微软雅黑" panose="020B0503020204020204" pitchFamily="34" charset="-122"/>
                <a:ea typeface="微软雅黑" panose="020B0503020204020204" pitchFamily="34" charset="-122"/>
              </a:rPr>
              <a:t>/</a:t>
            </a:r>
            <a:r>
              <a:rPr lang="zh-CN" altLang="en-US" sz="1500" b="1" dirty="0">
                <a:latin typeface="微软雅黑" panose="020B0503020204020204" pitchFamily="34" charset="-122"/>
                <a:ea typeface="微软雅黑" panose="020B0503020204020204" pitchFamily="34" charset="-122"/>
              </a:rPr>
              <a:t>专线的方式接入</a:t>
            </a:r>
            <a:r>
              <a:rPr lang="en-US" altLang="zh-CN" sz="1500" b="1" dirty="0">
                <a:latin typeface="微软雅黑" panose="020B0503020204020204" pitchFamily="34" charset="-122"/>
                <a:ea typeface="微软雅黑" panose="020B0503020204020204" pitchFamily="34" charset="-122"/>
              </a:rPr>
              <a:t>CENI</a:t>
            </a:r>
            <a:r>
              <a:rPr lang="zh-CN" altLang="en-US" sz="1500" b="1" dirty="0">
                <a:latin typeface="微软雅黑" panose="020B0503020204020204" pitchFamily="34" charset="-122"/>
                <a:ea typeface="微软雅黑" panose="020B0503020204020204" pitchFamily="34" charset="-122"/>
              </a:rPr>
              <a:t>网络；</a:t>
            </a:r>
            <a:endParaRPr lang="en-US" altLang="zh-CN" sz="1500" b="1" dirty="0">
              <a:latin typeface="微软雅黑" panose="020B0503020204020204" pitchFamily="34" charset="-122"/>
              <a:ea typeface="微软雅黑" panose="020B0503020204020204" pitchFamily="34" charset="-122"/>
            </a:endParaRPr>
          </a:p>
          <a:p>
            <a:pPr lvl="0" eaLnBrk="0" hangingPunct="0">
              <a:defRPr/>
            </a:pPr>
            <a:r>
              <a:rPr lang="zh-CN" altLang="en-US" sz="1500" b="1"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2</a:t>
            </a:r>
            <a:r>
              <a:rPr lang="zh-CN" altLang="en-US" sz="1500" b="1" dirty="0">
                <a:latin typeface="微软雅黑" panose="020B0503020204020204" pitchFamily="34" charset="-122"/>
                <a:ea typeface="微软雅黑" panose="020B0503020204020204" pitchFamily="34" charset="-122"/>
              </a:rPr>
              <a:t>）中型企业，租用运营商最后一公里网络方式接入</a:t>
            </a:r>
            <a:r>
              <a:rPr lang="en-US" altLang="zh-CN" sz="1500" b="1" dirty="0">
                <a:latin typeface="微软雅黑" panose="020B0503020204020204" pitchFamily="34" charset="-122"/>
                <a:ea typeface="微软雅黑" panose="020B0503020204020204" pitchFamily="34" charset="-122"/>
              </a:rPr>
              <a:t>CENI</a:t>
            </a:r>
            <a:r>
              <a:rPr lang="zh-CN" altLang="en-US" sz="1500" b="1" dirty="0">
                <a:latin typeface="微软雅黑" panose="020B0503020204020204" pitchFamily="34" charset="-122"/>
                <a:ea typeface="微软雅黑" panose="020B0503020204020204" pitchFamily="34" charset="-122"/>
              </a:rPr>
              <a:t>网络；</a:t>
            </a:r>
            <a:endParaRPr lang="en-US" altLang="zh-CN" sz="1500" b="1" dirty="0">
              <a:latin typeface="微软雅黑" panose="020B0503020204020204" pitchFamily="34" charset="-122"/>
              <a:ea typeface="微软雅黑" panose="020B0503020204020204" pitchFamily="34" charset="-122"/>
            </a:endParaRPr>
          </a:p>
          <a:p>
            <a:pPr lvl="0" eaLnBrk="0" hangingPunct="0">
              <a:defRPr/>
            </a:pPr>
            <a:r>
              <a:rPr lang="zh-CN" altLang="en-US" sz="1500" b="1"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3</a:t>
            </a:r>
            <a:r>
              <a:rPr lang="zh-CN" altLang="en-US" sz="1500" b="1" dirty="0">
                <a:latin typeface="微软雅黑" panose="020B0503020204020204" pitchFamily="34" charset="-122"/>
                <a:ea typeface="微软雅黑" panose="020B0503020204020204" pitchFamily="34" charset="-122"/>
              </a:rPr>
              <a:t>）其他小企业和分支结构，采用基于</a:t>
            </a:r>
            <a:r>
              <a:rPr lang="en-US" altLang="zh-CN" sz="1500" b="1" dirty="0">
                <a:latin typeface="微软雅黑" panose="020B0503020204020204" pitchFamily="34" charset="-122"/>
                <a:ea typeface="微软雅黑" panose="020B0503020204020204" pitchFamily="34" charset="-122"/>
              </a:rPr>
              <a:t>Internet</a:t>
            </a:r>
            <a:r>
              <a:rPr lang="zh-CN" altLang="en-US" sz="1500" b="1" dirty="0">
                <a:latin typeface="微软雅黑" panose="020B0503020204020204" pitchFamily="34" charset="-122"/>
                <a:ea typeface="微软雅黑" panose="020B0503020204020204" pitchFamily="34" charset="-122"/>
              </a:rPr>
              <a:t>构建</a:t>
            </a:r>
            <a:r>
              <a:rPr lang="en-US" altLang="zh-CN" sz="1500" b="1" dirty="0">
                <a:latin typeface="微软雅黑" panose="020B0503020204020204" pitchFamily="34" charset="-122"/>
                <a:ea typeface="微软雅黑" panose="020B0503020204020204" pitchFamily="34" charset="-122"/>
              </a:rPr>
              <a:t>Overlay</a:t>
            </a:r>
            <a:r>
              <a:rPr lang="zh-CN" altLang="en-US" sz="1500" b="1" dirty="0">
                <a:latin typeface="微软雅黑" panose="020B0503020204020204" pitchFamily="34" charset="-122"/>
                <a:ea typeface="微软雅黑" panose="020B0503020204020204" pitchFamily="34" charset="-122"/>
              </a:rPr>
              <a:t>网络的方式接入；</a:t>
            </a:r>
          </a:p>
        </p:txBody>
      </p:sp>
      <p:sp>
        <p:nvSpPr>
          <p:cNvPr id="264" name="标题 1">
            <a:extLst>
              <a:ext uri="{FF2B5EF4-FFF2-40B4-BE49-F238E27FC236}">
                <a16:creationId xmlns:a16="http://schemas.microsoft.com/office/drawing/2014/main" id="{DC7A1055-F8A1-4749-BBE3-78C1703C3A07}"/>
              </a:ext>
            </a:extLst>
          </p:cNvPr>
          <p:cNvSpPr txBox="1">
            <a:spLocks/>
          </p:cNvSpPr>
          <p:nvPr/>
        </p:nvSpPr>
        <p:spPr>
          <a:xfrm>
            <a:off x="1259633" y="272058"/>
            <a:ext cx="8136904" cy="571500"/>
          </a:xfrm>
          <a:prstGeom prst="rect">
            <a:avLst/>
          </a:prstGeom>
        </p:spPr>
        <p:txBody>
          <a:bodyPr/>
          <a:lstStyle>
            <a:lvl1pPr algn="l" rtl="0" eaLnBrk="0" fontAlgn="base" hangingPunct="0">
              <a:spcBef>
                <a:spcPct val="0"/>
              </a:spcBef>
              <a:spcAft>
                <a:spcPct val="0"/>
              </a:spcAft>
              <a:defRPr sz="2933" b="1">
                <a:solidFill>
                  <a:schemeClr val="tx2"/>
                </a:solidFill>
                <a:latin typeface="+mj-lt"/>
                <a:ea typeface="+mj-ea"/>
                <a:cs typeface="+mj-cs"/>
              </a:defRPr>
            </a:lvl1pPr>
            <a:lvl2pPr algn="l" rtl="0" eaLnBrk="0" fontAlgn="base" hangingPunct="0">
              <a:spcBef>
                <a:spcPct val="0"/>
              </a:spcBef>
              <a:spcAft>
                <a:spcPct val="0"/>
              </a:spcAft>
              <a:defRPr sz="2933" b="1">
                <a:solidFill>
                  <a:schemeClr val="tx2"/>
                </a:solidFill>
                <a:latin typeface="Arial" pitchFamily="34" charset="0"/>
                <a:ea typeface="黑体" pitchFamily="2" charset="-122"/>
              </a:defRPr>
            </a:lvl2pPr>
            <a:lvl3pPr algn="l" rtl="0" eaLnBrk="0" fontAlgn="base" hangingPunct="0">
              <a:spcBef>
                <a:spcPct val="0"/>
              </a:spcBef>
              <a:spcAft>
                <a:spcPct val="0"/>
              </a:spcAft>
              <a:defRPr sz="2933" b="1">
                <a:solidFill>
                  <a:schemeClr val="tx2"/>
                </a:solidFill>
                <a:latin typeface="Arial" pitchFamily="34" charset="0"/>
                <a:ea typeface="黑体" pitchFamily="2" charset="-122"/>
              </a:defRPr>
            </a:lvl3pPr>
            <a:lvl4pPr algn="l" rtl="0" eaLnBrk="0" fontAlgn="base" hangingPunct="0">
              <a:spcBef>
                <a:spcPct val="0"/>
              </a:spcBef>
              <a:spcAft>
                <a:spcPct val="0"/>
              </a:spcAft>
              <a:defRPr sz="2933" b="1">
                <a:solidFill>
                  <a:schemeClr val="tx2"/>
                </a:solidFill>
                <a:latin typeface="Arial" pitchFamily="34" charset="0"/>
                <a:ea typeface="黑体" pitchFamily="2" charset="-122"/>
              </a:defRPr>
            </a:lvl4pPr>
            <a:lvl5pPr algn="l" rtl="0" eaLnBrk="0" fontAlgn="base" hangingPunct="0">
              <a:spcBef>
                <a:spcPct val="0"/>
              </a:spcBef>
              <a:spcAft>
                <a:spcPct val="0"/>
              </a:spcAft>
              <a:defRPr sz="2933" b="1">
                <a:solidFill>
                  <a:schemeClr val="tx2"/>
                </a:solidFill>
                <a:latin typeface="Arial" pitchFamily="34" charset="0"/>
                <a:ea typeface="黑体" pitchFamily="2" charset="-122"/>
              </a:defRPr>
            </a:lvl5pPr>
            <a:lvl6pPr marL="609585" algn="l" rtl="0" fontAlgn="base">
              <a:spcBef>
                <a:spcPct val="0"/>
              </a:spcBef>
              <a:spcAft>
                <a:spcPct val="0"/>
              </a:spcAft>
              <a:defRPr sz="2933" b="1">
                <a:solidFill>
                  <a:schemeClr val="tx2"/>
                </a:solidFill>
                <a:latin typeface="Arial" pitchFamily="34" charset="0"/>
                <a:ea typeface="黑体" pitchFamily="2" charset="-122"/>
              </a:defRPr>
            </a:lvl6pPr>
            <a:lvl7pPr marL="1219170" algn="l" rtl="0" fontAlgn="base">
              <a:spcBef>
                <a:spcPct val="0"/>
              </a:spcBef>
              <a:spcAft>
                <a:spcPct val="0"/>
              </a:spcAft>
              <a:defRPr sz="2933" b="1">
                <a:solidFill>
                  <a:schemeClr val="tx2"/>
                </a:solidFill>
                <a:latin typeface="Arial" pitchFamily="34" charset="0"/>
                <a:ea typeface="黑体" pitchFamily="2" charset="-122"/>
              </a:defRPr>
            </a:lvl7pPr>
            <a:lvl8pPr marL="1828754" algn="l" rtl="0" fontAlgn="base">
              <a:spcBef>
                <a:spcPct val="0"/>
              </a:spcBef>
              <a:spcAft>
                <a:spcPct val="0"/>
              </a:spcAft>
              <a:defRPr sz="2933" b="1">
                <a:solidFill>
                  <a:schemeClr val="tx2"/>
                </a:solidFill>
                <a:latin typeface="Arial" pitchFamily="34" charset="0"/>
                <a:ea typeface="黑体" pitchFamily="2" charset="-122"/>
              </a:defRPr>
            </a:lvl8pPr>
            <a:lvl9pPr marL="2438339" algn="l" rtl="0" fontAlgn="base">
              <a:spcBef>
                <a:spcPct val="0"/>
              </a:spcBef>
              <a:spcAft>
                <a:spcPct val="0"/>
              </a:spcAft>
              <a:defRPr sz="2933" b="1">
                <a:solidFill>
                  <a:schemeClr val="tx2"/>
                </a:solidFill>
                <a:latin typeface="Arial" pitchFamily="34" charset="0"/>
                <a:ea typeface="黑体" pitchFamily="2" charset="-122"/>
              </a:defRPr>
            </a:lvl9pPr>
          </a:lstStyle>
          <a:p>
            <a:r>
              <a:rPr lang="zh-CN" altLang="en-US" sz="2400" dirty="0"/>
              <a:t>初步探索：基于</a:t>
            </a:r>
            <a:r>
              <a:rPr lang="en-US" altLang="zh-CN" sz="2400" dirty="0"/>
              <a:t>CENI</a:t>
            </a:r>
            <a:r>
              <a:rPr lang="zh-CN" altLang="en-US" sz="2400" dirty="0"/>
              <a:t>的软件定义高质量工业外网</a:t>
            </a:r>
          </a:p>
        </p:txBody>
      </p:sp>
      <p:pic>
        <p:nvPicPr>
          <p:cNvPr id="4" name="图片 3">
            <a:extLst>
              <a:ext uri="{FF2B5EF4-FFF2-40B4-BE49-F238E27FC236}">
                <a16:creationId xmlns:a16="http://schemas.microsoft.com/office/drawing/2014/main" id="{AAC2DBCB-CCB8-458D-AE53-0853E4A0BA77}"/>
              </a:ext>
            </a:extLst>
          </p:cNvPr>
          <p:cNvPicPr>
            <a:picLocks noChangeAspect="1"/>
          </p:cNvPicPr>
          <p:nvPr/>
        </p:nvPicPr>
        <p:blipFill>
          <a:blip r:embed="rId3"/>
          <a:stretch>
            <a:fillRect/>
          </a:stretch>
        </p:blipFill>
        <p:spPr>
          <a:xfrm>
            <a:off x="1022131" y="1707654"/>
            <a:ext cx="7099739" cy="2232248"/>
          </a:xfrm>
          <a:prstGeom prst="rect">
            <a:avLst/>
          </a:prstGeom>
        </p:spPr>
      </p:pic>
      <p:sp>
        <p:nvSpPr>
          <p:cNvPr id="268" name="矩形 267">
            <a:extLst>
              <a:ext uri="{FF2B5EF4-FFF2-40B4-BE49-F238E27FC236}">
                <a16:creationId xmlns:a16="http://schemas.microsoft.com/office/drawing/2014/main" id="{0818C294-9A1F-48B2-8ECE-C69F40701507}"/>
              </a:ext>
            </a:extLst>
          </p:cNvPr>
          <p:cNvSpPr/>
          <p:nvPr/>
        </p:nvSpPr>
        <p:spPr>
          <a:xfrm>
            <a:off x="270537" y="935066"/>
            <a:ext cx="8602926" cy="646331"/>
          </a:xfrm>
          <a:prstGeom prst="rect">
            <a:avLst/>
          </a:prstGeom>
          <a:solidFill>
            <a:srgbClr val="FFFF00"/>
          </a:solidFill>
          <a:ln>
            <a:solidFill>
              <a:schemeClr val="tx1"/>
            </a:solidFill>
          </a:ln>
        </p:spPr>
        <p:txBody>
          <a:bodyPr wrap="square">
            <a:spAutoFit/>
          </a:bodyPr>
          <a:lstStyle/>
          <a:p>
            <a:r>
              <a:rPr lang="zh-CN" altLang="en-US" sz="1800" b="1" dirty="0">
                <a:latin typeface="微软雅黑" panose="020B0503020204020204" pitchFamily="34" charset="-122"/>
                <a:ea typeface="微软雅黑" panose="020B0503020204020204" pitchFamily="34" charset="-122"/>
              </a:rPr>
              <a:t>依托</a:t>
            </a:r>
            <a:r>
              <a:rPr lang="en-US" altLang="zh-CN" sz="1800" b="1" dirty="0">
                <a:latin typeface="微软雅黑" panose="020B0503020204020204" pitchFamily="34" charset="-122"/>
                <a:ea typeface="微软雅黑" panose="020B0503020204020204" pitchFamily="34" charset="-122"/>
              </a:rPr>
              <a:t>CENI</a:t>
            </a:r>
            <a:r>
              <a:rPr lang="zh-CN" altLang="en-US" sz="1800" b="1" dirty="0">
                <a:latin typeface="微软雅黑" panose="020B0503020204020204" pitchFamily="34" charset="-122"/>
                <a:ea typeface="微软雅黑" panose="020B0503020204020204" pitchFamily="34" charset="-122"/>
              </a:rPr>
              <a:t>网络设施，利用</a:t>
            </a:r>
            <a:r>
              <a:rPr lang="zh-CN" altLang="en-US" sz="1800" b="1" dirty="0">
                <a:solidFill>
                  <a:srgbClr val="FF0000"/>
                </a:solidFill>
                <a:latin typeface="微软雅黑" panose="020B0503020204020204" pitchFamily="34" charset="-122"/>
                <a:ea typeface="微软雅黑" panose="020B0503020204020204" pitchFamily="34" charset="-122"/>
              </a:rPr>
              <a:t>网络操作系统</a:t>
            </a:r>
            <a:r>
              <a:rPr lang="en-US" altLang="zh-CN" sz="1800" b="1" dirty="0">
                <a:solidFill>
                  <a:srgbClr val="FF0000"/>
                </a:solidFill>
                <a:latin typeface="微软雅黑" panose="020B0503020204020204" pitchFamily="34" charset="-122"/>
                <a:ea typeface="微软雅黑" panose="020B0503020204020204" pitchFamily="34" charset="-122"/>
              </a:rPr>
              <a:t>+SRTE</a:t>
            </a:r>
            <a:r>
              <a:rPr lang="zh-CN" altLang="en-US" sz="1800" b="1" dirty="0">
                <a:solidFill>
                  <a:srgbClr val="FF0000"/>
                </a:solidFill>
                <a:latin typeface="微软雅黑" panose="020B0503020204020204" pitchFamily="34" charset="-122"/>
                <a:ea typeface="微软雅黑" panose="020B0503020204020204" pitchFamily="34" charset="-122"/>
              </a:rPr>
              <a:t>核心技术</a:t>
            </a:r>
            <a:r>
              <a:rPr lang="zh-CN" altLang="en-US" sz="1800" b="1" dirty="0">
                <a:latin typeface="微软雅黑" panose="020B0503020204020204" pitchFamily="34" charset="-122"/>
                <a:ea typeface="微软雅黑" panose="020B0503020204020204" pitchFamily="34" charset="-122"/>
              </a:rPr>
              <a:t>，实现高质量、</a:t>
            </a:r>
            <a:r>
              <a:rPr lang="zh-CN" altLang="en-US" sz="1800" b="1" dirty="0">
                <a:solidFill>
                  <a:srgbClr val="FF0000"/>
                </a:solidFill>
                <a:latin typeface="微软雅黑" panose="020B0503020204020204" pitchFamily="34" charset="-122"/>
                <a:ea typeface="微软雅黑" panose="020B0503020204020204" pitchFamily="34" charset="-122"/>
              </a:rPr>
              <a:t>低时延工业外网，</a:t>
            </a:r>
            <a:r>
              <a:rPr lang="zh-CN" altLang="en-US" sz="1800" b="1" dirty="0">
                <a:latin typeface="微软雅黑" panose="020B0503020204020204" pitchFamily="34" charset="-122"/>
                <a:ea typeface="微软雅黑" panose="020B0503020204020204" pitchFamily="34" charset="-122"/>
              </a:rPr>
              <a:t>开展工业互联网技术创新，支撑智能制造和产业升级。</a:t>
            </a:r>
          </a:p>
        </p:txBody>
      </p:sp>
    </p:spTree>
    <p:extLst>
      <p:ext uri="{BB962C8B-B14F-4D97-AF65-F5344CB8AC3E}">
        <p14:creationId xmlns:p14="http://schemas.microsoft.com/office/powerpoint/2010/main" val="140312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标题 1"/>
          <p:cNvSpPr txBox="1">
            <a:spLocks/>
          </p:cNvSpPr>
          <p:nvPr/>
        </p:nvSpPr>
        <p:spPr bwMode="auto">
          <a:xfrm>
            <a:off x="239226" y="897566"/>
            <a:ext cx="3254862" cy="736057"/>
          </a:xfrm>
          <a:prstGeom prst="rect">
            <a:avLst/>
          </a:prstGeom>
          <a:solidFill>
            <a:schemeClr val="bg1"/>
          </a:solidFill>
          <a:ln w="9525">
            <a:noFill/>
            <a:miter lim="800000"/>
            <a:headEnd/>
            <a:tailEnd/>
          </a:ln>
        </p:spPr>
        <p:txBody>
          <a:bodyPr anchor="ctr"/>
          <a:lstStyle/>
          <a:p>
            <a:pPr eaLnBrk="1" hangingPunct="1">
              <a:lnSpc>
                <a:spcPct val="90000"/>
              </a:lnSpc>
              <a:defRPr/>
            </a:pPr>
            <a:r>
              <a:rPr lang="zh-CN" altLang="en-US" sz="2000" b="1" dirty="0">
                <a:latin typeface="黑体" pitchFamily="49" charset="-122"/>
                <a:ea typeface="黑体" pitchFamily="49" charset="-122"/>
                <a:cs typeface="宋体" charset="0"/>
              </a:rPr>
              <a:t>网络功能：</a:t>
            </a:r>
            <a:endParaRPr lang="en-US" altLang="zh-CN" sz="2000" b="1" dirty="0">
              <a:latin typeface="黑体" pitchFamily="49" charset="-122"/>
              <a:ea typeface="黑体" pitchFamily="49" charset="-122"/>
              <a:cs typeface="宋体" charset="0"/>
            </a:endParaRPr>
          </a:p>
          <a:p>
            <a:pPr eaLnBrk="1" hangingPunct="1">
              <a:lnSpc>
                <a:spcPct val="90000"/>
              </a:lnSpc>
              <a:defRPr/>
            </a:pPr>
            <a:r>
              <a:rPr lang="zh-CN" altLang="en-US" sz="2000" b="1" dirty="0">
                <a:solidFill>
                  <a:srgbClr val="C00000"/>
                </a:solidFill>
                <a:latin typeface="黑体" pitchFamily="49" charset="-122"/>
                <a:ea typeface="黑体" pitchFamily="49" charset="-122"/>
                <a:cs typeface="宋体" charset="0"/>
                <a:sym typeface="Wingdings" pitchFamily="2" charset="2"/>
              </a:rPr>
              <a:t>科研型</a:t>
            </a:r>
            <a:r>
              <a:rPr lang="en-US" altLang="zh-CN" sz="2000" b="1" dirty="0">
                <a:solidFill>
                  <a:srgbClr val="C00000"/>
                </a:solidFill>
                <a:latin typeface="黑体" pitchFamily="49" charset="-122"/>
                <a:ea typeface="黑体" pitchFamily="49" charset="-122"/>
                <a:cs typeface="宋体" charset="0"/>
                <a:sym typeface="Wingdings" pitchFamily="2" charset="2"/>
              </a:rPr>
              <a:t></a:t>
            </a:r>
            <a:r>
              <a:rPr lang="zh-CN" altLang="en-US" sz="2000" b="1" dirty="0">
                <a:solidFill>
                  <a:srgbClr val="C00000"/>
                </a:solidFill>
                <a:latin typeface="黑体" pitchFamily="49" charset="-122"/>
                <a:ea typeface="黑体" pitchFamily="49" charset="-122"/>
                <a:cs typeface="宋体" charset="0"/>
                <a:sym typeface="Wingdings" pitchFamily="2" charset="2"/>
              </a:rPr>
              <a:t>消费型</a:t>
            </a:r>
            <a:r>
              <a:rPr lang="en-US" altLang="zh-CN" sz="2000" b="1" dirty="0">
                <a:solidFill>
                  <a:srgbClr val="C00000"/>
                </a:solidFill>
                <a:latin typeface="黑体" pitchFamily="49" charset="-122"/>
                <a:ea typeface="黑体" pitchFamily="49" charset="-122"/>
                <a:cs typeface="宋体" charset="0"/>
                <a:sym typeface="Wingdings" pitchFamily="2" charset="2"/>
              </a:rPr>
              <a:t></a:t>
            </a:r>
            <a:r>
              <a:rPr lang="zh-CN" altLang="en-US" sz="2000" b="1" dirty="0">
                <a:solidFill>
                  <a:srgbClr val="C00000"/>
                </a:solidFill>
                <a:latin typeface="黑体" pitchFamily="49" charset="-122"/>
                <a:ea typeface="黑体" pitchFamily="49" charset="-122"/>
                <a:cs typeface="宋体" charset="0"/>
                <a:sym typeface="Wingdings" pitchFamily="2" charset="2"/>
              </a:rPr>
              <a:t>生产型</a:t>
            </a:r>
          </a:p>
        </p:txBody>
      </p:sp>
      <p:sp>
        <p:nvSpPr>
          <p:cNvPr id="5" name="矩形 4"/>
          <p:cNvSpPr/>
          <p:nvPr/>
        </p:nvSpPr>
        <p:spPr>
          <a:xfrm>
            <a:off x="206375" y="2498238"/>
            <a:ext cx="2490788" cy="977754"/>
          </a:xfrm>
          <a:prstGeom prst="rect">
            <a:avLst/>
          </a:prstGeom>
          <a:gradFill rotWithShape="1">
            <a:gsLst>
              <a:gs pos="0">
                <a:schemeClr val="bg1">
                  <a:lumMod val="65000"/>
                </a:schemeClr>
              </a:gs>
              <a:gs pos="50000">
                <a:schemeClr val="bg1">
                  <a:lumMod val="95000"/>
                </a:schemeClr>
              </a:gs>
              <a:gs pos="100000">
                <a:schemeClr val="bg1">
                  <a:lumMod val="50000"/>
                </a:schemeClr>
              </a:gs>
            </a:gsLst>
            <a:lin ang="5400000" scaled="1"/>
          </a:gradFill>
          <a:ln w="28575">
            <a:noFill/>
            <a:round/>
            <a:headEnd/>
            <a:tailEnd/>
          </a:ln>
          <a:effectLst>
            <a:outerShdw blurRad="63500" dist="107763" dir="2700000" sx="91000" sy="91000" algn="ctr" rotWithShape="0">
              <a:srgbClr val="CACACA">
                <a:alpha val="58000"/>
              </a:srgbClr>
            </a:outerShdw>
          </a:effectLst>
        </p:spPr>
        <p:txBody>
          <a:bodyPr wrap="none" anchor="ctr"/>
          <a:lstStyle/>
          <a:p>
            <a:pPr>
              <a:defRPr/>
            </a:pPr>
            <a:endParaRPr lang="zh-CN" altLang="en-US" kern="0">
              <a:solidFill>
                <a:srgbClr val="FFFFFF"/>
              </a:solidFill>
              <a:latin typeface="华文新魏" pitchFamily="2" charset="-122"/>
              <a:ea typeface="华文新魏" pitchFamily="2" charset="-122"/>
            </a:endParaRPr>
          </a:p>
        </p:txBody>
      </p:sp>
      <p:sp>
        <p:nvSpPr>
          <p:cNvPr id="6" name="矩形 5"/>
          <p:cNvSpPr/>
          <p:nvPr/>
        </p:nvSpPr>
        <p:spPr>
          <a:xfrm>
            <a:off x="2844803" y="1757932"/>
            <a:ext cx="2570163" cy="1718065"/>
          </a:xfrm>
          <a:prstGeom prst="rect">
            <a:avLst/>
          </a:prstGeom>
          <a:gradFill rotWithShape="1">
            <a:gsLst>
              <a:gs pos="0">
                <a:schemeClr val="bg1">
                  <a:lumMod val="65000"/>
                </a:schemeClr>
              </a:gs>
              <a:gs pos="50000">
                <a:schemeClr val="bg1">
                  <a:lumMod val="95000"/>
                </a:schemeClr>
              </a:gs>
              <a:gs pos="100000">
                <a:schemeClr val="bg1">
                  <a:lumMod val="50000"/>
                </a:schemeClr>
              </a:gs>
            </a:gsLst>
            <a:lin ang="5400000" scaled="1"/>
          </a:gradFill>
          <a:ln w="28575">
            <a:noFill/>
            <a:round/>
            <a:headEnd/>
            <a:tailEnd/>
          </a:ln>
          <a:effectLst>
            <a:outerShdw blurRad="63500" dist="107763" dir="2700000" sx="91000" sy="91000" algn="ctr" rotWithShape="0">
              <a:srgbClr val="CACACA">
                <a:alpha val="58000"/>
              </a:srgbClr>
            </a:outerShdw>
          </a:effectLst>
        </p:spPr>
        <p:txBody>
          <a:bodyPr wrap="none" anchor="ctr"/>
          <a:lstStyle/>
          <a:p>
            <a:pPr>
              <a:defRPr/>
            </a:pPr>
            <a:endParaRPr lang="zh-CN" altLang="en-US" kern="0">
              <a:solidFill>
                <a:srgbClr val="FFFFFF"/>
              </a:solidFill>
              <a:latin typeface="华文新魏" pitchFamily="2" charset="-122"/>
              <a:ea typeface="华文新魏" pitchFamily="2" charset="-122"/>
            </a:endParaRPr>
          </a:p>
        </p:txBody>
      </p:sp>
      <p:sp>
        <p:nvSpPr>
          <p:cNvPr id="7" name="矩形 6"/>
          <p:cNvSpPr/>
          <p:nvPr/>
        </p:nvSpPr>
        <p:spPr>
          <a:xfrm>
            <a:off x="5565775" y="1256672"/>
            <a:ext cx="2947988" cy="2219333"/>
          </a:xfrm>
          <a:prstGeom prst="rect">
            <a:avLst/>
          </a:prstGeom>
          <a:gradFill rotWithShape="1">
            <a:gsLst>
              <a:gs pos="0">
                <a:srgbClr val="839EE3">
                  <a:gamma/>
                  <a:shade val="46275"/>
                  <a:invGamma/>
                </a:srgbClr>
              </a:gs>
              <a:gs pos="50000">
                <a:srgbClr val="839EE3"/>
              </a:gs>
              <a:gs pos="100000">
                <a:srgbClr val="839EE3">
                  <a:gamma/>
                  <a:shade val="46275"/>
                  <a:invGamma/>
                </a:srgbClr>
              </a:gs>
            </a:gsLst>
            <a:lin ang="5400000" scaled="1"/>
          </a:gradFill>
          <a:ln w="28575">
            <a:noFill/>
            <a:prstDash val="solid"/>
            <a:round/>
            <a:headEnd/>
            <a:tailEnd/>
          </a:ln>
          <a:effectLst>
            <a:outerShdw blurRad="63500" dist="107763" dir="2700000" sx="91000" sy="91000" algn="ctr" rotWithShape="0">
              <a:srgbClr val="CACACA">
                <a:alpha val="50000"/>
              </a:srgbClr>
            </a:outerShdw>
          </a:effectLst>
        </p:spPr>
        <p:txBody>
          <a:bodyPr wrap="none" anchor="ctr"/>
          <a:lstStyle/>
          <a:p>
            <a:pPr>
              <a:defRPr/>
            </a:pPr>
            <a:endParaRPr lang="zh-CN" altLang="en-US" sz="1200" kern="0">
              <a:solidFill>
                <a:srgbClr val="FFFFFF"/>
              </a:solidFill>
              <a:latin typeface="华文新魏" pitchFamily="2" charset="-122"/>
              <a:ea typeface="华文新魏" pitchFamily="2" charset="-122"/>
            </a:endParaRPr>
          </a:p>
        </p:txBody>
      </p:sp>
      <p:sp>
        <p:nvSpPr>
          <p:cNvPr id="7173" name="TextBox 13"/>
          <p:cNvSpPr txBox="1">
            <a:spLocks noChangeArrowheads="1"/>
          </p:cNvSpPr>
          <p:nvPr/>
        </p:nvSpPr>
        <p:spPr bwMode="auto">
          <a:xfrm>
            <a:off x="421819" y="2123170"/>
            <a:ext cx="1943100" cy="369332"/>
          </a:xfrm>
          <a:prstGeom prst="rect">
            <a:avLst/>
          </a:prstGeom>
          <a:noFill/>
          <a:ln w="9525">
            <a:noFill/>
            <a:miter lim="800000"/>
            <a:headEnd/>
            <a:tailEnd/>
          </a:ln>
        </p:spPr>
        <p:txBody>
          <a:bodyPr>
            <a:spAutoFit/>
          </a:bodyPr>
          <a:lstStyle/>
          <a:p>
            <a:pPr algn="ctr"/>
            <a:r>
              <a:rPr lang="zh-CN" altLang="en-US" sz="1800" b="1" dirty="0">
                <a:solidFill>
                  <a:srgbClr val="FF0000"/>
                </a:solidFill>
                <a:latin typeface="黑体" pitchFamily="49" charset="-122"/>
                <a:ea typeface="黑体" pitchFamily="49" charset="-122"/>
              </a:rPr>
              <a:t>第一代互联网</a:t>
            </a:r>
          </a:p>
        </p:txBody>
      </p:sp>
      <p:sp>
        <p:nvSpPr>
          <p:cNvPr id="7174" name="TextBox 14"/>
          <p:cNvSpPr txBox="1">
            <a:spLocks noChangeArrowheads="1"/>
          </p:cNvSpPr>
          <p:nvPr/>
        </p:nvSpPr>
        <p:spPr bwMode="auto">
          <a:xfrm>
            <a:off x="277813" y="2621148"/>
            <a:ext cx="2343150" cy="661720"/>
          </a:xfrm>
          <a:prstGeom prst="rect">
            <a:avLst/>
          </a:prstGeom>
          <a:noFill/>
          <a:ln w="9525">
            <a:noFill/>
            <a:miter lim="800000"/>
            <a:headEnd/>
            <a:tailEnd/>
          </a:ln>
        </p:spPr>
        <p:txBody>
          <a:bodyPr>
            <a:spAutoFit/>
          </a:bodyPr>
          <a:lstStyle/>
          <a:p>
            <a:pPr algn="ctr">
              <a:spcBef>
                <a:spcPts val="600"/>
              </a:spcBef>
            </a:pPr>
            <a:r>
              <a:rPr lang="zh-CN" altLang="en-US" sz="1600" b="1">
                <a:solidFill>
                  <a:srgbClr val="404040"/>
                </a:solidFill>
                <a:latin typeface="黑体" pitchFamily="49" charset="-122"/>
                <a:ea typeface="黑体" pitchFamily="49" charset="-122"/>
              </a:rPr>
              <a:t>军事与科研</a:t>
            </a:r>
            <a:endParaRPr lang="en-US" altLang="zh-CN" sz="1600" b="1">
              <a:solidFill>
                <a:srgbClr val="404040"/>
              </a:solidFill>
              <a:latin typeface="黑体" pitchFamily="49" charset="-122"/>
              <a:ea typeface="黑体" pitchFamily="49" charset="-122"/>
            </a:endParaRPr>
          </a:p>
          <a:p>
            <a:pPr algn="ctr">
              <a:spcBef>
                <a:spcPts val="600"/>
              </a:spcBef>
            </a:pPr>
            <a:r>
              <a:rPr lang="zh-CN" altLang="en-US" sz="1600" b="1">
                <a:solidFill>
                  <a:srgbClr val="404040"/>
                </a:solidFill>
                <a:latin typeface="黑体" pitchFamily="49" charset="-122"/>
                <a:ea typeface="黑体" pitchFamily="49" charset="-122"/>
              </a:rPr>
              <a:t>阿帕网</a:t>
            </a:r>
            <a:endParaRPr lang="en-US" altLang="zh-CN" sz="1600" b="1">
              <a:solidFill>
                <a:srgbClr val="404040"/>
              </a:solidFill>
              <a:latin typeface="黑体" pitchFamily="49" charset="-122"/>
              <a:ea typeface="黑体" pitchFamily="49" charset="-122"/>
            </a:endParaRPr>
          </a:p>
        </p:txBody>
      </p:sp>
      <p:sp>
        <p:nvSpPr>
          <p:cNvPr id="7175" name="TextBox 15"/>
          <p:cNvSpPr txBox="1">
            <a:spLocks noChangeArrowheads="1"/>
          </p:cNvSpPr>
          <p:nvPr/>
        </p:nvSpPr>
        <p:spPr bwMode="auto">
          <a:xfrm>
            <a:off x="3085644" y="1381647"/>
            <a:ext cx="1727200" cy="369332"/>
          </a:xfrm>
          <a:prstGeom prst="rect">
            <a:avLst/>
          </a:prstGeom>
          <a:noFill/>
          <a:ln w="9525">
            <a:noFill/>
            <a:miter lim="800000"/>
            <a:headEnd/>
            <a:tailEnd/>
          </a:ln>
        </p:spPr>
        <p:txBody>
          <a:bodyPr>
            <a:spAutoFit/>
          </a:bodyPr>
          <a:lstStyle/>
          <a:p>
            <a:pPr algn="ctr"/>
            <a:r>
              <a:rPr lang="zh-CN" altLang="en-US" sz="1800" b="1" dirty="0">
                <a:solidFill>
                  <a:srgbClr val="FF0000"/>
                </a:solidFill>
                <a:latin typeface="黑体" pitchFamily="49" charset="-122"/>
                <a:ea typeface="黑体" pitchFamily="49" charset="-122"/>
              </a:rPr>
              <a:t>第二代互联网</a:t>
            </a:r>
          </a:p>
        </p:txBody>
      </p:sp>
      <p:sp>
        <p:nvSpPr>
          <p:cNvPr id="7176" name="TextBox 16"/>
          <p:cNvSpPr txBox="1">
            <a:spLocks noChangeArrowheads="1"/>
          </p:cNvSpPr>
          <p:nvPr/>
        </p:nvSpPr>
        <p:spPr bwMode="auto">
          <a:xfrm>
            <a:off x="3276600" y="1813427"/>
            <a:ext cx="1479550" cy="661720"/>
          </a:xfrm>
          <a:prstGeom prst="rect">
            <a:avLst/>
          </a:prstGeom>
          <a:noFill/>
          <a:ln w="9525">
            <a:noFill/>
            <a:miter lim="800000"/>
            <a:headEnd/>
            <a:tailEnd/>
          </a:ln>
        </p:spPr>
        <p:txBody>
          <a:bodyPr>
            <a:spAutoFit/>
          </a:bodyPr>
          <a:lstStyle/>
          <a:p>
            <a:pPr algn="ctr">
              <a:spcBef>
                <a:spcPts val="600"/>
              </a:spcBef>
            </a:pPr>
            <a:r>
              <a:rPr lang="zh-CN" altLang="en-US" sz="1600" b="1">
                <a:solidFill>
                  <a:srgbClr val="404040"/>
                </a:solidFill>
                <a:latin typeface="黑体" pitchFamily="49" charset="-122"/>
                <a:ea typeface="黑体" pitchFamily="49" charset="-122"/>
              </a:rPr>
              <a:t>万维网</a:t>
            </a:r>
          </a:p>
          <a:p>
            <a:pPr algn="ctr">
              <a:spcBef>
                <a:spcPts val="600"/>
              </a:spcBef>
            </a:pPr>
            <a:r>
              <a:rPr lang="zh-CN" altLang="en-US" sz="1600" b="1">
                <a:solidFill>
                  <a:srgbClr val="404040"/>
                </a:solidFill>
                <a:latin typeface="黑体" pitchFamily="49" charset="-122"/>
                <a:ea typeface="黑体" pitchFamily="49" charset="-122"/>
              </a:rPr>
              <a:t>电子商务</a:t>
            </a:r>
          </a:p>
        </p:txBody>
      </p:sp>
      <p:sp>
        <p:nvSpPr>
          <p:cNvPr id="7177" name="TextBox 17"/>
          <p:cNvSpPr txBox="1">
            <a:spLocks noChangeArrowheads="1"/>
          </p:cNvSpPr>
          <p:nvPr/>
        </p:nvSpPr>
        <p:spPr bwMode="auto">
          <a:xfrm>
            <a:off x="5848760" y="1252498"/>
            <a:ext cx="2708275" cy="1384995"/>
          </a:xfrm>
          <a:prstGeom prst="rect">
            <a:avLst/>
          </a:prstGeom>
          <a:noFill/>
          <a:ln w="9525">
            <a:noFill/>
            <a:miter lim="800000"/>
            <a:headEnd/>
            <a:tailEnd/>
          </a:ln>
        </p:spPr>
        <p:txBody>
          <a:bodyPr>
            <a:spAutoFit/>
          </a:bodyPr>
          <a:lstStyle/>
          <a:p>
            <a:pPr algn="ctr">
              <a:spcBef>
                <a:spcPts val="600"/>
              </a:spcBef>
            </a:pPr>
            <a:r>
              <a:rPr lang="zh-CN" altLang="en-US" sz="1800" b="1">
                <a:solidFill>
                  <a:srgbClr val="FFC000"/>
                </a:solidFill>
                <a:latin typeface="黑体" pitchFamily="49" charset="-122"/>
                <a:ea typeface="黑体" pitchFamily="49" charset="-122"/>
              </a:rPr>
              <a:t>与实体经济深度融合</a:t>
            </a:r>
            <a:endParaRPr lang="en-US" altLang="zh-CN" sz="1800" b="1">
              <a:solidFill>
                <a:srgbClr val="FFC000"/>
              </a:solidFill>
              <a:latin typeface="黑体" pitchFamily="49" charset="-122"/>
              <a:ea typeface="黑体" pitchFamily="49" charset="-122"/>
            </a:endParaRPr>
          </a:p>
          <a:p>
            <a:pPr algn="ctr">
              <a:spcBef>
                <a:spcPts val="300"/>
              </a:spcBef>
            </a:pPr>
            <a:r>
              <a:rPr lang="en-US" altLang="zh-CN" sz="1600" b="1">
                <a:solidFill>
                  <a:srgbClr val="404040"/>
                </a:solidFill>
                <a:latin typeface="黑体" pitchFamily="49" charset="-122"/>
                <a:ea typeface="黑体" pitchFamily="49" charset="-122"/>
              </a:rPr>
              <a:t>4K/8K/VR/AR</a:t>
            </a:r>
          </a:p>
          <a:p>
            <a:pPr algn="ctr">
              <a:spcBef>
                <a:spcPts val="300"/>
              </a:spcBef>
            </a:pPr>
            <a:r>
              <a:rPr lang="zh-CN" altLang="en-US" sz="1600" b="1">
                <a:solidFill>
                  <a:srgbClr val="404040"/>
                </a:solidFill>
                <a:latin typeface="黑体" pitchFamily="49" charset="-122"/>
                <a:ea typeface="黑体" pitchFamily="49" charset="-122"/>
              </a:rPr>
              <a:t>工业互联网</a:t>
            </a:r>
            <a:r>
              <a:rPr lang="en-US" altLang="zh-CN" sz="1600" b="1">
                <a:solidFill>
                  <a:srgbClr val="404040"/>
                </a:solidFill>
                <a:latin typeface="黑体" pitchFamily="49" charset="-122"/>
                <a:ea typeface="黑体" pitchFamily="49" charset="-122"/>
              </a:rPr>
              <a:t>/</a:t>
            </a:r>
            <a:r>
              <a:rPr lang="zh-CN" altLang="en-US" sz="1600" b="1">
                <a:solidFill>
                  <a:srgbClr val="404040"/>
                </a:solidFill>
                <a:latin typeface="黑体" pitchFamily="49" charset="-122"/>
                <a:ea typeface="黑体" pitchFamily="49" charset="-122"/>
              </a:rPr>
              <a:t>车联网</a:t>
            </a:r>
            <a:endParaRPr lang="en-US" altLang="zh-CN" sz="1600" b="1">
              <a:solidFill>
                <a:srgbClr val="404040"/>
              </a:solidFill>
              <a:latin typeface="黑体" pitchFamily="49" charset="-122"/>
              <a:ea typeface="黑体" pitchFamily="49" charset="-122"/>
            </a:endParaRPr>
          </a:p>
          <a:p>
            <a:pPr algn="ctr">
              <a:spcBef>
                <a:spcPts val="600"/>
              </a:spcBef>
            </a:pPr>
            <a:r>
              <a:rPr lang="zh-CN" altLang="en-US" sz="1600" b="1">
                <a:solidFill>
                  <a:srgbClr val="404040"/>
                </a:solidFill>
                <a:latin typeface="黑体" pitchFamily="49" charset="-122"/>
                <a:ea typeface="黑体" pitchFamily="49" charset="-122"/>
              </a:rPr>
              <a:t>人工智能</a:t>
            </a:r>
            <a:r>
              <a:rPr lang="en-US" altLang="zh-CN" sz="1600" b="1">
                <a:solidFill>
                  <a:srgbClr val="404040"/>
                </a:solidFill>
                <a:latin typeface="黑体" pitchFamily="49" charset="-122"/>
                <a:ea typeface="黑体" pitchFamily="49" charset="-122"/>
              </a:rPr>
              <a:t>/</a:t>
            </a:r>
            <a:r>
              <a:rPr lang="zh-CN" altLang="en-US" sz="1600" b="1">
                <a:solidFill>
                  <a:srgbClr val="404040"/>
                </a:solidFill>
                <a:latin typeface="黑体" pitchFamily="49" charset="-122"/>
                <a:ea typeface="黑体" pitchFamily="49" charset="-122"/>
              </a:rPr>
              <a:t>智能推理</a:t>
            </a:r>
            <a:endParaRPr lang="en-US" altLang="zh-CN" sz="800" b="1">
              <a:solidFill>
                <a:srgbClr val="FFFFFF"/>
              </a:solidFill>
              <a:latin typeface="黑体" pitchFamily="49" charset="-122"/>
              <a:ea typeface="黑体" pitchFamily="49" charset="-122"/>
            </a:endParaRPr>
          </a:p>
          <a:p>
            <a:pPr algn="ctr"/>
            <a:endParaRPr lang="zh-CN" altLang="en-US" sz="800" b="1">
              <a:solidFill>
                <a:srgbClr val="FFFFFF"/>
              </a:solidFill>
              <a:latin typeface="黑体" pitchFamily="49" charset="-122"/>
              <a:ea typeface="黑体" pitchFamily="49" charset="-122"/>
            </a:endParaRPr>
          </a:p>
        </p:txBody>
      </p:sp>
      <p:sp>
        <p:nvSpPr>
          <p:cNvPr id="7178" name="TextBox 18"/>
          <p:cNvSpPr txBox="1">
            <a:spLocks noChangeArrowheads="1"/>
          </p:cNvSpPr>
          <p:nvPr/>
        </p:nvSpPr>
        <p:spPr bwMode="auto">
          <a:xfrm>
            <a:off x="5643571" y="894984"/>
            <a:ext cx="3219517" cy="369332"/>
          </a:xfrm>
          <a:prstGeom prst="rect">
            <a:avLst/>
          </a:prstGeom>
          <a:noFill/>
          <a:ln w="9525">
            <a:noFill/>
            <a:miter lim="800000"/>
            <a:headEnd/>
            <a:tailEnd/>
          </a:ln>
        </p:spPr>
        <p:txBody>
          <a:bodyPr wrap="square">
            <a:spAutoFit/>
          </a:bodyPr>
          <a:lstStyle/>
          <a:p>
            <a:pPr algn="ctr"/>
            <a:r>
              <a:rPr lang="zh-CN" altLang="en-US" sz="1800" b="1" dirty="0">
                <a:solidFill>
                  <a:srgbClr val="FF0000"/>
                </a:solidFill>
                <a:latin typeface="黑体" pitchFamily="49" charset="-122"/>
                <a:ea typeface="黑体" pitchFamily="49" charset="-122"/>
              </a:rPr>
              <a:t>未来网络（第三代互联网）</a:t>
            </a:r>
          </a:p>
        </p:txBody>
      </p:sp>
      <p:cxnSp>
        <p:nvCxnSpPr>
          <p:cNvPr id="14" name="直接箭头连接符 13"/>
          <p:cNvCxnSpPr/>
          <p:nvPr/>
        </p:nvCxnSpPr>
        <p:spPr>
          <a:xfrm rot="16200000" flipV="1">
            <a:off x="-1066223" y="2164503"/>
            <a:ext cx="2546754" cy="14257"/>
          </a:xfrm>
          <a:prstGeom prst="straightConnector1">
            <a:avLst/>
          </a:prstGeom>
          <a:ln w="28575">
            <a:solidFill>
              <a:schemeClr val="tx1">
                <a:lumMod val="50000"/>
                <a:lumOff val="5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AutoShape 7"/>
          <p:cNvSpPr>
            <a:spLocks noChangeArrowheads="1"/>
          </p:cNvSpPr>
          <p:nvPr/>
        </p:nvSpPr>
        <p:spPr bwMode="gray">
          <a:xfrm>
            <a:off x="4809944" y="1562566"/>
            <a:ext cx="1401512" cy="1761818"/>
          </a:xfrm>
          <a:prstGeom prst="roundRect">
            <a:avLst>
              <a:gd name="adj" fmla="val 5920"/>
            </a:avLst>
          </a:prstGeom>
          <a:solidFill>
            <a:srgbClr val="002A56">
              <a:lumMod val="10000"/>
              <a:lumOff val="90000"/>
              <a:alpha val="90000"/>
            </a:srgbClr>
          </a:solidFill>
          <a:ln>
            <a:noFill/>
            <a:headEnd type="none" w="med" len="med"/>
            <a:tailEnd type="none" w="med" len="med"/>
          </a:ln>
          <a:effectLst>
            <a:outerShdw blurRad="40000" dist="1016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216000" tIns="0" rIns="216000" bIns="0" anchor="ctr"/>
          <a:lstStyle/>
          <a:p>
            <a:pPr algn="ctr">
              <a:lnSpc>
                <a:spcPct val="150000"/>
              </a:lnSpc>
              <a:spcBef>
                <a:spcPts val="2400"/>
              </a:spcBef>
              <a:buClr>
                <a:srgbClr val="666699"/>
              </a:buClr>
              <a:defRPr/>
            </a:pPr>
            <a:endParaRPr kumimoji="1" lang="zh-CN" altLang="en-US" sz="2000" b="1" kern="0" dirty="0">
              <a:solidFill>
                <a:srgbClr val="464646">
                  <a:lumMod val="75000"/>
                </a:srgbClr>
              </a:solidFill>
              <a:latin typeface="华文新魏" pitchFamily="2" charset="-122"/>
              <a:ea typeface="华文新魏" pitchFamily="2" charset="-122"/>
            </a:endParaRPr>
          </a:p>
        </p:txBody>
      </p:sp>
      <p:sp>
        <p:nvSpPr>
          <p:cNvPr id="16" name="Oval 5"/>
          <p:cNvSpPr>
            <a:spLocks noChangeArrowheads="1"/>
          </p:cNvSpPr>
          <p:nvPr/>
        </p:nvSpPr>
        <p:spPr bwMode="auto">
          <a:xfrm>
            <a:off x="4897467" y="1994802"/>
            <a:ext cx="1177925" cy="233363"/>
          </a:xfrm>
          <a:prstGeom prst="ellipse">
            <a:avLst/>
          </a:prstGeom>
          <a:gradFill flip="none" rotWithShape="1">
            <a:gsLst>
              <a:gs pos="0">
                <a:srgbClr val="F4740A">
                  <a:alpha val="90000"/>
                </a:srgbClr>
              </a:gs>
              <a:gs pos="100000">
                <a:srgbClr val="D16309"/>
              </a:gs>
              <a:gs pos="50000">
                <a:srgbClr val="F9B67F"/>
              </a:gs>
            </a:gsLst>
            <a:lin ang="0" scaled="1"/>
            <a:tileRect/>
          </a:gradFill>
          <a:ln w="9525">
            <a:noFill/>
            <a:round/>
            <a:headEnd/>
            <a:tailEnd/>
          </a:ln>
          <a:effectLst>
            <a:outerShdw blurRad="53975" dist="88900" dir="5400000" algn="ctr" rotWithShape="0">
              <a:srgbClr val="323745">
                <a:alpha val="98000"/>
              </a:srgbClr>
            </a:outerShdw>
          </a:effectLst>
        </p:spPr>
        <p:txBody>
          <a:bodyPr wrap="none" anchor="ctr"/>
          <a:lstStyle/>
          <a:p>
            <a:pPr algn="ctr">
              <a:defRPr/>
            </a:pPr>
            <a:r>
              <a:rPr lang="zh-CN" altLang="en-US" sz="1400" b="1" kern="0" dirty="0">
                <a:solidFill>
                  <a:prstClr val="white"/>
                </a:solidFill>
                <a:latin typeface="华文新魏" pitchFamily="2" charset="-122"/>
                <a:ea typeface="华文新魏" pitchFamily="2" charset="-122"/>
                <a:cs typeface="黑体" charset="0"/>
              </a:rPr>
              <a:t>可扩展性</a:t>
            </a:r>
          </a:p>
        </p:txBody>
      </p:sp>
      <p:sp>
        <p:nvSpPr>
          <p:cNvPr id="17" name="Oval 5"/>
          <p:cNvSpPr>
            <a:spLocks noChangeArrowheads="1"/>
          </p:cNvSpPr>
          <p:nvPr/>
        </p:nvSpPr>
        <p:spPr bwMode="auto">
          <a:xfrm>
            <a:off x="4897467" y="2293624"/>
            <a:ext cx="1177925" cy="240506"/>
          </a:xfrm>
          <a:prstGeom prst="ellipse">
            <a:avLst/>
          </a:prstGeom>
          <a:gradFill flip="none" rotWithShape="1">
            <a:gsLst>
              <a:gs pos="0">
                <a:srgbClr val="F4740A">
                  <a:alpha val="90000"/>
                </a:srgbClr>
              </a:gs>
              <a:gs pos="100000">
                <a:srgbClr val="D16309"/>
              </a:gs>
              <a:gs pos="50000">
                <a:srgbClr val="F9B67F"/>
              </a:gs>
            </a:gsLst>
            <a:lin ang="0" scaled="1"/>
            <a:tileRect/>
          </a:gradFill>
          <a:ln w="9525">
            <a:noFill/>
            <a:round/>
            <a:headEnd/>
            <a:tailEnd/>
          </a:ln>
          <a:effectLst>
            <a:outerShdw blurRad="53975" dist="88900" dir="5400000" algn="ctr" rotWithShape="0">
              <a:srgbClr val="323745">
                <a:alpha val="98000"/>
              </a:srgbClr>
            </a:outerShdw>
          </a:effectLst>
        </p:spPr>
        <p:txBody>
          <a:bodyPr wrap="none" anchor="ctr"/>
          <a:lstStyle/>
          <a:p>
            <a:pPr algn="ctr">
              <a:defRPr/>
            </a:pPr>
            <a:r>
              <a:rPr lang="zh-CN" altLang="en-US" sz="1400" b="1" kern="0" dirty="0">
                <a:solidFill>
                  <a:prstClr val="white"/>
                </a:solidFill>
                <a:latin typeface="华文新魏" pitchFamily="2" charset="-122"/>
                <a:ea typeface="华文新魏" pitchFamily="2" charset="-122"/>
                <a:cs typeface="黑体" charset="0"/>
              </a:rPr>
              <a:t>安全性</a:t>
            </a:r>
          </a:p>
        </p:txBody>
      </p:sp>
      <p:sp>
        <p:nvSpPr>
          <p:cNvPr id="18" name="Oval 5"/>
          <p:cNvSpPr>
            <a:spLocks noChangeArrowheads="1"/>
          </p:cNvSpPr>
          <p:nvPr/>
        </p:nvSpPr>
        <p:spPr bwMode="auto">
          <a:xfrm>
            <a:off x="4905375" y="2627030"/>
            <a:ext cx="1169988" cy="260747"/>
          </a:xfrm>
          <a:prstGeom prst="ellipse">
            <a:avLst/>
          </a:prstGeom>
          <a:gradFill flip="none" rotWithShape="1">
            <a:gsLst>
              <a:gs pos="0">
                <a:srgbClr val="F4740A">
                  <a:alpha val="90000"/>
                </a:srgbClr>
              </a:gs>
              <a:gs pos="100000">
                <a:srgbClr val="D16309"/>
              </a:gs>
              <a:gs pos="50000">
                <a:srgbClr val="F9B67F"/>
              </a:gs>
            </a:gsLst>
            <a:lin ang="0" scaled="1"/>
            <a:tileRect/>
          </a:gradFill>
          <a:ln w="9525">
            <a:noFill/>
            <a:round/>
            <a:headEnd/>
            <a:tailEnd/>
          </a:ln>
          <a:effectLst>
            <a:outerShdw blurRad="53975" dist="88900" dir="5400000" algn="ctr" rotWithShape="0">
              <a:srgbClr val="323745">
                <a:alpha val="98000"/>
              </a:srgbClr>
            </a:outerShdw>
          </a:effectLst>
        </p:spPr>
        <p:txBody>
          <a:bodyPr wrap="none" anchor="ctr"/>
          <a:lstStyle/>
          <a:p>
            <a:pPr algn="ctr">
              <a:defRPr/>
            </a:pPr>
            <a:r>
              <a:rPr lang="zh-CN" altLang="en-US" sz="1400" b="1" kern="0">
                <a:solidFill>
                  <a:prstClr val="white"/>
                </a:solidFill>
                <a:latin typeface="华文新魏" pitchFamily="2" charset="-122"/>
                <a:ea typeface="华文新魏" pitchFamily="2" charset="-122"/>
                <a:cs typeface="黑体" charset="0"/>
              </a:rPr>
              <a:t>移动性</a:t>
            </a:r>
            <a:endParaRPr lang="zh-CN" altLang="en-US" sz="1400" b="1" kern="0" dirty="0">
              <a:solidFill>
                <a:prstClr val="white"/>
              </a:solidFill>
              <a:latin typeface="华文新魏" pitchFamily="2" charset="-122"/>
              <a:ea typeface="华文新魏" pitchFamily="2" charset="-122"/>
              <a:cs typeface="黑体" charset="0"/>
            </a:endParaRPr>
          </a:p>
        </p:txBody>
      </p:sp>
      <p:sp>
        <p:nvSpPr>
          <p:cNvPr id="19" name="TextBox 30"/>
          <p:cNvSpPr txBox="1"/>
          <p:nvPr/>
        </p:nvSpPr>
        <p:spPr>
          <a:xfrm>
            <a:off x="4859338" y="1501620"/>
            <a:ext cx="1308100" cy="523220"/>
          </a:xfrm>
          <a:prstGeom prst="rect">
            <a:avLst/>
          </a:prstGeom>
          <a:noFill/>
        </p:spPr>
        <p:txBody>
          <a:bodyPr>
            <a:spAutoFit/>
          </a:bodyPr>
          <a:lstStyle>
            <a:defPPr>
              <a:defRPr lang="zh-CN"/>
            </a:defPPr>
            <a:lvl1pPr algn="ctr">
              <a:defRPr sz="2000">
                <a:latin typeface="华文新魏" pitchFamily="2" charset="-122"/>
                <a:ea typeface="华文新魏" pitchFamily="2" charset="-122"/>
              </a:defRPr>
            </a:lvl1pPr>
          </a:lstStyle>
          <a:p>
            <a:pPr>
              <a:defRPr/>
            </a:pPr>
            <a:r>
              <a:rPr lang="zh-CN" altLang="en-US" sz="1400" b="1" dirty="0">
                <a:solidFill>
                  <a:schemeClr val="tx1">
                    <a:lumMod val="65000"/>
                    <a:lumOff val="35000"/>
                  </a:schemeClr>
                </a:solidFill>
                <a:latin typeface="黑体" pitchFamily="49" charset="-122"/>
                <a:ea typeface="黑体" pitchFamily="49" charset="-122"/>
              </a:rPr>
              <a:t>互联网面临的主要问题</a:t>
            </a:r>
          </a:p>
        </p:txBody>
      </p:sp>
      <p:sp>
        <p:nvSpPr>
          <p:cNvPr id="7187" name="TextBox 19"/>
          <p:cNvSpPr txBox="1">
            <a:spLocks noChangeArrowheads="1"/>
          </p:cNvSpPr>
          <p:nvPr/>
        </p:nvSpPr>
        <p:spPr bwMode="auto">
          <a:xfrm>
            <a:off x="-166008" y="3456882"/>
            <a:ext cx="981076" cy="307777"/>
          </a:xfrm>
          <a:prstGeom prst="rect">
            <a:avLst/>
          </a:prstGeom>
          <a:noFill/>
          <a:ln w="9525">
            <a:noFill/>
            <a:miter lim="800000"/>
            <a:headEnd/>
            <a:tailEnd/>
          </a:ln>
        </p:spPr>
        <p:txBody>
          <a:bodyPr>
            <a:spAutoFit/>
          </a:bodyPr>
          <a:lstStyle/>
          <a:p>
            <a:pPr algn="ctr">
              <a:spcBef>
                <a:spcPts val="600"/>
              </a:spcBef>
            </a:pPr>
            <a:r>
              <a:rPr lang="en-US" altLang="zh-CN" sz="1400" b="1">
                <a:solidFill>
                  <a:srgbClr val="404040"/>
                </a:solidFill>
                <a:latin typeface="黑体" pitchFamily="49" charset="-122"/>
                <a:ea typeface="黑体" pitchFamily="49" charset="-122"/>
              </a:rPr>
              <a:t>1969</a:t>
            </a:r>
            <a:endParaRPr lang="zh-CN" altLang="en-US" sz="1400" b="1">
              <a:solidFill>
                <a:srgbClr val="404040"/>
              </a:solidFill>
              <a:latin typeface="黑体" pitchFamily="49" charset="-122"/>
              <a:ea typeface="黑体" pitchFamily="49" charset="-122"/>
            </a:endParaRPr>
          </a:p>
        </p:txBody>
      </p:sp>
      <p:sp>
        <p:nvSpPr>
          <p:cNvPr id="7188" name="TextBox 20"/>
          <p:cNvSpPr txBox="1">
            <a:spLocks noChangeArrowheads="1"/>
          </p:cNvSpPr>
          <p:nvPr/>
        </p:nvSpPr>
        <p:spPr bwMode="auto">
          <a:xfrm>
            <a:off x="2250193" y="3447357"/>
            <a:ext cx="606425" cy="307777"/>
          </a:xfrm>
          <a:prstGeom prst="rect">
            <a:avLst/>
          </a:prstGeom>
          <a:noFill/>
          <a:ln w="9525">
            <a:noFill/>
            <a:miter lim="800000"/>
            <a:headEnd/>
            <a:tailEnd/>
          </a:ln>
        </p:spPr>
        <p:txBody>
          <a:bodyPr lIns="0" rIns="0">
            <a:spAutoFit/>
          </a:bodyPr>
          <a:lstStyle/>
          <a:p>
            <a:pPr algn="ctr">
              <a:spcBef>
                <a:spcPts val="600"/>
              </a:spcBef>
            </a:pPr>
            <a:r>
              <a:rPr lang="en-US" altLang="zh-CN" sz="1400" b="1">
                <a:solidFill>
                  <a:srgbClr val="404040"/>
                </a:solidFill>
                <a:latin typeface="黑体" pitchFamily="49" charset="-122"/>
                <a:ea typeface="黑体" pitchFamily="49" charset="-122"/>
              </a:rPr>
              <a:t>1989</a:t>
            </a:r>
            <a:endParaRPr lang="zh-CN" altLang="en-US" sz="1400" b="1">
              <a:solidFill>
                <a:srgbClr val="404040"/>
              </a:solidFill>
              <a:latin typeface="黑体" pitchFamily="49" charset="-122"/>
              <a:ea typeface="黑体" pitchFamily="49" charset="-122"/>
            </a:endParaRPr>
          </a:p>
        </p:txBody>
      </p:sp>
      <p:sp>
        <p:nvSpPr>
          <p:cNvPr id="7189" name="TextBox 21"/>
          <p:cNvSpPr txBox="1">
            <a:spLocks noChangeArrowheads="1"/>
          </p:cNvSpPr>
          <p:nvPr/>
        </p:nvSpPr>
        <p:spPr bwMode="auto">
          <a:xfrm>
            <a:off x="2853418" y="3447357"/>
            <a:ext cx="608012" cy="307777"/>
          </a:xfrm>
          <a:prstGeom prst="rect">
            <a:avLst/>
          </a:prstGeom>
          <a:noFill/>
          <a:ln w="9525">
            <a:noFill/>
            <a:miter lim="800000"/>
            <a:headEnd/>
            <a:tailEnd/>
          </a:ln>
        </p:spPr>
        <p:txBody>
          <a:bodyPr lIns="0" rIns="0">
            <a:spAutoFit/>
          </a:bodyPr>
          <a:lstStyle/>
          <a:p>
            <a:pPr algn="ctr">
              <a:spcBef>
                <a:spcPts val="600"/>
              </a:spcBef>
            </a:pPr>
            <a:r>
              <a:rPr lang="en-US" altLang="zh-CN" sz="1400" b="1">
                <a:solidFill>
                  <a:srgbClr val="404040"/>
                </a:solidFill>
                <a:latin typeface="黑体" pitchFamily="49" charset="-122"/>
                <a:ea typeface="黑体" pitchFamily="49" charset="-122"/>
              </a:rPr>
              <a:t>1990</a:t>
            </a:r>
            <a:endParaRPr lang="zh-CN" altLang="en-US" sz="1400" b="1">
              <a:solidFill>
                <a:srgbClr val="404040"/>
              </a:solidFill>
              <a:latin typeface="黑体" pitchFamily="49" charset="-122"/>
              <a:ea typeface="黑体" pitchFamily="49" charset="-122"/>
            </a:endParaRPr>
          </a:p>
        </p:txBody>
      </p:sp>
      <p:cxnSp>
        <p:nvCxnSpPr>
          <p:cNvPr id="23" name="直接连接符 22"/>
          <p:cNvCxnSpPr/>
          <p:nvPr/>
        </p:nvCxnSpPr>
        <p:spPr>
          <a:xfrm>
            <a:off x="2697163" y="3320982"/>
            <a:ext cx="0" cy="176213"/>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857500" y="3320982"/>
            <a:ext cx="0" cy="176213"/>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405438" y="3324736"/>
            <a:ext cx="0" cy="176213"/>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565775" y="3324736"/>
            <a:ext cx="0" cy="176213"/>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200041" y="3475992"/>
            <a:ext cx="8691563" cy="0"/>
          </a:xfrm>
          <a:prstGeom prst="straightConnector1">
            <a:avLst/>
          </a:prstGeom>
          <a:ln w="28575">
            <a:solidFill>
              <a:schemeClr val="tx1">
                <a:lumMod val="50000"/>
                <a:lumOff val="5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7195" name="TextBox 32"/>
          <p:cNvSpPr txBox="1">
            <a:spLocks noChangeArrowheads="1"/>
          </p:cNvSpPr>
          <p:nvPr/>
        </p:nvSpPr>
        <p:spPr bwMode="auto">
          <a:xfrm>
            <a:off x="4972778" y="3447356"/>
            <a:ext cx="606425" cy="307777"/>
          </a:xfrm>
          <a:prstGeom prst="rect">
            <a:avLst/>
          </a:prstGeom>
          <a:noFill/>
          <a:ln w="9525">
            <a:noFill/>
            <a:miter lim="800000"/>
            <a:headEnd/>
            <a:tailEnd/>
          </a:ln>
        </p:spPr>
        <p:txBody>
          <a:bodyPr lIns="0" rIns="0">
            <a:spAutoFit/>
          </a:bodyPr>
          <a:lstStyle/>
          <a:p>
            <a:pPr algn="ctr">
              <a:spcBef>
                <a:spcPts val="600"/>
              </a:spcBef>
            </a:pPr>
            <a:r>
              <a:rPr lang="en-US" altLang="zh-CN" sz="1400" b="1">
                <a:solidFill>
                  <a:srgbClr val="404040"/>
                </a:solidFill>
                <a:latin typeface="黑体" pitchFamily="49" charset="-122"/>
                <a:ea typeface="黑体" pitchFamily="49" charset="-122"/>
              </a:rPr>
              <a:t>2009</a:t>
            </a:r>
            <a:endParaRPr lang="zh-CN" altLang="en-US" sz="1400" b="1">
              <a:solidFill>
                <a:srgbClr val="404040"/>
              </a:solidFill>
              <a:latin typeface="黑体" pitchFamily="49" charset="-122"/>
              <a:ea typeface="黑体" pitchFamily="49" charset="-122"/>
            </a:endParaRPr>
          </a:p>
        </p:txBody>
      </p:sp>
      <p:sp>
        <p:nvSpPr>
          <p:cNvPr id="7196" name="TextBox 33"/>
          <p:cNvSpPr txBox="1">
            <a:spLocks noChangeArrowheads="1"/>
          </p:cNvSpPr>
          <p:nvPr/>
        </p:nvSpPr>
        <p:spPr bwMode="auto">
          <a:xfrm>
            <a:off x="5574426" y="3447356"/>
            <a:ext cx="606425" cy="307777"/>
          </a:xfrm>
          <a:prstGeom prst="rect">
            <a:avLst/>
          </a:prstGeom>
          <a:noFill/>
          <a:ln w="9525">
            <a:noFill/>
            <a:miter lim="800000"/>
            <a:headEnd/>
            <a:tailEnd/>
          </a:ln>
        </p:spPr>
        <p:txBody>
          <a:bodyPr lIns="0" rIns="0">
            <a:spAutoFit/>
          </a:bodyPr>
          <a:lstStyle/>
          <a:p>
            <a:pPr algn="ctr">
              <a:spcBef>
                <a:spcPts val="600"/>
              </a:spcBef>
            </a:pPr>
            <a:r>
              <a:rPr lang="en-US" altLang="zh-CN" sz="1400" b="1">
                <a:solidFill>
                  <a:srgbClr val="404040"/>
                </a:solidFill>
                <a:latin typeface="黑体" pitchFamily="49" charset="-122"/>
                <a:ea typeface="黑体" pitchFamily="49" charset="-122"/>
              </a:rPr>
              <a:t>2010</a:t>
            </a:r>
            <a:endParaRPr lang="zh-CN" altLang="en-US" sz="1400" b="1">
              <a:solidFill>
                <a:srgbClr val="404040"/>
              </a:solidFill>
              <a:latin typeface="黑体" pitchFamily="49" charset="-122"/>
              <a:ea typeface="黑体" pitchFamily="49" charset="-122"/>
            </a:endParaRPr>
          </a:p>
        </p:txBody>
      </p:sp>
      <p:pic>
        <p:nvPicPr>
          <p:cNvPr id="7199" name="图片 10"/>
          <p:cNvPicPr>
            <a:picLocks noChangeAspect="1"/>
          </p:cNvPicPr>
          <p:nvPr/>
        </p:nvPicPr>
        <p:blipFill>
          <a:blip r:embed="rId3" cstate="print"/>
          <a:srcRect/>
          <a:stretch>
            <a:fillRect/>
          </a:stretch>
        </p:blipFill>
        <p:spPr bwMode="auto">
          <a:xfrm>
            <a:off x="6572264" y="2618737"/>
            <a:ext cx="1357322" cy="618806"/>
          </a:xfrm>
          <a:prstGeom prst="rect">
            <a:avLst/>
          </a:prstGeom>
          <a:noFill/>
          <a:ln w="9525">
            <a:noFill/>
            <a:miter lim="800000"/>
            <a:headEnd/>
            <a:tailEnd/>
          </a:ln>
        </p:spPr>
      </p:pic>
      <p:pic>
        <p:nvPicPr>
          <p:cNvPr id="7201" name="图片 69"/>
          <p:cNvPicPr>
            <a:picLocks noChangeAspect="1"/>
          </p:cNvPicPr>
          <p:nvPr/>
        </p:nvPicPr>
        <p:blipFill>
          <a:blip r:embed="rId4" cstate="print"/>
          <a:srcRect/>
          <a:stretch>
            <a:fillRect/>
          </a:stretch>
        </p:blipFill>
        <p:spPr bwMode="auto">
          <a:xfrm>
            <a:off x="4005264" y="2475856"/>
            <a:ext cx="852488" cy="742950"/>
          </a:xfrm>
          <a:prstGeom prst="rect">
            <a:avLst/>
          </a:prstGeom>
          <a:noFill/>
          <a:ln w="9525">
            <a:noFill/>
            <a:miter lim="800000"/>
            <a:headEnd/>
            <a:tailEnd/>
          </a:ln>
        </p:spPr>
      </p:pic>
      <p:pic>
        <p:nvPicPr>
          <p:cNvPr id="7202" name="图片 71"/>
          <p:cNvPicPr>
            <a:picLocks noChangeAspect="1"/>
          </p:cNvPicPr>
          <p:nvPr/>
        </p:nvPicPr>
        <p:blipFill>
          <a:blip r:embed="rId5" cstate="print"/>
          <a:srcRect/>
          <a:stretch>
            <a:fillRect/>
          </a:stretch>
        </p:blipFill>
        <p:spPr bwMode="auto">
          <a:xfrm>
            <a:off x="2994059" y="2484193"/>
            <a:ext cx="947737" cy="754856"/>
          </a:xfrm>
          <a:prstGeom prst="rect">
            <a:avLst/>
          </a:prstGeom>
          <a:noFill/>
          <a:ln w="9525">
            <a:noFill/>
            <a:miter lim="800000"/>
            <a:headEnd/>
            <a:tailEnd/>
          </a:ln>
        </p:spPr>
      </p:pic>
      <p:sp>
        <p:nvSpPr>
          <p:cNvPr id="33" name="Oval 5"/>
          <p:cNvSpPr>
            <a:spLocks noChangeArrowheads="1"/>
          </p:cNvSpPr>
          <p:nvPr/>
        </p:nvSpPr>
        <p:spPr bwMode="auto">
          <a:xfrm>
            <a:off x="4970465" y="2994921"/>
            <a:ext cx="1063625" cy="260747"/>
          </a:xfrm>
          <a:prstGeom prst="ellipse">
            <a:avLst/>
          </a:prstGeom>
          <a:gradFill flip="none" rotWithShape="1">
            <a:gsLst>
              <a:gs pos="0">
                <a:srgbClr val="F4740A">
                  <a:alpha val="90000"/>
                </a:srgbClr>
              </a:gs>
              <a:gs pos="100000">
                <a:srgbClr val="D16309"/>
              </a:gs>
              <a:gs pos="50000">
                <a:srgbClr val="F9B67F"/>
              </a:gs>
            </a:gsLst>
            <a:lin ang="0" scaled="1"/>
            <a:tileRect/>
          </a:gradFill>
          <a:ln w="9525">
            <a:noFill/>
            <a:round/>
            <a:headEnd/>
            <a:tailEnd/>
          </a:ln>
          <a:effectLst>
            <a:outerShdw blurRad="53975" dist="88900" dir="5400000" algn="ctr" rotWithShape="0">
              <a:srgbClr val="323745">
                <a:alpha val="98000"/>
              </a:srgbClr>
            </a:outerShdw>
          </a:effectLst>
        </p:spPr>
        <p:txBody>
          <a:bodyPr wrap="none" anchor="ctr"/>
          <a:lstStyle/>
          <a:p>
            <a:pPr algn="ctr">
              <a:defRPr/>
            </a:pPr>
            <a:r>
              <a:rPr lang="zh-CN" altLang="en-US" sz="1400" b="1" kern="0">
                <a:solidFill>
                  <a:prstClr val="white"/>
                </a:solidFill>
                <a:latin typeface="华文新魏" pitchFamily="2" charset="-122"/>
                <a:ea typeface="华文新魏" pitchFamily="2" charset="-122"/>
                <a:cs typeface="黑体" charset="0"/>
              </a:rPr>
              <a:t>可控可管</a:t>
            </a:r>
            <a:endParaRPr lang="zh-CN" altLang="en-US" sz="1400" b="1" kern="0" dirty="0">
              <a:solidFill>
                <a:prstClr val="white"/>
              </a:solidFill>
              <a:latin typeface="华文新魏" pitchFamily="2" charset="-122"/>
              <a:ea typeface="华文新魏" pitchFamily="2" charset="-122"/>
              <a:cs typeface="黑体" charset="0"/>
            </a:endParaRPr>
          </a:p>
        </p:txBody>
      </p:sp>
      <p:sp>
        <p:nvSpPr>
          <p:cNvPr id="39" name="标题 1"/>
          <p:cNvSpPr>
            <a:spLocks noGrp="1"/>
          </p:cNvSpPr>
          <p:nvPr>
            <p:ph type="title"/>
          </p:nvPr>
        </p:nvSpPr>
        <p:spPr>
          <a:xfrm>
            <a:off x="1214414" y="139807"/>
            <a:ext cx="7829550" cy="571500"/>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2400" dirty="0"/>
              <a:t>网络业务需求发生巨大变化，确定性可控成为未来趋势</a:t>
            </a:r>
            <a:endParaRPr lang="en-US" altLang="zh-CN" sz="2400" dirty="0"/>
          </a:p>
        </p:txBody>
      </p:sp>
      <p:sp>
        <p:nvSpPr>
          <p:cNvPr id="36" name="TextBox 33"/>
          <p:cNvSpPr txBox="1">
            <a:spLocks noChangeArrowheads="1"/>
          </p:cNvSpPr>
          <p:nvPr/>
        </p:nvSpPr>
        <p:spPr bwMode="auto">
          <a:xfrm>
            <a:off x="8198243" y="3440627"/>
            <a:ext cx="606425" cy="307777"/>
          </a:xfrm>
          <a:prstGeom prst="rect">
            <a:avLst/>
          </a:prstGeom>
          <a:noFill/>
          <a:ln w="9525">
            <a:noFill/>
            <a:miter lim="800000"/>
            <a:headEnd/>
            <a:tailEnd/>
          </a:ln>
        </p:spPr>
        <p:txBody>
          <a:bodyPr lIns="0" rIns="0">
            <a:spAutoFit/>
          </a:bodyPr>
          <a:lstStyle/>
          <a:p>
            <a:pPr algn="ctr">
              <a:spcBef>
                <a:spcPts val="600"/>
              </a:spcBef>
            </a:pPr>
            <a:r>
              <a:rPr lang="en-US" altLang="zh-CN" sz="1400" b="1" dirty="0">
                <a:solidFill>
                  <a:srgbClr val="404040"/>
                </a:solidFill>
                <a:latin typeface="黑体" pitchFamily="49" charset="-122"/>
                <a:ea typeface="黑体" pitchFamily="49" charset="-122"/>
              </a:rPr>
              <a:t>2030</a:t>
            </a:r>
            <a:endParaRPr lang="zh-CN" altLang="en-US" sz="1400" b="1" dirty="0">
              <a:solidFill>
                <a:srgbClr val="404040"/>
              </a:solidFill>
              <a:latin typeface="黑体" pitchFamily="49" charset="-122"/>
              <a:ea typeface="黑体" pitchFamily="49" charset="-122"/>
            </a:endParaRPr>
          </a:p>
        </p:txBody>
      </p:sp>
      <p:sp>
        <p:nvSpPr>
          <p:cNvPr id="55" name="TextBox 9"/>
          <p:cNvSpPr txBox="1">
            <a:spLocks noChangeArrowheads="1"/>
          </p:cNvSpPr>
          <p:nvPr/>
        </p:nvSpPr>
        <p:spPr bwMode="auto">
          <a:xfrm>
            <a:off x="1690705" y="4106557"/>
            <a:ext cx="1566454" cy="276999"/>
          </a:xfrm>
          <a:prstGeom prst="rect">
            <a:avLst/>
          </a:prstGeom>
          <a:noFill/>
          <a:ln w="9525">
            <a:noFill/>
            <a:miter lim="800000"/>
            <a:headEnd/>
            <a:tailEnd/>
          </a:ln>
        </p:spPr>
        <p:txBody>
          <a:bodyPr wrap="none">
            <a:spAutoFit/>
          </a:bodyPr>
          <a:lstStyle/>
          <a:p>
            <a:pPr algn="ctr"/>
            <a:r>
              <a:rPr lang="en-US" altLang="zh-CN" sz="1200" dirty="0">
                <a:latin typeface="Calibri" pitchFamily="34" charset="0"/>
              </a:rPr>
              <a:t>GSM, </a:t>
            </a:r>
            <a:r>
              <a:rPr lang="en-US" altLang="zh-CN" sz="1200" dirty="0" err="1">
                <a:latin typeface="Calibri" pitchFamily="34" charset="0"/>
              </a:rPr>
              <a:t>cdmaOne</a:t>
            </a:r>
            <a:r>
              <a:rPr lang="en-US" altLang="zh-CN" sz="1200" dirty="0">
                <a:latin typeface="Calibri" pitchFamily="34" charset="0"/>
              </a:rPr>
              <a:t>(IS-95)</a:t>
            </a:r>
          </a:p>
        </p:txBody>
      </p:sp>
      <p:sp>
        <p:nvSpPr>
          <p:cNvPr id="56" name="TextBox 10"/>
          <p:cNvSpPr txBox="1">
            <a:spLocks noChangeArrowheads="1"/>
          </p:cNvSpPr>
          <p:nvPr/>
        </p:nvSpPr>
        <p:spPr bwMode="auto">
          <a:xfrm>
            <a:off x="3100617" y="4030833"/>
            <a:ext cx="1857388" cy="461665"/>
          </a:xfrm>
          <a:prstGeom prst="rect">
            <a:avLst/>
          </a:prstGeom>
          <a:noFill/>
          <a:ln w="9525">
            <a:noFill/>
            <a:miter lim="800000"/>
            <a:headEnd/>
            <a:tailEnd/>
          </a:ln>
        </p:spPr>
        <p:txBody>
          <a:bodyPr wrap="square">
            <a:spAutoFit/>
          </a:bodyPr>
          <a:lstStyle/>
          <a:p>
            <a:pPr algn="ctr"/>
            <a:r>
              <a:rPr lang="en-US" altLang="zh-CN" sz="1200" dirty="0">
                <a:latin typeface="Calibri" pitchFamily="34" charset="0"/>
              </a:rPr>
              <a:t>WCDMA, TD-SCDMA, CDMA2000</a:t>
            </a:r>
            <a:endParaRPr lang="zh-CN" altLang="en-US" sz="1200" dirty="0">
              <a:latin typeface="Calibri" pitchFamily="34" charset="0"/>
            </a:endParaRPr>
          </a:p>
        </p:txBody>
      </p:sp>
      <p:sp>
        <p:nvSpPr>
          <p:cNvPr id="57" name="TextBox 11"/>
          <p:cNvSpPr txBox="1">
            <a:spLocks noChangeArrowheads="1"/>
          </p:cNvSpPr>
          <p:nvPr/>
        </p:nvSpPr>
        <p:spPr bwMode="auto">
          <a:xfrm>
            <a:off x="4601430" y="4036522"/>
            <a:ext cx="1857387" cy="461665"/>
          </a:xfrm>
          <a:prstGeom prst="rect">
            <a:avLst/>
          </a:prstGeom>
          <a:noFill/>
          <a:ln w="9525">
            <a:noFill/>
            <a:miter lim="800000"/>
            <a:headEnd/>
            <a:tailEnd/>
          </a:ln>
        </p:spPr>
        <p:txBody>
          <a:bodyPr wrap="square">
            <a:spAutoFit/>
          </a:bodyPr>
          <a:lstStyle/>
          <a:p>
            <a:pPr algn="ctr"/>
            <a:r>
              <a:rPr lang="en-US" altLang="zh-CN" sz="1200" dirty="0">
                <a:latin typeface="Calibri" pitchFamily="34" charset="0"/>
              </a:rPr>
              <a:t>LTE/LTE-Advanced, 802.16m</a:t>
            </a:r>
            <a:endParaRPr lang="zh-CN" altLang="en-US" sz="1200" dirty="0">
              <a:latin typeface="Calibri" pitchFamily="34" charset="0"/>
            </a:endParaRPr>
          </a:p>
        </p:txBody>
      </p:sp>
      <p:sp>
        <p:nvSpPr>
          <p:cNvPr id="62" name="TextBox 18"/>
          <p:cNvSpPr txBox="1">
            <a:spLocks noChangeArrowheads="1"/>
          </p:cNvSpPr>
          <p:nvPr/>
        </p:nvSpPr>
        <p:spPr bwMode="auto">
          <a:xfrm>
            <a:off x="467544" y="4106557"/>
            <a:ext cx="934487" cy="276999"/>
          </a:xfrm>
          <a:prstGeom prst="rect">
            <a:avLst/>
          </a:prstGeom>
          <a:noFill/>
          <a:ln w="9525">
            <a:noFill/>
            <a:miter lim="800000"/>
            <a:headEnd/>
            <a:tailEnd/>
          </a:ln>
        </p:spPr>
        <p:txBody>
          <a:bodyPr wrap="none">
            <a:spAutoFit/>
          </a:bodyPr>
          <a:lstStyle/>
          <a:p>
            <a:pPr algn="ctr"/>
            <a:r>
              <a:rPr lang="en-US" altLang="zh-CN" sz="1200">
                <a:latin typeface="Calibri" pitchFamily="34" charset="0"/>
              </a:rPr>
              <a:t>AMPS, TACS</a:t>
            </a:r>
          </a:p>
        </p:txBody>
      </p:sp>
      <p:sp>
        <p:nvSpPr>
          <p:cNvPr id="65" name="文本框 1"/>
          <p:cNvSpPr txBox="1"/>
          <p:nvPr/>
        </p:nvSpPr>
        <p:spPr>
          <a:xfrm>
            <a:off x="6423223" y="4021370"/>
            <a:ext cx="1180406" cy="461665"/>
          </a:xfrm>
          <a:prstGeom prst="rect">
            <a:avLst/>
          </a:prstGeom>
          <a:noFill/>
        </p:spPr>
        <p:txBody>
          <a:bodyPr wrap="square" rtlCol="0">
            <a:spAutoFit/>
          </a:bodyPr>
          <a:lstStyle/>
          <a:p>
            <a:pPr algn="ctr"/>
            <a:r>
              <a:rPr lang="en-US" altLang="zh-CN" sz="1200" dirty="0" err="1"/>
              <a:t>mmWave</a:t>
            </a:r>
            <a:endParaRPr lang="en-US" altLang="zh-CN" sz="1200" dirty="0"/>
          </a:p>
          <a:p>
            <a:pPr algn="ctr"/>
            <a:r>
              <a:rPr lang="en-US" altLang="zh-CN" sz="1200" dirty="0"/>
              <a:t>IMT2020</a:t>
            </a:r>
            <a:endParaRPr lang="zh-CN" altLang="en-US" sz="1200" dirty="0"/>
          </a:p>
        </p:txBody>
      </p:sp>
      <p:sp>
        <p:nvSpPr>
          <p:cNvPr id="51" name="椭圆 50"/>
          <p:cNvSpPr/>
          <p:nvPr/>
        </p:nvSpPr>
        <p:spPr>
          <a:xfrm>
            <a:off x="324530" y="4467272"/>
            <a:ext cx="1091626" cy="431059"/>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chemeClr val="tx1"/>
                </a:solidFill>
                <a:latin typeface="Calibri" pitchFamily="34" charset="0"/>
                <a:cs typeface="Calibri" pitchFamily="34" charset="0"/>
              </a:rPr>
              <a:t>1G</a:t>
            </a:r>
            <a:endParaRPr lang="zh-CN" altLang="en-US" sz="2400" b="1" dirty="0">
              <a:solidFill>
                <a:schemeClr val="tx1"/>
              </a:solidFill>
              <a:latin typeface="Calibri" pitchFamily="34" charset="0"/>
              <a:cs typeface="Calibri" pitchFamily="34" charset="0"/>
            </a:endParaRPr>
          </a:p>
        </p:txBody>
      </p:sp>
      <p:sp>
        <p:nvSpPr>
          <p:cNvPr id="52" name="椭圆 51"/>
          <p:cNvSpPr/>
          <p:nvPr/>
        </p:nvSpPr>
        <p:spPr>
          <a:xfrm>
            <a:off x="1894902" y="4467271"/>
            <a:ext cx="1091626" cy="431059"/>
          </a:xfrm>
          <a:prstGeom prst="ellipse">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chemeClr val="tx1"/>
                </a:solidFill>
                <a:latin typeface="Calibri" pitchFamily="34" charset="0"/>
                <a:cs typeface="Calibri" pitchFamily="34" charset="0"/>
              </a:rPr>
              <a:t>2G</a:t>
            </a:r>
            <a:endParaRPr lang="zh-CN" altLang="en-US" sz="2400" b="1" dirty="0">
              <a:solidFill>
                <a:schemeClr val="tx1"/>
              </a:solidFill>
              <a:latin typeface="Calibri" pitchFamily="34" charset="0"/>
              <a:cs typeface="Calibri" pitchFamily="34" charset="0"/>
            </a:endParaRPr>
          </a:p>
        </p:txBody>
      </p:sp>
      <p:sp>
        <p:nvSpPr>
          <p:cNvPr id="53" name="椭圆 52"/>
          <p:cNvSpPr/>
          <p:nvPr/>
        </p:nvSpPr>
        <p:spPr>
          <a:xfrm>
            <a:off x="3426179" y="4467272"/>
            <a:ext cx="1091626" cy="431059"/>
          </a:xfrm>
          <a:prstGeom prst="ellipse">
            <a:avLst/>
          </a:prstGeom>
          <a:solidFill>
            <a:srgbClr val="66FF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chemeClr val="tx1"/>
                </a:solidFill>
                <a:latin typeface="Calibri" pitchFamily="34" charset="0"/>
                <a:cs typeface="Calibri" pitchFamily="34" charset="0"/>
              </a:rPr>
              <a:t>3G</a:t>
            </a:r>
            <a:endParaRPr lang="zh-CN" altLang="en-US" sz="2400" b="1" dirty="0">
              <a:solidFill>
                <a:schemeClr val="tx1"/>
              </a:solidFill>
              <a:latin typeface="Calibri" pitchFamily="34" charset="0"/>
              <a:cs typeface="Calibri" pitchFamily="34" charset="0"/>
            </a:endParaRPr>
          </a:p>
        </p:txBody>
      </p:sp>
      <p:sp>
        <p:nvSpPr>
          <p:cNvPr id="54" name="椭圆 53"/>
          <p:cNvSpPr/>
          <p:nvPr/>
        </p:nvSpPr>
        <p:spPr>
          <a:xfrm>
            <a:off x="4944873" y="4467271"/>
            <a:ext cx="1091627" cy="431059"/>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chemeClr val="tx1"/>
                </a:solidFill>
                <a:latin typeface="Calibri" pitchFamily="34" charset="0"/>
                <a:cs typeface="Calibri" pitchFamily="34" charset="0"/>
              </a:rPr>
              <a:t>4G</a:t>
            </a:r>
            <a:endParaRPr lang="zh-CN" altLang="en-US" sz="2400" b="1" dirty="0">
              <a:solidFill>
                <a:schemeClr val="tx1"/>
              </a:solidFill>
              <a:latin typeface="Calibri" pitchFamily="34" charset="0"/>
              <a:cs typeface="Calibri" pitchFamily="34" charset="0"/>
            </a:endParaRPr>
          </a:p>
        </p:txBody>
      </p:sp>
      <p:sp>
        <p:nvSpPr>
          <p:cNvPr id="58" name="矩形 14"/>
          <p:cNvSpPr>
            <a:spLocks noChangeArrowheads="1"/>
          </p:cNvSpPr>
          <p:nvPr/>
        </p:nvSpPr>
        <p:spPr bwMode="auto">
          <a:xfrm>
            <a:off x="629578" y="4852998"/>
            <a:ext cx="605466" cy="225109"/>
          </a:xfrm>
          <a:prstGeom prst="rect">
            <a:avLst/>
          </a:prstGeom>
          <a:noFill/>
          <a:ln w="9525">
            <a:noFill/>
            <a:miter lim="800000"/>
            <a:headEnd/>
            <a:tailEnd/>
          </a:ln>
        </p:spPr>
        <p:txBody>
          <a:bodyPr wrap="square">
            <a:spAutoFit/>
          </a:bodyPr>
          <a:lstStyle/>
          <a:p>
            <a:pPr algn="ctr"/>
            <a:r>
              <a:rPr lang="en-US" altLang="zh-CN" sz="1400" b="1">
                <a:solidFill>
                  <a:srgbClr val="404040"/>
                </a:solidFill>
                <a:latin typeface="黑体" pitchFamily="49" charset="-122"/>
                <a:ea typeface="黑体" pitchFamily="49" charset="-122"/>
              </a:rPr>
              <a:t>1980s</a:t>
            </a:r>
            <a:r>
              <a:rPr lang="en-US" altLang="zh-CN" sz="1400">
                <a:solidFill>
                  <a:srgbClr val="C00000"/>
                </a:solidFill>
                <a:latin typeface="Calibri" pitchFamily="34" charset="0"/>
              </a:rPr>
              <a:t> </a:t>
            </a:r>
            <a:endParaRPr lang="zh-CN" altLang="en-US" sz="1400">
              <a:latin typeface="Calibri" pitchFamily="34" charset="0"/>
            </a:endParaRPr>
          </a:p>
        </p:txBody>
      </p:sp>
      <p:sp>
        <p:nvSpPr>
          <p:cNvPr id="59" name="矩形 15"/>
          <p:cNvSpPr>
            <a:spLocks noChangeArrowheads="1"/>
          </p:cNvSpPr>
          <p:nvPr/>
        </p:nvSpPr>
        <p:spPr bwMode="auto">
          <a:xfrm>
            <a:off x="2059068" y="4852998"/>
            <a:ext cx="650133" cy="225109"/>
          </a:xfrm>
          <a:prstGeom prst="rect">
            <a:avLst/>
          </a:prstGeom>
          <a:noFill/>
          <a:ln w="9525">
            <a:noFill/>
            <a:miter lim="800000"/>
            <a:headEnd/>
            <a:tailEnd/>
          </a:ln>
        </p:spPr>
        <p:txBody>
          <a:bodyPr wrap="square">
            <a:spAutoFit/>
          </a:bodyPr>
          <a:lstStyle/>
          <a:p>
            <a:pPr algn="ctr"/>
            <a:r>
              <a:rPr lang="en-US" altLang="zh-CN" sz="1400" b="1">
                <a:solidFill>
                  <a:srgbClr val="404040"/>
                </a:solidFill>
                <a:latin typeface="黑体" pitchFamily="49" charset="-122"/>
                <a:ea typeface="黑体" pitchFamily="49" charset="-122"/>
              </a:rPr>
              <a:t>1990s </a:t>
            </a:r>
            <a:endParaRPr lang="zh-CN" altLang="en-US" sz="1400" b="1">
              <a:solidFill>
                <a:srgbClr val="404040"/>
              </a:solidFill>
              <a:latin typeface="黑体" pitchFamily="49" charset="-122"/>
              <a:ea typeface="黑体" pitchFamily="49" charset="-122"/>
            </a:endParaRPr>
          </a:p>
        </p:txBody>
      </p:sp>
      <p:sp>
        <p:nvSpPr>
          <p:cNvPr id="60" name="矩形 16"/>
          <p:cNvSpPr>
            <a:spLocks noChangeArrowheads="1"/>
          </p:cNvSpPr>
          <p:nvPr/>
        </p:nvSpPr>
        <p:spPr bwMode="auto">
          <a:xfrm>
            <a:off x="5249939" y="4852998"/>
            <a:ext cx="650133" cy="225109"/>
          </a:xfrm>
          <a:prstGeom prst="rect">
            <a:avLst/>
          </a:prstGeom>
          <a:noFill/>
          <a:ln w="9525">
            <a:noFill/>
            <a:miter lim="800000"/>
            <a:headEnd/>
            <a:tailEnd/>
          </a:ln>
        </p:spPr>
        <p:txBody>
          <a:bodyPr wrap="square">
            <a:spAutoFit/>
          </a:bodyPr>
          <a:lstStyle/>
          <a:p>
            <a:pPr algn="ctr"/>
            <a:r>
              <a:rPr lang="en-US" altLang="zh-CN" sz="1400" b="1">
                <a:solidFill>
                  <a:srgbClr val="404040"/>
                </a:solidFill>
                <a:latin typeface="黑体" pitchFamily="49" charset="-122"/>
                <a:ea typeface="黑体" pitchFamily="49" charset="-122"/>
              </a:rPr>
              <a:t>2010s </a:t>
            </a:r>
            <a:endParaRPr lang="zh-CN" altLang="en-US" sz="1400" b="1">
              <a:solidFill>
                <a:srgbClr val="404040"/>
              </a:solidFill>
              <a:latin typeface="黑体" pitchFamily="49" charset="-122"/>
              <a:ea typeface="黑体" pitchFamily="49" charset="-122"/>
            </a:endParaRPr>
          </a:p>
        </p:txBody>
      </p:sp>
      <p:sp>
        <p:nvSpPr>
          <p:cNvPr id="61" name="矩形 17"/>
          <p:cNvSpPr>
            <a:spLocks noChangeArrowheads="1"/>
          </p:cNvSpPr>
          <p:nvPr/>
        </p:nvSpPr>
        <p:spPr bwMode="auto">
          <a:xfrm>
            <a:off x="3667020" y="4852998"/>
            <a:ext cx="650133" cy="225109"/>
          </a:xfrm>
          <a:prstGeom prst="rect">
            <a:avLst/>
          </a:prstGeom>
          <a:noFill/>
          <a:ln w="9525">
            <a:noFill/>
            <a:miter lim="800000"/>
            <a:headEnd/>
            <a:tailEnd/>
          </a:ln>
        </p:spPr>
        <p:txBody>
          <a:bodyPr wrap="square">
            <a:spAutoFit/>
          </a:bodyPr>
          <a:lstStyle/>
          <a:p>
            <a:pPr algn="ctr"/>
            <a:r>
              <a:rPr lang="en-US" altLang="zh-CN" sz="1400" b="1">
                <a:solidFill>
                  <a:srgbClr val="404040"/>
                </a:solidFill>
                <a:latin typeface="黑体" pitchFamily="49" charset="-122"/>
                <a:ea typeface="黑体" pitchFamily="49" charset="-122"/>
              </a:rPr>
              <a:t>2000s </a:t>
            </a:r>
            <a:endParaRPr lang="zh-CN" altLang="en-US" sz="1400" b="1">
              <a:solidFill>
                <a:srgbClr val="404040"/>
              </a:solidFill>
              <a:latin typeface="黑体" pitchFamily="49" charset="-122"/>
              <a:ea typeface="黑体" pitchFamily="49" charset="-122"/>
            </a:endParaRPr>
          </a:p>
        </p:txBody>
      </p:sp>
      <p:sp>
        <p:nvSpPr>
          <p:cNvPr id="63" name="椭圆 62"/>
          <p:cNvSpPr/>
          <p:nvPr/>
        </p:nvSpPr>
        <p:spPr>
          <a:xfrm>
            <a:off x="6472074" y="4467271"/>
            <a:ext cx="1091627" cy="431059"/>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a:solidFill>
                  <a:schemeClr val="tx1"/>
                </a:solidFill>
                <a:latin typeface="Calibri" pitchFamily="34" charset="0"/>
                <a:cs typeface="Calibri" pitchFamily="34" charset="0"/>
              </a:rPr>
              <a:t>5G</a:t>
            </a:r>
            <a:endParaRPr lang="zh-CN" altLang="en-US" sz="2400" b="1" dirty="0">
              <a:solidFill>
                <a:schemeClr val="tx1"/>
              </a:solidFill>
              <a:latin typeface="Calibri" pitchFamily="34" charset="0"/>
              <a:cs typeface="Calibri" pitchFamily="34" charset="0"/>
            </a:endParaRPr>
          </a:p>
        </p:txBody>
      </p:sp>
      <p:sp>
        <p:nvSpPr>
          <p:cNvPr id="64" name="矩形 16"/>
          <p:cNvSpPr>
            <a:spLocks noChangeArrowheads="1"/>
          </p:cNvSpPr>
          <p:nvPr/>
        </p:nvSpPr>
        <p:spPr bwMode="auto">
          <a:xfrm>
            <a:off x="6745911" y="4852998"/>
            <a:ext cx="650133" cy="225109"/>
          </a:xfrm>
          <a:prstGeom prst="rect">
            <a:avLst/>
          </a:prstGeom>
          <a:noFill/>
          <a:ln w="9525">
            <a:noFill/>
            <a:miter lim="800000"/>
            <a:headEnd/>
            <a:tailEnd/>
          </a:ln>
        </p:spPr>
        <p:txBody>
          <a:bodyPr wrap="square">
            <a:spAutoFit/>
          </a:bodyPr>
          <a:lstStyle/>
          <a:p>
            <a:pPr algn="ctr"/>
            <a:r>
              <a:rPr lang="en-US" altLang="zh-CN" sz="1400" b="1" dirty="0">
                <a:solidFill>
                  <a:srgbClr val="404040"/>
                </a:solidFill>
                <a:latin typeface="黑体" pitchFamily="49" charset="-122"/>
                <a:ea typeface="黑体" pitchFamily="49" charset="-122"/>
              </a:rPr>
              <a:t>2020s </a:t>
            </a:r>
            <a:endParaRPr lang="zh-CN" altLang="en-US" sz="1400" b="1" dirty="0">
              <a:solidFill>
                <a:srgbClr val="404040"/>
              </a:solidFill>
              <a:latin typeface="黑体" pitchFamily="49" charset="-122"/>
              <a:ea typeface="黑体" pitchFamily="49" charset="-122"/>
            </a:endParaRPr>
          </a:p>
        </p:txBody>
      </p:sp>
      <p:sp>
        <p:nvSpPr>
          <p:cNvPr id="66" name="右箭头 65"/>
          <p:cNvSpPr/>
          <p:nvPr/>
        </p:nvSpPr>
        <p:spPr bwMode="auto">
          <a:xfrm>
            <a:off x="1466441" y="4584832"/>
            <a:ext cx="385283" cy="2090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Char char="•"/>
              <a:tabLst/>
            </a:pPr>
            <a:endParaRPr kumimoji="0" lang="zh-CN" altLang="en-US" sz="1000" b="0" i="0" u="none" strike="noStrike" cap="none" normalizeH="0" baseline="0">
              <a:ln>
                <a:noFill/>
              </a:ln>
              <a:solidFill>
                <a:schemeClr val="tx1"/>
              </a:solidFill>
              <a:effectLst/>
              <a:latin typeface="Arial" pitchFamily="34" charset="0"/>
              <a:ea typeface="幼圆" pitchFamily="49" charset="-122"/>
            </a:endParaRPr>
          </a:p>
        </p:txBody>
      </p:sp>
      <p:sp>
        <p:nvSpPr>
          <p:cNvPr id="67" name="右箭头 66"/>
          <p:cNvSpPr/>
          <p:nvPr/>
        </p:nvSpPr>
        <p:spPr bwMode="auto">
          <a:xfrm>
            <a:off x="3021503" y="4584832"/>
            <a:ext cx="385283" cy="2090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Char char="•"/>
              <a:tabLst/>
            </a:pPr>
            <a:endParaRPr kumimoji="0" lang="zh-CN" altLang="en-US" sz="1000" b="0" i="0" u="none" strike="noStrike" cap="none" normalizeH="0" baseline="0">
              <a:ln>
                <a:noFill/>
              </a:ln>
              <a:solidFill>
                <a:schemeClr val="tx1"/>
              </a:solidFill>
              <a:effectLst/>
              <a:latin typeface="Arial" pitchFamily="34" charset="0"/>
              <a:ea typeface="幼圆" pitchFamily="49" charset="-122"/>
            </a:endParaRPr>
          </a:p>
        </p:txBody>
      </p:sp>
      <p:sp>
        <p:nvSpPr>
          <p:cNvPr id="68" name="右箭头 67"/>
          <p:cNvSpPr/>
          <p:nvPr/>
        </p:nvSpPr>
        <p:spPr bwMode="auto">
          <a:xfrm>
            <a:off x="4559583" y="4584832"/>
            <a:ext cx="385283" cy="2090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Char char="•"/>
              <a:tabLst/>
            </a:pPr>
            <a:endParaRPr kumimoji="0" lang="zh-CN" altLang="en-US" sz="1000" b="0" i="0" u="none" strike="noStrike" cap="none" normalizeH="0" baseline="0">
              <a:ln>
                <a:noFill/>
              </a:ln>
              <a:solidFill>
                <a:schemeClr val="tx1"/>
              </a:solidFill>
              <a:effectLst/>
              <a:latin typeface="Arial" pitchFamily="34" charset="0"/>
              <a:ea typeface="幼圆" pitchFamily="49" charset="-122"/>
            </a:endParaRPr>
          </a:p>
        </p:txBody>
      </p:sp>
      <p:sp>
        <p:nvSpPr>
          <p:cNvPr id="69" name="右箭头 68"/>
          <p:cNvSpPr/>
          <p:nvPr/>
        </p:nvSpPr>
        <p:spPr bwMode="auto">
          <a:xfrm>
            <a:off x="6072853" y="4573496"/>
            <a:ext cx="385283" cy="2090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Char char="•"/>
              <a:tabLst/>
            </a:pPr>
            <a:endParaRPr kumimoji="0" lang="zh-CN" altLang="en-US" sz="1000" b="0" i="0" u="none" strike="noStrike" cap="none" normalizeH="0" baseline="0">
              <a:ln>
                <a:noFill/>
              </a:ln>
              <a:solidFill>
                <a:schemeClr val="tx1"/>
              </a:solidFill>
              <a:effectLst/>
              <a:latin typeface="Arial" pitchFamily="34" charset="0"/>
              <a:ea typeface="幼圆" pitchFamily="49" charset="-122"/>
            </a:endParaRPr>
          </a:p>
        </p:txBody>
      </p:sp>
      <p:sp>
        <p:nvSpPr>
          <p:cNvPr id="71" name="灯片编号占位符 1">
            <a:extLst>
              <a:ext uri="{FF2B5EF4-FFF2-40B4-BE49-F238E27FC236}">
                <a16:creationId xmlns:a16="http://schemas.microsoft.com/office/drawing/2014/main" id="{562F1B4E-B88A-4991-8C2E-ED184D76908B}"/>
              </a:ext>
            </a:extLst>
          </p:cNvPr>
          <p:cNvSpPr>
            <a:spLocks noGrp="1"/>
          </p:cNvSpPr>
          <p:nvPr>
            <p:ph type="sldNum" sz="quarter" idx="10"/>
          </p:nvPr>
        </p:nvSpPr>
        <p:spPr>
          <a:xfrm>
            <a:off x="8528050" y="4820841"/>
            <a:ext cx="723900" cy="342900"/>
          </a:xfrm>
        </p:spPr>
        <p:txBody>
          <a:bodyPr/>
          <a:lstStyle/>
          <a:p>
            <a:pPr>
              <a:defRPr/>
            </a:pPr>
            <a:fld id="{C2D0BEEE-AE9B-4882-A307-3BC649FC7775}" type="slidenum">
              <a:rPr lang="en-US" altLang="zh-CN" sz="2000">
                <a:latin typeface="黑体" panose="02010609060101010101" pitchFamily="49" charset="-122"/>
                <a:ea typeface="黑体" panose="02010609060101010101" pitchFamily="49" charset="-122"/>
              </a:rPr>
              <a:pPr>
                <a:defRPr/>
              </a:pPr>
              <a:t>3</a:t>
            </a:fld>
            <a:endParaRPr lang="en-US" altLang="zh-CN" sz="2000">
              <a:latin typeface="黑体" panose="02010609060101010101" pitchFamily="49" charset="-122"/>
              <a:ea typeface="黑体" panose="02010609060101010101" pitchFamily="49" charset="-122"/>
            </a:endParaRPr>
          </a:p>
        </p:txBody>
      </p:sp>
      <p:sp>
        <p:nvSpPr>
          <p:cNvPr id="70" name="标题 1">
            <a:extLst>
              <a:ext uri="{FF2B5EF4-FFF2-40B4-BE49-F238E27FC236}">
                <a16:creationId xmlns:a16="http://schemas.microsoft.com/office/drawing/2014/main" id="{952F32B8-F3C0-472D-A73D-2FE183185499}"/>
              </a:ext>
            </a:extLst>
          </p:cNvPr>
          <p:cNvSpPr txBox="1">
            <a:spLocks/>
          </p:cNvSpPr>
          <p:nvPr/>
        </p:nvSpPr>
        <p:spPr bwMode="auto">
          <a:xfrm>
            <a:off x="3239079" y="3670875"/>
            <a:ext cx="1408349" cy="333678"/>
          </a:xfrm>
          <a:prstGeom prst="rect">
            <a:avLst/>
          </a:prstGeom>
          <a:solidFill>
            <a:srgbClr val="FFFF00"/>
          </a:solidFill>
          <a:ln w="9525">
            <a:noFill/>
            <a:miter lim="800000"/>
            <a:headEnd/>
            <a:tailEnd/>
          </a:ln>
        </p:spPr>
        <p:txBody>
          <a:bodyPr anchor="ctr"/>
          <a:lstStyle/>
          <a:p>
            <a:pPr algn="ctr" eaLnBrk="1" hangingPunct="1">
              <a:lnSpc>
                <a:spcPct val="90000"/>
              </a:lnSpc>
              <a:defRPr/>
            </a:pPr>
            <a:r>
              <a:rPr lang="zh-CN" altLang="en-US" sz="2000" b="1" dirty="0">
                <a:solidFill>
                  <a:srgbClr val="C00000"/>
                </a:solidFill>
                <a:latin typeface="黑体" pitchFamily="49" charset="-122"/>
                <a:ea typeface="黑体" pitchFamily="49" charset="-122"/>
                <a:cs typeface="宋体" charset="0"/>
                <a:sym typeface="Wingdings" pitchFamily="2" charset="2"/>
              </a:rPr>
              <a:t>尽力而为</a:t>
            </a:r>
          </a:p>
        </p:txBody>
      </p:sp>
      <p:sp>
        <p:nvSpPr>
          <p:cNvPr id="72" name="标题 1">
            <a:extLst>
              <a:ext uri="{FF2B5EF4-FFF2-40B4-BE49-F238E27FC236}">
                <a16:creationId xmlns:a16="http://schemas.microsoft.com/office/drawing/2014/main" id="{E9CDA7D1-4537-452A-93F8-F1ED78F7FC74}"/>
              </a:ext>
            </a:extLst>
          </p:cNvPr>
          <p:cNvSpPr txBox="1">
            <a:spLocks/>
          </p:cNvSpPr>
          <p:nvPr/>
        </p:nvSpPr>
        <p:spPr bwMode="auto">
          <a:xfrm>
            <a:off x="6516216" y="3667660"/>
            <a:ext cx="1585001" cy="344250"/>
          </a:xfrm>
          <a:prstGeom prst="rect">
            <a:avLst/>
          </a:prstGeom>
          <a:solidFill>
            <a:srgbClr val="FFFF00"/>
          </a:solidFill>
          <a:ln w="9525">
            <a:noFill/>
            <a:miter lim="800000"/>
            <a:headEnd/>
            <a:tailEnd/>
          </a:ln>
        </p:spPr>
        <p:txBody>
          <a:bodyPr anchor="ctr"/>
          <a:lstStyle/>
          <a:p>
            <a:pPr marL="0" lvl="1" algn="ctr">
              <a:lnSpc>
                <a:spcPct val="90000"/>
              </a:lnSpc>
              <a:defRPr/>
            </a:pPr>
            <a:r>
              <a:rPr lang="zh-CN" altLang="en-US" sz="2000" b="1" dirty="0">
                <a:solidFill>
                  <a:srgbClr val="C00000"/>
                </a:solidFill>
                <a:latin typeface="黑体" pitchFamily="49" charset="-122"/>
                <a:ea typeface="黑体" pitchFamily="49" charset="-122"/>
                <a:cs typeface="宋体" charset="0"/>
                <a:sym typeface="Wingdings" pitchFamily="2" charset="2"/>
              </a:rPr>
              <a:t>确定性可控</a:t>
            </a:r>
          </a:p>
        </p:txBody>
      </p:sp>
      <p:sp>
        <p:nvSpPr>
          <p:cNvPr id="73" name="标题 1">
            <a:extLst>
              <a:ext uri="{FF2B5EF4-FFF2-40B4-BE49-F238E27FC236}">
                <a16:creationId xmlns:a16="http://schemas.microsoft.com/office/drawing/2014/main" id="{B6736499-6379-4C4F-B17D-29E39C59C547}"/>
              </a:ext>
            </a:extLst>
          </p:cNvPr>
          <p:cNvSpPr txBox="1">
            <a:spLocks/>
          </p:cNvSpPr>
          <p:nvPr/>
        </p:nvSpPr>
        <p:spPr bwMode="auto">
          <a:xfrm>
            <a:off x="610185" y="3667661"/>
            <a:ext cx="1408349" cy="340585"/>
          </a:xfrm>
          <a:prstGeom prst="rect">
            <a:avLst/>
          </a:prstGeom>
          <a:solidFill>
            <a:srgbClr val="FFFF00"/>
          </a:solidFill>
          <a:ln w="9525">
            <a:noFill/>
            <a:miter lim="800000"/>
            <a:headEnd/>
            <a:tailEnd/>
          </a:ln>
        </p:spPr>
        <p:txBody>
          <a:bodyPr anchor="ctr"/>
          <a:lstStyle/>
          <a:p>
            <a:pPr algn="ctr" eaLnBrk="1" hangingPunct="1">
              <a:lnSpc>
                <a:spcPct val="90000"/>
              </a:lnSpc>
              <a:defRPr/>
            </a:pPr>
            <a:r>
              <a:rPr lang="zh-CN" altLang="en-US" sz="2000" b="1" dirty="0">
                <a:solidFill>
                  <a:srgbClr val="C00000"/>
                </a:solidFill>
                <a:latin typeface="黑体" pitchFamily="49" charset="-122"/>
                <a:ea typeface="黑体" pitchFamily="49" charset="-122"/>
                <a:cs typeface="宋体" charset="0"/>
                <a:sym typeface="Wingdings" pitchFamily="2" charset="2"/>
              </a:rPr>
              <a:t>基本互通</a:t>
            </a:r>
          </a:p>
        </p:txBody>
      </p:sp>
      <p:sp>
        <p:nvSpPr>
          <p:cNvPr id="4" name="矩形 3">
            <a:extLst>
              <a:ext uri="{FF2B5EF4-FFF2-40B4-BE49-F238E27FC236}">
                <a16:creationId xmlns:a16="http://schemas.microsoft.com/office/drawing/2014/main" id="{5160B93F-B1B4-46FE-98E2-501A167A3FB0}"/>
              </a:ext>
            </a:extLst>
          </p:cNvPr>
          <p:cNvSpPr/>
          <p:nvPr/>
        </p:nvSpPr>
        <p:spPr>
          <a:xfrm>
            <a:off x="2508029" y="3638780"/>
            <a:ext cx="486030" cy="461665"/>
          </a:xfrm>
          <a:prstGeom prst="rect">
            <a:avLst/>
          </a:prstGeom>
        </p:spPr>
        <p:txBody>
          <a:bodyPr wrap="square">
            <a:spAutoFit/>
          </a:bodyPr>
          <a:lstStyle/>
          <a:p>
            <a:r>
              <a:rPr lang="en-US" altLang="zh-CN" sz="2400" b="1" dirty="0">
                <a:solidFill>
                  <a:srgbClr val="C00000"/>
                </a:solidFill>
                <a:latin typeface="黑体" pitchFamily="49" charset="-122"/>
                <a:ea typeface="黑体" pitchFamily="49" charset="-122"/>
                <a:cs typeface="宋体" charset="0"/>
                <a:sym typeface="Wingdings" pitchFamily="2" charset="2"/>
              </a:rPr>
              <a:t></a:t>
            </a:r>
            <a:endParaRPr lang="zh-CN" altLang="en-US" sz="2400" dirty="0"/>
          </a:p>
        </p:txBody>
      </p:sp>
      <p:sp>
        <p:nvSpPr>
          <p:cNvPr id="74" name="矩形 73">
            <a:extLst>
              <a:ext uri="{FF2B5EF4-FFF2-40B4-BE49-F238E27FC236}">
                <a16:creationId xmlns:a16="http://schemas.microsoft.com/office/drawing/2014/main" id="{EEA0CA1B-3CF2-4B91-B569-2E0E06163E47}"/>
              </a:ext>
            </a:extLst>
          </p:cNvPr>
          <p:cNvSpPr/>
          <p:nvPr/>
        </p:nvSpPr>
        <p:spPr>
          <a:xfrm>
            <a:off x="5306541" y="3622634"/>
            <a:ext cx="506224" cy="461665"/>
          </a:xfrm>
          <a:prstGeom prst="rect">
            <a:avLst/>
          </a:prstGeom>
        </p:spPr>
        <p:txBody>
          <a:bodyPr wrap="square">
            <a:spAutoFit/>
          </a:bodyPr>
          <a:lstStyle/>
          <a:p>
            <a:r>
              <a:rPr lang="en-US" altLang="zh-CN" sz="2400" b="1" dirty="0">
                <a:solidFill>
                  <a:srgbClr val="C00000"/>
                </a:solidFill>
                <a:latin typeface="黑体" pitchFamily="49" charset="-122"/>
                <a:ea typeface="黑体" pitchFamily="49" charset="-122"/>
                <a:cs typeface="宋体" charset="0"/>
                <a:sym typeface="Wingdings" pitchFamily="2" charset="2"/>
              </a:rPr>
              <a:t></a:t>
            </a:r>
            <a:endParaRPr lang="zh-CN" altLang="en-US" sz="2400" dirty="0"/>
          </a:p>
        </p:txBody>
      </p:sp>
      <p:sp>
        <p:nvSpPr>
          <p:cNvPr id="75" name="椭圆 74">
            <a:extLst>
              <a:ext uri="{FF2B5EF4-FFF2-40B4-BE49-F238E27FC236}">
                <a16:creationId xmlns:a16="http://schemas.microsoft.com/office/drawing/2014/main" id="{E0A46D7F-5A62-4EF1-A82C-09088DEBE2CE}"/>
              </a:ext>
            </a:extLst>
          </p:cNvPr>
          <p:cNvSpPr/>
          <p:nvPr/>
        </p:nvSpPr>
        <p:spPr>
          <a:xfrm>
            <a:off x="7916593" y="4462466"/>
            <a:ext cx="1091627" cy="431059"/>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chemeClr val="tx1"/>
                </a:solidFill>
                <a:latin typeface="Calibri" pitchFamily="34" charset="0"/>
                <a:cs typeface="Calibri" pitchFamily="34" charset="0"/>
              </a:rPr>
              <a:t>6G</a:t>
            </a:r>
            <a:endParaRPr lang="zh-CN" altLang="en-US" sz="2400" b="1" dirty="0">
              <a:solidFill>
                <a:schemeClr val="tx1"/>
              </a:solidFill>
              <a:latin typeface="Calibri" pitchFamily="34" charset="0"/>
              <a:cs typeface="Calibri" pitchFamily="34" charset="0"/>
            </a:endParaRPr>
          </a:p>
        </p:txBody>
      </p:sp>
      <p:sp>
        <p:nvSpPr>
          <p:cNvPr id="76" name="右箭头 68">
            <a:extLst>
              <a:ext uri="{FF2B5EF4-FFF2-40B4-BE49-F238E27FC236}">
                <a16:creationId xmlns:a16="http://schemas.microsoft.com/office/drawing/2014/main" id="{62E4A110-89BF-48C5-93B4-F94B97F5BA2F}"/>
              </a:ext>
            </a:extLst>
          </p:cNvPr>
          <p:cNvSpPr/>
          <p:nvPr/>
        </p:nvSpPr>
        <p:spPr bwMode="auto">
          <a:xfrm>
            <a:off x="7603629" y="4569698"/>
            <a:ext cx="312283" cy="209000"/>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Char char="•"/>
              <a:tabLst/>
            </a:pPr>
            <a:endParaRPr kumimoji="0" lang="zh-CN" altLang="en-US" sz="1000" b="0" i="0" u="none" strike="noStrike" cap="none" normalizeH="0" baseline="0">
              <a:ln>
                <a:noFill/>
              </a:ln>
              <a:solidFill>
                <a:schemeClr val="tx1"/>
              </a:solidFill>
              <a:effectLst/>
              <a:latin typeface="Arial" pitchFamily="34" charset="0"/>
              <a:ea typeface="幼圆" pitchFamily="49" charset="-122"/>
            </a:endParaRPr>
          </a:p>
        </p:txBody>
      </p:sp>
      <p:sp>
        <p:nvSpPr>
          <p:cNvPr id="77" name="矩形 16">
            <a:extLst>
              <a:ext uri="{FF2B5EF4-FFF2-40B4-BE49-F238E27FC236}">
                <a16:creationId xmlns:a16="http://schemas.microsoft.com/office/drawing/2014/main" id="{C1FF1AB1-F3AD-49E9-8169-E90F08E7DBEF}"/>
              </a:ext>
            </a:extLst>
          </p:cNvPr>
          <p:cNvSpPr>
            <a:spLocks noChangeArrowheads="1"/>
          </p:cNvSpPr>
          <p:nvPr/>
        </p:nvSpPr>
        <p:spPr bwMode="auto">
          <a:xfrm>
            <a:off x="8154886" y="4843569"/>
            <a:ext cx="650133" cy="307777"/>
          </a:xfrm>
          <a:prstGeom prst="rect">
            <a:avLst/>
          </a:prstGeom>
          <a:noFill/>
          <a:ln w="9525">
            <a:noFill/>
            <a:miter lim="800000"/>
            <a:headEnd/>
            <a:tailEnd/>
          </a:ln>
        </p:spPr>
        <p:txBody>
          <a:bodyPr wrap="square">
            <a:spAutoFit/>
          </a:bodyPr>
          <a:lstStyle/>
          <a:p>
            <a:pPr algn="ctr"/>
            <a:r>
              <a:rPr lang="en-US" altLang="zh-CN" sz="1400" b="1" dirty="0">
                <a:solidFill>
                  <a:srgbClr val="404040"/>
                </a:solidFill>
                <a:latin typeface="黑体" pitchFamily="49" charset="-122"/>
                <a:ea typeface="黑体" pitchFamily="49" charset="-122"/>
              </a:rPr>
              <a:t>2030s </a:t>
            </a:r>
            <a:endParaRPr lang="zh-CN" altLang="en-US" sz="1400" b="1" dirty="0">
              <a:solidFill>
                <a:srgbClr val="404040"/>
              </a:solidFill>
              <a:latin typeface="黑体" pitchFamily="49" charset="-122"/>
              <a:ea typeface="黑体" pitchFamily="49" charset="-122"/>
            </a:endParaRPr>
          </a:p>
        </p:txBody>
      </p:sp>
      <p:sp>
        <p:nvSpPr>
          <p:cNvPr id="78" name="文本框 1">
            <a:extLst>
              <a:ext uri="{FF2B5EF4-FFF2-40B4-BE49-F238E27FC236}">
                <a16:creationId xmlns:a16="http://schemas.microsoft.com/office/drawing/2014/main" id="{D058E540-CD64-4255-BBFF-380CE1CDABD4}"/>
              </a:ext>
            </a:extLst>
          </p:cNvPr>
          <p:cNvSpPr txBox="1"/>
          <p:nvPr/>
        </p:nvSpPr>
        <p:spPr>
          <a:xfrm>
            <a:off x="7827814" y="4110868"/>
            <a:ext cx="1180406" cy="276999"/>
          </a:xfrm>
          <a:prstGeom prst="rect">
            <a:avLst/>
          </a:prstGeom>
          <a:noFill/>
        </p:spPr>
        <p:txBody>
          <a:bodyPr wrap="square" rtlCol="0">
            <a:spAutoFit/>
          </a:bodyPr>
          <a:lstStyle/>
          <a:p>
            <a:pPr algn="ctr"/>
            <a:r>
              <a:rPr lang="en-US" altLang="zh-CN" sz="1200" dirty="0"/>
              <a:t>T-HZ</a:t>
            </a:r>
            <a:endParaRPr lang="zh-CN" altLang="en-US" sz="1200" dirty="0"/>
          </a:p>
        </p:txBody>
      </p:sp>
      <p:sp>
        <p:nvSpPr>
          <p:cNvPr id="79" name="TextBox 33">
            <a:extLst>
              <a:ext uri="{FF2B5EF4-FFF2-40B4-BE49-F238E27FC236}">
                <a16:creationId xmlns:a16="http://schemas.microsoft.com/office/drawing/2014/main" id="{FC010B07-2227-42DD-8BCE-D40B9974E471}"/>
              </a:ext>
            </a:extLst>
          </p:cNvPr>
          <p:cNvSpPr txBox="1">
            <a:spLocks noChangeArrowheads="1"/>
          </p:cNvSpPr>
          <p:nvPr/>
        </p:nvSpPr>
        <p:spPr bwMode="auto">
          <a:xfrm>
            <a:off x="6954494" y="3435373"/>
            <a:ext cx="606425" cy="307777"/>
          </a:xfrm>
          <a:prstGeom prst="rect">
            <a:avLst/>
          </a:prstGeom>
          <a:noFill/>
          <a:ln w="9525">
            <a:noFill/>
            <a:miter lim="800000"/>
            <a:headEnd/>
            <a:tailEnd/>
          </a:ln>
        </p:spPr>
        <p:txBody>
          <a:bodyPr lIns="0" rIns="0">
            <a:spAutoFit/>
          </a:bodyPr>
          <a:lstStyle/>
          <a:p>
            <a:pPr algn="ctr">
              <a:spcBef>
                <a:spcPts val="600"/>
              </a:spcBef>
            </a:pPr>
            <a:r>
              <a:rPr lang="en-US" altLang="zh-CN" sz="1400" b="1" dirty="0">
                <a:solidFill>
                  <a:srgbClr val="404040"/>
                </a:solidFill>
                <a:latin typeface="黑体" pitchFamily="49" charset="-122"/>
                <a:ea typeface="黑体" pitchFamily="49" charset="-122"/>
              </a:rPr>
              <a:t>2020</a:t>
            </a:r>
            <a:endParaRPr lang="zh-CN" altLang="en-US" sz="1400" b="1" dirty="0">
              <a:solidFill>
                <a:srgbClr val="404040"/>
              </a:solidFill>
              <a:latin typeface="黑体" pitchFamily="49" charset="-122"/>
              <a:ea typeface="黑体" pitchFamily="49" charset="-122"/>
            </a:endParaRPr>
          </a:p>
        </p:txBody>
      </p:sp>
    </p:spTree>
    <p:extLst>
      <p:ext uri="{BB962C8B-B14F-4D97-AF65-F5344CB8AC3E}">
        <p14:creationId xmlns:p14="http://schemas.microsoft.com/office/powerpoint/2010/main" val="547080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灯片编号占位符 3">
            <a:extLst>
              <a:ext uri="{FF2B5EF4-FFF2-40B4-BE49-F238E27FC236}">
                <a16:creationId xmlns:a16="http://schemas.microsoft.com/office/drawing/2014/main" id="{456FFBB4-9035-4382-A914-5EE0110A8BE9}"/>
              </a:ext>
            </a:extLst>
          </p:cNvPr>
          <p:cNvSpPr txBox="1">
            <a:spLocks/>
          </p:cNvSpPr>
          <p:nvPr/>
        </p:nvSpPr>
        <p:spPr>
          <a:xfrm>
            <a:off x="8456612" y="4821138"/>
            <a:ext cx="723900" cy="342900"/>
          </a:xfrm>
          <a:prstGeom prst="rect">
            <a:avLst/>
          </a:prstGeom>
        </p:spPr>
        <p:txBody>
          <a:bodyPr lIns="91420" tIns="45710" rIns="91420" bIns="45710">
            <a:noAutofit/>
          </a:bodyPr>
          <a:lstStyle/>
          <a:p>
            <a:pPr marL="280921" indent="-223787" algn="ctr" defTabSz="914378" eaLnBrk="0" hangingPunct="0">
              <a:lnSpc>
                <a:spcPct val="95000"/>
              </a:lnSpc>
              <a:spcBef>
                <a:spcPts val="1110"/>
              </a:spcBef>
              <a:buClr>
                <a:schemeClr val="tx1"/>
              </a:buClr>
              <a:buSzPct val="80000"/>
              <a:defRPr/>
            </a:pPr>
            <a:fld id="{C74DB63C-3BE5-4DD4-B0A1-C0F1C5D43B8F}" type="slidenum">
              <a:rPr lang="en-US" altLang="zh-CN" sz="2000" b="1" kern="0">
                <a:solidFill>
                  <a:srgbClr val="676767"/>
                </a:solidFill>
                <a:latin typeface="Arial Unicode MS" pitchFamily="34" charset="-122"/>
                <a:ea typeface="Arial Unicode MS" pitchFamily="34" charset="-122"/>
                <a:cs typeface="Arial Unicode MS" pitchFamily="34" charset="-122"/>
              </a:rPr>
              <a:pPr marL="280921" indent="-223787" algn="ctr" defTabSz="914378" eaLnBrk="0" hangingPunct="0">
                <a:lnSpc>
                  <a:spcPct val="95000"/>
                </a:lnSpc>
                <a:spcBef>
                  <a:spcPts val="1110"/>
                </a:spcBef>
                <a:buClr>
                  <a:schemeClr val="tx1"/>
                </a:buClr>
                <a:buSzPct val="80000"/>
                <a:defRPr/>
              </a:pPr>
              <a:t>30</a:t>
            </a:fld>
            <a:endParaRPr lang="en-US" altLang="zh-CN" sz="2000" b="1" kern="0">
              <a:solidFill>
                <a:srgbClr val="676767"/>
              </a:solidFill>
              <a:latin typeface="Arial Unicode MS" pitchFamily="34" charset="-122"/>
              <a:ea typeface="Arial Unicode MS" pitchFamily="34" charset="-122"/>
              <a:cs typeface="Arial Unicode MS" pitchFamily="34" charset="-122"/>
            </a:endParaRPr>
          </a:p>
        </p:txBody>
      </p:sp>
      <p:sp>
        <p:nvSpPr>
          <p:cNvPr id="264" name="标题 1">
            <a:extLst>
              <a:ext uri="{FF2B5EF4-FFF2-40B4-BE49-F238E27FC236}">
                <a16:creationId xmlns:a16="http://schemas.microsoft.com/office/drawing/2014/main" id="{DC7A1055-F8A1-4749-BBE3-78C1703C3A07}"/>
              </a:ext>
            </a:extLst>
          </p:cNvPr>
          <p:cNvSpPr txBox="1">
            <a:spLocks/>
          </p:cNvSpPr>
          <p:nvPr/>
        </p:nvSpPr>
        <p:spPr>
          <a:xfrm>
            <a:off x="1259633" y="267494"/>
            <a:ext cx="8136904" cy="571500"/>
          </a:xfrm>
          <a:prstGeom prst="rect">
            <a:avLst/>
          </a:prstGeom>
        </p:spPr>
        <p:txBody>
          <a:bodyPr/>
          <a:lstStyle>
            <a:lvl1pPr algn="l" rtl="0" eaLnBrk="0" fontAlgn="base" hangingPunct="0">
              <a:spcBef>
                <a:spcPct val="0"/>
              </a:spcBef>
              <a:spcAft>
                <a:spcPct val="0"/>
              </a:spcAft>
              <a:defRPr sz="2933" b="1">
                <a:solidFill>
                  <a:schemeClr val="tx2"/>
                </a:solidFill>
                <a:latin typeface="+mj-lt"/>
                <a:ea typeface="+mj-ea"/>
                <a:cs typeface="+mj-cs"/>
              </a:defRPr>
            </a:lvl1pPr>
            <a:lvl2pPr algn="l" rtl="0" eaLnBrk="0" fontAlgn="base" hangingPunct="0">
              <a:spcBef>
                <a:spcPct val="0"/>
              </a:spcBef>
              <a:spcAft>
                <a:spcPct val="0"/>
              </a:spcAft>
              <a:defRPr sz="2933" b="1">
                <a:solidFill>
                  <a:schemeClr val="tx2"/>
                </a:solidFill>
                <a:latin typeface="Arial" pitchFamily="34" charset="0"/>
                <a:ea typeface="黑体" pitchFamily="2" charset="-122"/>
              </a:defRPr>
            </a:lvl2pPr>
            <a:lvl3pPr algn="l" rtl="0" eaLnBrk="0" fontAlgn="base" hangingPunct="0">
              <a:spcBef>
                <a:spcPct val="0"/>
              </a:spcBef>
              <a:spcAft>
                <a:spcPct val="0"/>
              </a:spcAft>
              <a:defRPr sz="2933" b="1">
                <a:solidFill>
                  <a:schemeClr val="tx2"/>
                </a:solidFill>
                <a:latin typeface="Arial" pitchFamily="34" charset="0"/>
                <a:ea typeface="黑体" pitchFamily="2" charset="-122"/>
              </a:defRPr>
            </a:lvl3pPr>
            <a:lvl4pPr algn="l" rtl="0" eaLnBrk="0" fontAlgn="base" hangingPunct="0">
              <a:spcBef>
                <a:spcPct val="0"/>
              </a:spcBef>
              <a:spcAft>
                <a:spcPct val="0"/>
              </a:spcAft>
              <a:defRPr sz="2933" b="1">
                <a:solidFill>
                  <a:schemeClr val="tx2"/>
                </a:solidFill>
                <a:latin typeface="Arial" pitchFamily="34" charset="0"/>
                <a:ea typeface="黑体" pitchFamily="2" charset="-122"/>
              </a:defRPr>
            </a:lvl4pPr>
            <a:lvl5pPr algn="l" rtl="0" eaLnBrk="0" fontAlgn="base" hangingPunct="0">
              <a:spcBef>
                <a:spcPct val="0"/>
              </a:spcBef>
              <a:spcAft>
                <a:spcPct val="0"/>
              </a:spcAft>
              <a:defRPr sz="2933" b="1">
                <a:solidFill>
                  <a:schemeClr val="tx2"/>
                </a:solidFill>
                <a:latin typeface="Arial" pitchFamily="34" charset="0"/>
                <a:ea typeface="黑体" pitchFamily="2" charset="-122"/>
              </a:defRPr>
            </a:lvl5pPr>
            <a:lvl6pPr marL="609585" algn="l" rtl="0" fontAlgn="base">
              <a:spcBef>
                <a:spcPct val="0"/>
              </a:spcBef>
              <a:spcAft>
                <a:spcPct val="0"/>
              </a:spcAft>
              <a:defRPr sz="2933" b="1">
                <a:solidFill>
                  <a:schemeClr val="tx2"/>
                </a:solidFill>
                <a:latin typeface="Arial" pitchFamily="34" charset="0"/>
                <a:ea typeface="黑体" pitchFamily="2" charset="-122"/>
              </a:defRPr>
            </a:lvl6pPr>
            <a:lvl7pPr marL="1219170" algn="l" rtl="0" fontAlgn="base">
              <a:spcBef>
                <a:spcPct val="0"/>
              </a:spcBef>
              <a:spcAft>
                <a:spcPct val="0"/>
              </a:spcAft>
              <a:defRPr sz="2933" b="1">
                <a:solidFill>
                  <a:schemeClr val="tx2"/>
                </a:solidFill>
                <a:latin typeface="Arial" pitchFamily="34" charset="0"/>
                <a:ea typeface="黑体" pitchFamily="2" charset="-122"/>
              </a:defRPr>
            </a:lvl7pPr>
            <a:lvl8pPr marL="1828754" algn="l" rtl="0" fontAlgn="base">
              <a:spcBef>
                <a:spcPct val="0"/>
              </a:spcBef>
              <a:spcAft>
                <a:spcPct val="0"/>
              </a:spcAft>
              <a:defRPr sz="2933" b="1">
                <a:solidFill>
                  <a:schemeClr val="tx2"/>
                </a:solidFill>
                <a:latin typeface="Arial" pitchFamily="34" charset="0"/>
                <a:ea typeface="黑体" pitchFamily="2" charset="-122"/>
              </a:defRPr>
            </a:lvl8pPr>
            <a:lvl9pPr marL="2438339" algn="l" rtl="0" fontAlgn="base">
              <a:spcBef>
                <a:spcPct val="0"/>
              </a:spcBef>
              <a:spcAft>
                <a:spcPct val="0"/>
              </a:spcAft>
              <a:defRPr sz="2933" b="1">
                <a:solidFill>
                  <a:schemeClr val="tx2"/>
                </a:solidFill>
                <a:latin typeface="Arial" pitchFamily="34" charset="0"/>
                <a:ea typeface="黑体" pitchFamily="2" charset="-122"/>
              </a:defRPr>
            </a:lvl9pPr>
          </a:lstStyle>
          <a:p>
            <a:r>
              <a:rPr lang="zh-CN" altLang="en-US" sz="2400" dirty="0"/>
              <a:t>初步探索：面向</a:t>
            </a:r>
            <a:r>
              <a:rPr lang="en-US" altLang="zh-CN" sz="2400" dirty="0"/>
              <a:t>2030</a:t>
            </a:r>
            <a:r>
              <a:rPr lang="zh-CN" altLang="en-US" sz="2400" dirty="0"/>
              <a:t>的长三角一体化新型网络</a:t>
            </a:r>
          </a:p>
        </p:txBody>
      </p:sp>
      <p:grpSp>
        <p:nvGrpSpPr>
          <p:cNvPr id="7" name="组合 6">
            <a:extLst>
              <a:ext uri="{FF2B5EF4-FFF2-40B4-BE49-F238E27FC236}">
                <a16:creationId xmlns:a16="http://schemas.microsoft.com/office/drawing/2014/main" id="{58C4928F-17DC-4F9D-B8A4-0235F05F6F59}"/>
              </a:ext>
            </a:extLst>
          </p:cNvPr>
          <p:cNvGrpSpPr/>
          <p:nvPr/>
        </p:nvGrpSpPr>
        <p:grpSpPr>
          <a:xfrm>
            <a:off x="245192" y="1923678"/>
            <a:ext cx="8573370" cy="2561262"/>
            <a:chOff x="954908" y="1298530"/>
            <a:chExt cx="10157546" cy="3315958"/>
          </a:xfrm>
        </p:grpSpPr>
        <p:sp>
          <p:nvSpPr>
            <p:cNvPr id="8" name="Freeform 293">
              <a:extLst>
                <a:ext uri="{FF2B5EF4-FFF2-40B4-BE49-F238E27FC236}">
                  <a16:creationId xmlns:a16="http://schemas.microsoft.com/office/drawing/2014/main" id="{B181ADBF-02BE-4B6B-B9E8-33E76E3C1E84}"/>
                </a:ext>
              </a:extLst>
            </p:cNvPr>
            <p:cNvSpPr>
              <a:spLocks/>
            </p:cNvSpPr>
            <p:nvPr/>
          </p:nvSpPr>
          <p:spPr bwMode="auto">
            <a:xfrm>
              <a:off x="2999873" y="2139554"/>
              <a:ext cx="5948272" cy="1919640"/>
            </a:xfrm>
            <a:custGeom>
              <a:avLst/>
              <a:gdLst>
                <a:gd name="T0" fmla="*/ 2147483647 w 5053"/>
                <a:gd name="T1" fmla="*/ 2147483647 h 3465"/>
                <a:gd name="T2" fmla="*/ 2147483647 w 5053"/>
                <a:gd name="T3" fmla="*/ 2147483647 h 3465"/>
                <a:gd name="T4" fmla="*/ 2147483647 w 5053"/>
                <a:gd name="T5" fmla="*/ 2147483647 h 3465"/>
                <a:gd name="T6" fmla="*/ 2147483647 w 5053"/>
                <a:gd name="T7" fmla="*/ 2147483647 h 3465"/>
                <a:gd name="T8" fmla="*/ 2147483647 w 5053"/>
                <a:gd name="T9" fmla="*/ 2147483647 h 3465"/>
                <a:gd name="T10" fmla="*/ 2147483647 w 5053"/>
                <a:gd name="T11" fmla="*/ 2147483647 h 3465"/>
                <a:gd name="T12" fmla="*/ 2147483647 w 5053"/>
                <a:gd name="T13" fmla="*/ 2147483647 h 3465"/>
                <a:gd name="T14" fmla="*/ 2147483647 w 5053"/>
                <a:gd name="T15" fmla="*/ 2147483647 h 3465"/>
                <a:gd name="T16" fmla="*/ 2147483647 w 5053"/>
                <a:gd name="T17" fmla="*/ 2147483647 h 3465"/>
                <a:gd name="T18" fmla="*/ 2147483647 w 5053"/>
                <a:gd name="T19" fmla="*/ 2147483647 h 3465"/>
                <a:gd name="T20" fmla="*/ 2147483647 w 5053"/>
                <a:gd name="T21" fmla="*/ 2147483647 h 3465"/>
                <a:gd name="T22" fmla="*/ 2147483647 w 5053"/>
                <a:gd name="T23" fmla="*/ 2147483647 h 3465"/>
                <a:gd name="T24" fmla="*/ 2147483647 w 5053"/>
                <a:gd name="T25" fmla="*/ 2147483647 h 3465"/>
                <a:gd name="T26" fmla="*/ 2147483647 w 5053"/>
                <a:gd name="T27" fmla="*/ 2147483647 h 3465"/>
                <a:gd name="T28" fmla="*/ 2147483647 w 5053"/>
                <a:gd name="T29" fmla="*/ 2147483647 h 3465"/>
                <a:gd name="T30" fmla="*/ 2147483647 w 5053"/>
                <a:gd name="T31" fmla="*/ 2147483647 h 3465"/>
                <a:gd name="T32" fmla="*/ 2147483647 w 5053"/>
                <a:gd name="T33" fmla="*/ 2147483647 h 3465"/>
                <a:gd name="T34" fmla="*/ 2147483647 w 5053"/>
                <a:gd name="T35" fmla="*/ 2147483647 h 3465"/>
                <a:gd name="T36" fmla="*/ 2147483647 w 5053"/>
                <a:gd name="T37" fmla="*/ 2147483647 h 3465"/>
                <a:gd name="T38" fmla="*/ 2147483647 w 5053"/>
                <a:gd name="T39" fmla="*/ 2147483647 h 3465"/>
                <a:gd name="T40" fmla="*/ 2147483647 w 5053"/>
                <a:gd name="T41" fmla="*/ 2147483647 h 3465"/>
                <a:gd name="T42" fmla="*/ 2147483647 w 5053"/>
                <a:gd name="T43" fmla="*/ 2147483647 h 3465"/>
                <a:gd name="T44" fmla="*/ 2147483647 w 5053"/>
                <a:gd name="T45" fmla="*/ 2147483647 h 3465"/>
                <a:gd name="T46" fmla="*/ 2147483647 w 5053"/>
                <a:gd name="T47" fmla="*/ 2147483647 h 3465"/>
                <a:gd name="T48" fmla="*/ 2147483647 w 5053"/>
                <a:gd name="T49" fmla="*/ 2147483647 h 3465"/>
                <a:gd name="T50" fmla="*/ 2147483647 w 5053"/>
                <a:gd name="T51" fmla="*/ 2147483647 h 3465"/>
                <a:gd name="T52" fmla="*/ 2147483647 w 5053"/>
                <a:gd name="T53" fmla="*/ 2147483647 h 3465"/>
                <a:gd name="T54" fmla="*/ 2147483647 w 5053"/>
                <a:gd name="T55" fmla="*/ 2147483647 h 3465"/>
                <a:gd name="T56" fmla="*/ 2147483647 w 5053"/>
                <a:gd name="T57" fmla="*/ 2147483647 h 3465"/>
                <a:gd name="T58" fmla="*/ 2147483647 w 5053"/>
                <a:gd name="T59" fmla="*/ 2147483647 h 3465"/>
                <a:gd name="T60" fmla="*/ 2147483647 w 5053"/>
                <a:gd name="T61" fmla="*/ 2147483647 h 3465"/>
                <a:gd name="T62" fmla="*/ 2147483647 w 5053"/>
                <a:gd name="T63" fmla="*/ 2147483647 h 3465"/>
                <a:gd name="T64" fmla="*/ 2147483647 w 5053"/>
                <a:gd name="T65" fmla="*/ 2147483647 h 3465"/>
                <a:gd name="T66" fmla="*/ 2147483647 w 5053"/>
                <a:gd name="T67" fmla="*/ 2147483647 h 3465"/>
                <a:gd name="T68" fmla="*/ 2147483647 w 5053"/>
                <a:gd name="T69" fmla="*/ 2147483647 h 3465"/>
                <a:gd name="T70" fmla="*/ 2147483647 w 5053"/>
                <a:gd name="T71" fmla="*/ 2147483647 h 3465"/>
                <a:gd name="T72" fmla="*/ 2147483647 w 5053"/>
                <a:gd name="T73" fmla="*/ 2147483647 h 3465"/>
                <a:gd name="T74" fmla="*/ 2147483647 w 5053"/>
                <a:gd name="T75" fmla="*/ 2147483647 h 3465"/>
                <a:gd name="T76" fmla="*/ 2147483647 w 5053"/>
                <a:gd name="T77" fmla="*/ 2147483647 h 3465"/>
                <a:gd name="T78" fmla="*/ 2147483647 w 5053"/>
                <a:gd name="T79" fmla="*/ 2147483647 h 3465"/>
                <a:gd name="T80" fmla="*/ 2147483647 w 5053"/>
                <a:gd name="T81" fmla="*/ 2147483647 h 3465"/>
                <a:gd name="T82" fmla="*/ 2147483647 w 5053"/>
                <a:gd name="T83" fmla="*/ 2147483647 h 3465"/>
                <a:gd name="T84" fmla="*/ 2147483647 w 5053"/>
                <a:gd name="T85" fmla="*/ 2147483647 h 3465"/>
                <a:gd name="T86" fmla="*/ 2147483647 w 5053"/>
                <a:gd name="T87" fmla="*/ 2147483647 h 3465"/>
                <a:gd name="T88" fmla="*/ 2147483647 w 5053"/>
                <a:gd name="T89" fmla="*/ 2147483647 h 3465"/>
                <a:gd name="T90" fmla="*/ 2147483647 w 5053"/>
                <a:gd name="T91" fmla="*/ 2147483647 h 3465"/>
                <a:gd name="T92" fmla="*/ 2147483647 w 5053"/>
                <a:gd name="T93" fmla="*/ 2147483647 h 3465"/>
                <a:gd name="T94" fmla="*/ 2147483647 w 5053"/>
                <a:gd name="T95" fmla="*/ 2147483647 h 3465"/>
                <a:gd name="T96" fmla="*/ 2147483647 w 5053"/>
                <a:gd name="T97" fmla="*/ 2147483647 h 3465"/>
                <a:gd name="T98" fmla="*/ 2147483647 w 5053"/>
                <a:gd name="T99" fmla="*/ 2147483647 h 3465"/>
                <a:gd name="T100" fmla="*/ 2147483647 w 5053"/>
                <a:gd name="T101" fmla="*/ 2147483647 h 3465"/>
                <a:gd name="T102" fmla="*/ 2147483647 w 5053"/>
                <a:gd name="T103" fmla="*/ 2147483647 h 3465"/>
                <a:gd name="T104" fmla="*/ 2147483647 w 5053"/>
                <a:gd name="T105" fmla="*/ 2147483647 h 3465"/>
                <a:gd name="T106" fmla="*/ 2147483647 w 5053"/>
                <a:gd name="T107" fmla="*/ 2147483647 h 3465"/>
                <a:gd name="T108" fmla="*/ 2147483647 w 5053"/>
                <a:gd name="T109" fmla="*/ 2147483647 h 3465"/>
                <a:gd name="T110" fmla="*/ 2147483647 w 5053"/>
                <a:gd name="T111" fmla="*/ 2147483647 h 3465"/>
                <a:gd name="T112" fmla="*/ 2147483647 w 5053"/>
                <a:gd name="T113" fmla="*/ 2147483647 h 3465"/>
                <a:gd name="T114" fmla="*/ 2147483647 w 5053"/>
                <a:gd name="T115" fmla="*/ 2147483647 h 3465"/>
                <a:gd name="T116" fmla="*/ 2147483647 w 5053"/>
                <a:gd name="T117" fmla="*/ 2147483647 h 3465"/>
                <a:gd name="T118" fmla="*/ 2147483647 w 5053"/>
                <a:gd name="T119" fmla="*/ 2147483647 h 3465"/>
                <a:gd name="T120" fmla="*/ 2147483647 w 5053"/>
                <a:gd name="T121" fmla="*/ 2147483647 h 3465"/>
                <a:gd name="T122" fmla="*/ 2147483647 w 5053"/>
                <a:gd name="T123" fmla="*/ 2147483647 h 3465"/>
                <a:gd name="T124" fmla="*/ 2147483647 w 5053"/>
                <a:gd name="T125" fmla="*/ 2147483647 h 346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053"/>
                <a:gd name="T190" fmla="*/ 0 h 3465"/>
                <a:gd name="T191" fmla="*/ 5053 w 5053"/>
                <a:gd name="T192" fmla="*/ 3465 h 346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053" h="3465">
                  <a:moveTo>
                    <a:pt x="471" y="901"/>
                  </a:moveTo>
                  <a:lnTo>
                    <a:pt x="303" y="971"/>
                  </a:lnTo>
                  <a:lnTo>
                    <a:pt x="233" y="1023"/>
                  </a:lnTo>
                  <a:lnTo>
                    <a:pt x="169" y="1086"/>
                  </a:lnTo>
                  <a:lnTo>
                    <a:pt x="74" y="1234"/>
                  </a:lnTo>
                  <a:lnTo>
                    <a:pt x="16" y="1408"/>
                  </a:lnTo>
                  <a:lnTo>
                    <a:pt x="4" y="1499"/>
                  </a:lnTo>
                  <a:lnTo>
                    <a:pt x="1" y="1545"/>
                  </a:lnTo>
                  <a:lnTo>
                    <a:pt x="0" y="1593"/>
                  </a:lnTo>
                  <a:lnTo>
                    <a:pt x="25" y="1782"/>
                  </a:lnTo>
                  <a:lnTo>
                    <a:pt x="93" y="1962"/>
                  </a:lnTo>
                  <a:lnTo>
                    <a:pt x="209" y="2125"/>
                  </a:lnTo>
                  <a:lnTo>
                    <a:pt x="170" y="2248"/>
                  </a:lnTo>
                  <a:lnTo>
                    <a:pt x="150" y="2368"/>
                  </a:lnTo>
                  <a:lnTo>
                    <a:pt x="149" y="2427"/>
                  </a:lnTo>
                  <a:lnTo>
                    <a:pt x="151" y="2485"/>
                  </a:lnTo>
                  <a:lnTo>
                    <a:pt x="172" y="2597"/>
                  </a:lnTo>
                  <a:lnTo>
                    <a:pt x="209" y="2700"/>
                  </a:lnTo>
                  <a:lnTo>
                    <a:pt x="260" y="2795"/>
                  </a:lnTo>
                  <a:lnTo>
                    <a:pt x="324" y="2879"/>
                  </a:lnTo>
                  <a:lnTo>
                    <a:pt x="400" y="2953"/>
                  </a:lnTo>
                  <a:lnTo>
                    <a:pt x="483" y="3010"/>
                  </a:lnTo>
                  <a:lnTo>
                    <a:pt x="575" y="3053"/>
                  </a:lnTo>
                  <a:lnTo>
                    <a:pt x="671" y="3080"/>
                  </a:lnTo>
                  <a:lnTo>
                    <a:pt x="721" y="3087"/>
                  </a:lnTo>
                  <a:lnTo>
                    <a:pt x="772" y="3090"/>
                  </a:lnTo>
                  <a:lnTo>
                    <a:pt x="873" y="3079"/>
                  </a:lnTo>
                  <a:lnTo>
                    <a:pt x="975" y="3045"/>
                  </a:lnTo>
                  <a:lnTo>
                    <a:pt x="1074" y="2988"/>
                  </a:lnTo>
                  <a:lnTo>
                    <a:pt x="1170" y="2906"/>
                  </a:lnTo>
                  <a:lnTo>
                    <a:pt x="1304" y="3028"/>
                  </a:lnTo>
                  <a:lnTo>
                    <a:pt x="1453" y="3124"/>
                  </a:lnTo>
                  <a:lnTo>
                    <a:pt x="1610" y="3193"/>
                  </a:lnTo>
                  <a:lnTo>
                    <a:pt x="1776" y="3238"/>
                  </a:lnTo>
                  <a:lnTo>
                    <a:pt x="1942" y="3251"/>
                  </a:lnTo>
                  <a:lnTo>
                    <a:pt x="2027" y="3249"/>
                  </a:lnTo>
                  <a:lnTo>
                    <a:pt x="2113" y="3239"/>
                  </a:lnTo>
                  <a:lnTo>
                    <a:pt x="2279" y="3197"/>
                  </a:lnTo>
                  <a:lnTo>
                    <a:pt x="2444" y="3123"/>
                  </a:lnTo>
                  <a:lnTo>
                    <a:pt x="2544" y="3209"/>
                  </a:lnTo>
                  <a:lnTo>
                    <a:pt x="2652" y="3284"/>
                  </a:lnTo>
                  <a:lnTo>
                    <a:pt x="2882" y="3395"/>
                  </a:lnTo>
                  <a:lnTo>
                    <a:pt x="3122" y="3454"/>
                  </a:lnTo>
                  <a:lnTo>
                    <a:pt x="3245" y="3464"/>
                  </a:lnTo>
                  <a:lnTo>
                    <a:pt x="3307" y="3465"/>
                  </a:lnTo>
                  <a:lnTo>
                    <a:pt x="3368" y="3463"/>
                  </a:lnTo>
                  <a:lnTo>
                    <a:pt x="3610" y="3422"/>
                  </a:lnTo>
                  <a:lnTo>
                    <a:pt x="3845" y="3331"/>
                  </a:lnTo>
                  <a:lnTo>
                    <a:pt x="4063" y="3192"/>
                  </a:lnTo>
                  <a:lnTo>
                    <a:pt x="4164" y="3106"/>
                  </a:lnTo>
                  <a:lnTo>
                    <a:pt x="4260" y="3004"/>
                  </a:lnTo>
                  <a:lnTo>
                    <a:pt x="4386" y="3019"/>
                  </a:lnTo>
                  <a:lnTo>
                    <a:pt x="4446" y="3019"/>
                  </a:lnTo>
                  <a:lnTo>
                    <a:pt x="4506" y="3011"/>
                  </a:lnTo>
                  <a:lnTo>
                    <a:pt x="4616" y="2980"/>
                  </a:lnTo>
                  <a:lnTo>
                    <a:pt x="4716" y="2928"/>
                  </a:lnTo>
                  <a:lnTo>
                    <a:pt x="4804" y="2861"/>
                  </a:lnTo>
                  <a:lnTo>
                    <a:pt x="4882" y="2775"/>
                  </a:lnTo>
                  <a:lnTo>
                    <a:pt x="4946" y="2679"/>
                  </a:lnTo>
                  <a:lnTo>
                    <a:pt x="4997" y="2572"/>
                  </a:lnTo>
                  <a:lnTo>
                    <a:pt x="5030" y="2460"/>
                  </a:lnTo>
                  <a:lnTo>
                    <a:pt x="5050" y="2341"/>
                  </a:lnTo>
                  <a:lnTo>
                    <a:pt x="5052" y="2283"/>
                  </a:lnTo>
                  <a:lnTo>
                    <a:pt x="5053" y="2222"/>
                  </a:lnTo>
                  <a:lnTo>
                    <a:pt x="5036" y="2101"/>
                  </a:lnTo>
                  <a:lnTo>
                    <a:pt x="5002" y="1985"/>
                  </a:lnTo>
                  <a:lnTo>
                    <a:pt x="4946" y="1872"/>
                  </a:lnTo>
                  <a:lnTo>
                    <a:pt x="4869" y="1768"/>
                  </a:lnTo>
                  <a:lnTo>
                    <a:pt x="4770" y="1672"/>
                  </a:lnTo>
                  <a:lnTo>
                    <a:pt x="4827" y="1611"/>
                  </a:lnTo>
                  <a:lnTo>
                    <a:pt x="4872" y="1540"/>
                  </a:lnTo>
                  <a:lnTo>
                    <a:pt x="4918" y="1391"/>
                  </a:lnTo>
                  <a:lnTo>
                    <a:pt x="4923" y="1316"/>
                  </a:lnTo>
                  <a:lnTo>
                    <a:pt x="4922" y="1278"/>
                  </a:lnTo>
                  <a:lnTo>
                    <a:pt x="4915" y="1241"/>
                  </a:lnTo>
                  <a:lnTo>
                    <a:pt x="4864" y="1100"/>
                  </a:lnTo>
                  <a:lnTo>
                    <a:pt x="4778" y="984"/>
                  </a:lnTo>
                  <a:lnTo>
                    <a:pt x="4660" y="905"/>
                  </a:lnTo>
                  <a:lnTo>
                    <a:pt x="4594" y="884"/>
                  </a:lnTo>
                  <a:lnTo>
                    <a:pt x="4520" y="875"/>
                  </a:lnTo>
                  <a:lnTo>
                    <a:pt x="4482" y="875"/>
                  </a:lnTo>
                  <a:lnTo>
                    <a:pt x="4443" y="881"/>
                  </a:lnTo>
                  <a:lnTo>
                    <a:pt x="4362" y="908"/>
                  </a:lnTo>
                  <a:lnTo>
                    <a:pt x="4253" y="774"/>
                  </a:lnTo>
                  <a:lnTo>
                    <a:pt x="4124" y="661"/>
                  </a:lnTo>
                  <a:lnTo>
                    <a:pt x="3982" y="576"/>
                  </a:lnTo>
                  <a:lnTo>
                    <a:pt x="3829" y="514"/>
                  </a:lnTo>
                  <a:lnTo>
                    <a:pt x="3672" y="482"/>
                  </a:lnTo>
                  <a:lnTo>
                    <a:pt x="3591" y="475"/>
                  </a:lnTo>
                  <a:lnTo>
                    <a:pt x="3550" y="475"/>
                  </a:lnTo>
                  <a:lnTo>
                    <a:pt x="3509" y="476"/>
                  </a:lnTo>
                  <a:lnTo>
                    <a:pt x="3345" y="500"/>
                  </a:lnTo>
                  <a:lnTo>
                    <a:pt x="3184" y="556"/>
                  </a:lnTo>
                  <a:lnTo>
                    <a:pt x="3119" y="427"/>
                  </a:lnTo>
                  <a:lnTo>
                    <a:pt x="3039" y="315"/>
                  </a:lnTo>
                  <a:lnTo>
                    <a:pt x="2949" y="220"/>
                  </a:lnTo>
                  <a:lnTo>
                    <a:pt x="2848" y="140"/>
                  </a:lnTo>
                  <a:lnTo>
                    <a:pt x="2742" y="80"/>
                  </a:lnTo>
                  <a:lnTo>
                    <a:pt x="2626" y="37"/>
                  </a:lnTo>
                  <a:lnTo>
                    <a:pt x="2509" y="11"/>
                  </a:lnTo>
                  <a:lnTo>
                    <a:pt x="2389" y="0"/>
                  </a:lnTo>
                  <a:lnTo>
                    <a:pt x="2331" y="1"/>
                  </a:lnTo>
                  <a:lnTo>
                    <a:pt x="2272" y="8"/>
                  </a:lnTo>
                  <a:lnTo>
                    <a:pt x="2155" y="34"/>
                  </a:lnTo>
                  <a:lnTo>
                    <a:pt x="2042" y="77"/>
                  </a:lnTo>
                  <a:lnTo>
                    <a:pt x="1932" y="138"/>
                  </a:lnTo>
                  <a:lnTo>
                    <a:pt x="1833" y="214"/>
                  </a:lnTo>
                  <a:lnTo>
                    <a:pt x="1740" y="311"/>
                  </a:lnTo>
                  <a:lnTo>
                    <a:pt x="1659" y="424"/>
                  </a:lnTo>
                  <a:lnTo>
                    <a:pt x="1591" y="556"/>
                  </a:lnTo>
                  <a:lnTo>
                    <a:pt x="1543" y="466"/>
                  </a:lnTo>
                  <a:lnTo>
                    <a:pt x="1482" y="393"/>
                  </a:lnTo>
                  <a:lnTo>
                    <a:pt x="1413" y="339"/>
                  </a:lnTo>
                  <a:lnTo>
                    <a:pt x="1334" y="299"/>
                  </a:lnTo>
                  <a:lnTo>
                    <a:pt x="1252" y="277"/>
                  </a:lnTo>
                  <a:lnTo>
                    <a:pt x="1165" y="269"/>
                  </a:lnTo>
                  <a:lnTo>
                    <a:pt x="1121" y="270"/>
                  </a:lnTo>
                  <a:lnTo>
                    <a:pt x="1076" y="277"/>
                  </a:lnTo>
                  <a:lnTo>
                    <a:pt x="986" y="301"/>
                  </a:lnTo>
                  <a:lnTo>
                    <a:pt x="818" y="385"/>
                  </a:lnTo>
                  <a:lnTo>
                    <a:pt x="743" y="446"/>
                  </a:lnTo>
                  <a:lnTo>
                    <a:pt x="672" y="519"/>
                  </a:lnTo>
                  <a:lnTo>
                    <a:pt x="615" y="599"/>
                  </a:lnTo>
                  <a:lnTo>
                    <a:pt x="567" y="693"/>
                  </a:lnTo>
                  <a:lnTo>
                    <a:pt x="534" y="794"/>
                  </a:lnTo>
                  <a:lnTo>
                    <a:pt x="514" y="904"/>
                  </a:lnTo>
                  <a:lnTo>
                    <a:pt x="471" y="901"/>
                  </a:lnTo>
                  <a:close/>
                </a:path>
              </a:pathLst>
            </a:cu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lIns="111264" tIns="55632" rIns="111264" bIns="55632" anchor="ctr"/>
            <a:lstStyle/>
            <a:p>
              <a:pPr algn="ctr">
                <a:buFont typeface="Wingdings" pitchFamily="2" charset="2"/>
                <a:buNone/>
                <a:defRPr/>
              </a:pPr>
              <a:endParaRPr lang="zh-CN" altLang="en-US" sz="2133" b="1" kern="0" dirty="0">
                <a:solidFill>
                  <a:srgbClr val="002060"/>
                </a:solidFill>
                <a:latin typeface="黑体" pitchFamily="49" charset="-122"/>
                <a:ea typeface="黑体" pitchFamily="49" charset="-122"/>
                <a:cs typeface="Arial" pitchFamily="34" charset="0"/>
              </a:endParaRPr>
            </a:p>
          </p:txBody>
        </p:sp>
        <p:sp>
          <p:nvSpPr>
            <p:cNvPr id="9" name="矩形 8">
              <a:extLst>
                <a:ext uri="{FF2B5EF4-FFF2-40B4-BE49-F238E27FC236}">
                  <a16:creationId xmlns:a16="http://schemas.microsoft.com/office/drawing/2014/main" id="{7C58E19E-632F-428F-A19F-1A20EB290FEB}"/>
                </a:ext>
              </a:extLst>
            </p:cNvPr>
            <p:cNvSpPr/>
            <p:nvPr/>
          </p:nvSpPr>
          <p:spPr>
            <a:xfrm>
              <a:off x="4369169" y="3472274"/>
              <a:ext cx="3514481" cy="508988"/>
            </a:xfrm>
            <a:prstGeom prst="rect">
              <a:avLst/>
            </a:prstGeom>
          </p:spPr>
          <p:txBody>
            <a:bodyPr wrap="square">
              <a:spAutoFit/>
            </a:bodyPr>
            <a:lstStyle/>
            <a:p>
              <a:pPr algn="ctr">
                <a:buFont typeface="Wingdings" pitchFamily="2" charset="2"/>
                <a:buNone/>
                <a:defRPr/>
              </a:pPr>
              <a:r>
                <a:rPr lang="zh-CN" altLang="en-US" sz="2133" b="1" kern="0" dirty="0">
                  <a:solidFill>
                    <a:srgbClr val="FF0000"/>
                  </a:solidFill>
                  <a:latin typeface="黑体" pitchFamily="49" charset="-122"/>
                  <a:ea typeface="黑体" pitchFamily="49" charset="-122"/>
                  <a:cs typeface="Arial" pitchFamily="34" charset="0"/>
                </a:rPr>
                <a:t>长三角一体化网络</a:t>
              </a:r>
            </a:p>
          </p:txBody>
        </p:sp>
        <p:pic>
          <p:nvPicPr>
            <p:cNvPr id="10" name="Picture 2">
              <a:extLst>
                <a:ext uri="{FF2B5EF4-FFF2-40B4-BE49-F238E27FC236}">
                  <a16:creationId xmlns:a16="http://schemas.microsoft.com/office/drawing/2014/main" id="{ED6ECD5B-1CA9-4913-A740-CF03C9FF0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371" y="1298530"/>
              <a:ext cx="1993900" cy="110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a:extLst>
                <a:ext uri="{FF2B5EF4-FFF2-40B4-BE49-F238E27FC236}">
                  <a16:creationId xmlns:a16="http://schemas.microsoft.com/office/drawing/2014/main" id="{6760E774-710F-4B94-93B6-5B6E1ACA3C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883" y="1298530"/>
              <a:ext cx="2060575"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椭圆 11">
              <a:extLst>
                <a:ext uri="{FF2B5EF4-FFF2-40B4-BE49-F238E27FC236}">
                  <a16:creationId xmlns:a16="http://schemas.microsoft.com/office/drawing/2014/main" id="{D559ADEF-CE8F-46C2-B41E-97557D9146CE}"/>
                </a:ext>
              </a:extLst>
            </p:cNvPr>
            <p:cNvSpPr/>
            <p:nvPr/>
          </p:nvSpPr>
          <p:spPr>
            <a:xfrm>
              <a:off x="3196458" y="2904960"/>
              <a:ext cx="1863726" cy="800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D3BE6E3-372E-471A-A562-B5EED5D9653D}"/>
                </a:ext>
              </a:extLst>
            </p:cNvPr>
            <p:cNvSpPr/>
            <p:nvPr/>
          </p:nvSpPr>
          <p:spPr>
            <a:xfrm>
              <a:off x="5520084" y="2559476"/>
              <a:ext cx="2022475" cy="1021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6D4AA940-C9A3-400B-A7C2-0D9C144E3F08}"/>
                </a:ext>
              </a:extLst>
            </p:cNvPr>
            <p:cNvSpPr/>
            <p:nvPr/>
          </p:nvSpPr>
          <p:spPr>
            <a:xfrm>
              <a:off x="7854183" y="2674894"/>
              <a:ext cx="1606550" cy="800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8395BDF4-9454-43F5-9D75-A0D09BABFC5C}"/>
                </a:ext>
              </a:extLst>
            </p:cNvPr>
            <p:cNvGrpSpPr/>
            <p:nvPr/>
          </p:nvGrpSpPr>
          <p:grpSpPr>
            <a:xfrm>
              <a:off x="9110697" y="2992440"/>
              <a:ext cx="1565252" cy="1223687"/>
              <a:chOff x="10140085" y="3289069"/>
              <a:chExt cx="1565252" cy="1223687"/>
            </a:xfrm>
          </p:grpSpPr>
          <p:pic>
            <p:nvPicPr>
              <p:cNvPr id="32" name="图片 31">
                <a:extLst>
                  <a:ext uri="{FF2B5EF4-FFF2-40B4-BE49-F238E27FC236}">
                    <a16:creationId xmlns:a16="http://schemas.microsoft.com/office/drawing/2014/main" id="{1B35F44F-40CE-49A5-A180-B6F8C7E6AB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1650" y="3289069"/>
                <a:ext cx="1223687" cy="1223687"/>
              </a:xfrm>
              <a:prstGeom prst="rect">
                <a:avLst/>
              </a:prstGeom>
            </p:spPr>
          </p:pic>
          <p:pic>
            <p:nvPicPr>
              <p:cNvPr id="33" name="图片 32">
                <a:extLst>
                  <a:ext uri="{FF2B5EF4-FFF2-40B4-BE49-F238E27FC236}">
                    <a16:creationId xmlns:a16="http://schemas.microsoft.com/office/drawing/2014/main" id="{F33EFAED-CD69-4FAF-B9DC-BB2B7115E337}"/>
                  </a:ext>
                </a:extLst>
              </p:cNvPr>
              <p:cNvPicPr>
                <a:picLocks noChangeAspect="1"/>
              </p:cNvPicPr>
              <p:nvPr/>
            </p:nvPicPr>
            <p:blipFill>
              <a:blip r:embed="rId6"/>
              <a:stretch>
                <a:fillRect/>
              </a:stretch>
            </p:blipFill>
            <p:spPr>
              <a:xfrm>
                <a:off x="10140085" y="4073015"/>
                <a:ext cx="683130" cy="427213"/>
              </a:xfrm>
              <a:prstGeom prst="rect">
                <a:avLst/>
              </a:prstGeom>
            </p:spPr>
          </p:pic>
        </p:grpSp>
        <p:sp>
          <p:nvSpPr>
            <p:cNvPr id="16" name="文本框 113">
              <a:extLst>
                <a:ext uri="{FF2B5EF4-FFF2-40B4-BE49-F238E27FC236}">
                  <a16:creationId xmlns:a16="http://schemas.microsoft.com/office/drawing/2014/main" id="{DEBE016B-87DF-4B0C-AD10-C200A906E918}"/>
                </a:ext>
              </a:extLst>
            </p:cNvPr>
            <p:cNvSpPr txBox="1"/>
            <p:nvPr/>
          </p:nvSpPr>
          <p:spPr>
            <a:xfrm>
              <a:off x="8894716" y="4245156"/>
              <a:ext cx="2217738" cy="369332"/>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rPr>
                <a:t>企业总部</a:t>
              </a:r>
              <a:r>
                <a:rPr lang="en-US" altLang="zh-CN"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数据中心</a:t>
              </a:r>
            </a:p>
          </p:txBody>
        </p:sp>
        <p:pic>
          <p:nvPicPr>
            <p:cNvPr id="17" name="图片 16">
              <a:extLst>
                <a:ext uri="{FF2B5EF4-FFF2-40B4-BE49-F238E27FC236}">
                  <a16:creationId xmlns:a16="http://schemas.microsoft.com/office/drawing/2014/main" id="{20C14193-32C8-4C6B-9B21-D4F089E4C24B}"/>
                </a:ext>
              </a:extLst>
            </p:cNvPr>
            <p:cNvPicPr>
              <a:picLocks noChangeAspect="1"/>
            </p:cNvPicPr>
            <p:nvPr/>
          </p:nvPicPr>
          <p:blipFill>
            <a:blip r:embed="rId7"/>
            <a:stretch>
              <a:fillRect/>
            </a:stretch>
          </p:blipFill>
          <p:spPr>
            <a:xfrm>
              <a:off x="10003585" y="3802960"/>
              <a:ext cx="439396" cy="373198"/>
            </a:xfrm>
            <a:prstGeom prst="rect">
              <a:avLst/>
            </a:prstGeom>
          </p:spPr>
        </p:pic>
        <p:sp>
          <p:nvSpPr>
            <p:cNvPr id="18" name="矩形 17">
              <a:extLst>
                <a:ext uri="{FF2B5EF4-FFF2-40B4-BE49-F238E27FC236}">
                  <a16:creationId xmlns:a16="http://schemas.microsoft.com/office/drawing/2014/main" id="{93EB09F0-9346-48AD-BD1E-CC3750C095B8}"/>
                </a:ext>
              </a:extLst>
            </p:cNvPr>
            <p:cNvSpPr/>
            <p:nvPr/>
          </p:nvSpPr>
          <p:spPr>
            <a:xfrm>
              <a:off x="5652701" y="2808475"/>
              <a:ext cx="1757241" cy="584775"/>
            </a:xfrm>
            <a:prstGeom prst="rect">
              <a:avLst/>
            </a:prstGeom>
          </p:spPr>
          <p:txBody>
            <a:bodyPr wrap="square">
              <a:spAutoFit/>
            </a:bodyPr>
            <a:lstStyle/>
            <a:p>
              <a:pPr algn="ctr">
                <a:buFont typeface="Wingdings" pitchFamily="2" charset="2"/>
                <a:buNone/>
                <a:defRPr/>
              </a:pPr>
              <a:r>
                <a:rPr lang="zh-CN" altLang="en-US" sz="1600" b="1" dirty="0">
                  <a:latin typeface="微软雅黑" panose="020B0503020204020204" pitchFamily="34" charset="-122"/>
                  <a:ea typeface="微软雅黑" panose="020B0503020204020204" pitchFamily="34" charset="-122"/>
                </a:rPr>
                <a:t>微服务网络操作系统</a:t>
              </a:r>
              <a:r>
                <a:rPr lang="en-US" altLang="zh-CN" sz="1600" b="1" dirty="0">
                  <a:latin typeface="微软雅黑" panose="020B0503020204020204" pitchFamily="34" charset="-122"/>
                  <a:ea typeface="微软雅黑" panose="020B0503020204020204" pitchFamily="34" charset="-122"/>
                </a:rPr>
                <a:t>3.0</a:t>
              </a:r>
              <a:endParaRPr lang="zh-CN" altLang="en-US" sz="1600" b="1" kern="0" dirty="0">
                <a:solidFill>
                  <a:srgbClr val="FF0000"/>
                </a:solidFill>
                <a:latin typeface="微软雅黑" panose="020B0503020204020204" pitchFamily="34" charset="-122"/>
                <a:ea typeface="微软雅黑" panose="020B0503020204020204" pitchFamily="34" charset="-122"/>
                <a:cs typeface="Arial" pitchFamily="34" charset="0"/>
              </a:endParaRPr>
            </a:p>
          </p:txBody>
        </p:sp>
        <p:sp>
          <p:nvSpPr>
            <p:cNvPr id="19" name="矩形 18">
              <a:extLst>
                <a:ext uri="{FF2B5EF4-FFF2-40B4-BE49-F238E27FC236}">
                  <a16:creationId xmlns:a16="http://schemas.microsoft.com/office/drawing/2014/main" id="{2D4166F1-A978-4F07-ACAE-6F4A4E527C2F}"/>
                </a:ext>
              </a:extLst>
            </p:cNvPr>
            <p:cNvSpPr/>
            <p:nvPr/>
          </p:nvSpPr>
          <p:spPr>
            <a:xfrm>
              <a:off x="3265871" y="3097636"/>
              <a:ext cx="1757241" cy="438312"/>
            </a:xfrm>
            <a:prstGeom prst="rect">
              <a:avLst/>
            </a:prstGeom>
          </p:spPr>
          <p:txBody>
            <a:bodyPr wrap="square">
              <a:spAutoFit/>
            </a:bodyPr>
            <a:lstStyle/>
            <a:p>
              <a:pPr algn="ctr">
                <a:buFont typeface="Wingdings" pitchFamily="2" charset="2"/>
                <a:buNone/>
                <a:defRPr/>
              </a:pPr>
              <a:r>
                <a:rPr lang="zh-CN" altLang="en-US" sz="1600" b="1" kern="0" dirty="0">
                  <a:latin typeface="微软雅黑" panose="020B0503020204020204" pitchFamily="34" charset="-122"/>
                  <a:ea typeface="微软雅黑" panose="020B0503020204020204" pitchFamily="34" charset="-122"/>
                  <a:cs typeface="Arial" pitchFamily="34" charset="0"/>
                </a:rPr>
                <a:t>确定性主干网</a:t>
              </a:r>
            </a:p>
          </p:txBody>
        </p:sp>
        <p:sp>
          <p:nvSpPr>
            <p:cNvPr id="20" name="矩形 19">
              <a:extLst>
                <a:ext uri="{FF2B5EF4-FFF2-40B4-BE49-F238E27FC236}">
                  <a16:creationId xmlns:a16="http://schemas.microsoft.com/office/drawing/2014/main" id="{FF826426-A13A-4675-9ECB-F8E8484FF7FF}"/>
                </a:ext>
              </a:extLst>
            </p:cNvPr>
            <p:cNvSpPr/>
            <p:nvPr/>
          </p:nvSpPr>
          <p:spPr>
            <a:xfrm>
              <a:off x="8055704" y="2769856"/>
              <a:ext cx="1214704" cy="707724"/>
            </a:xfrm>
            <a:prstGeom prst="rect">
              <a:avLst/>
            </a:prstGeom>
          </p:spPr>
          <p:txBody>
            <a:bodyPr wrap="square">
              <a:spAutoFit/>
            </a:bodyPr>
            <a:lstStyle/>
            <a:p>
              <a:pPr algn="ctr">
                <a:buFont typeface="Wingdings" pitchFamily="2" charset="2"/>
                <a:buNone/>
                <a:defRPr/>
              </a:pPr>
              <a:r>
                <a:rPr lang="en-US" altLang="zh-CN" sz="1600" b="1" kern="0" dirty="0">
                  <a:latin typeface="微软雅黑" panose="020B0503020204020204" pitchFamily="34" charset="-122"/>
                  <a:ea typeface="微软雅黑" panose="020B0503020204020204" pitchFamily="34" charset="-122"/>
                  <a:cs typeface="Arial" pitchFamily="34" charset="0"/>
                </a:rPr>
                <a:t>5G/6G</a:t>
              </a:r>
              <a:r>
                <a:rPr lang="zh-CN" altLang="en-US" sz="1600" b="1" kern="0" dirty="0">
                  <a:latin typeface="微软雅黑" panose="020B0503020204020204" pitchFamily="34" charset="-122"/>
                  <a:ea typeface="微软雅黑" panose="020B0503020204020204" pitchFamily="34" charset="-122"/>
                  <a:cs typeface="Arial" pitchFamily="34" charset="0"/>
                </a:rPr>
                <a:t>接入技术</a:t>
              </a:r>
            </a:p>
          </p:txBody>
        </p:sp>
        <p:pic>
          <p:nvPicPr>
            <p:cNvPr id="21" name="Picture 4">
              <a:extLst>
                <a:ext uri="{FF2B5EF4-FFF2-40B4-BE49-F238E27FC236}">
                  <a16:creationId xmlns:a16="http://schemas.microsoft.com/office/drawing/2014/main" id="{F642EE9D-7283-4024-8865-0FCC84C40F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4908" y="2094388"/>
              <a:ext cx="217646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4">
              <a:extLst>
                <a:ext uri="{FF2B5EF4-FFF2-40B4-BE49-F238E27FC236}">
                  <a16:creationId xmlns:a16="http://schemas.microsoft.com/office/drawing/2014/main" id="{BDBFB752-6F19-4AD2-B40F-9C7BC0B8E9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7307" y="3135788"/>
              <a:ext cx="217646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矩形 22">
              <a:extLst>
                <a:ext uri="{FF2B5EF4-FFF2-40B4-BE49-F238E27FC236}">
                  <a16:creationId xmlns:a16="http://schemas.microsoft.com/office/drawing/2014/main" id="{C81990B5-A5DC-415E-90F1-70849BD68BE5}"/>
                </a:ext>
              </a:extLst>
            </p:cNvPr>
            <p:cNvSpPr/>
            <p:nvPr/>
          </p:nvSpPr>
          <p:spPr>
            <a:xfrm>
              <a:off x="1020219" y="2480480"/>
              <a:ext cx="1757241" cy="584775"/>
            </a:xfrm>
            <a:prstGeom prst="rect">
              <a:avLst/>
            </a:prstGeom>
          </p:spPr>
          <p:txBody>
            <a:bodyPr wrap="square">
              <a:spAutoFit/>
            </a:bodyPr>
            <a:lstStyle/>
            <a:p>
              <a:pPr algn="ctr">
                <a:buFont typeface="Wingdings" pitchFamily="2" charset="2"/>
                <a:buNone/>
                <a:defRPr/>
              </a:pPr>
              <a:r>
                <a:rPr lang="en-US" altLang="zh-CN" sz="1600" b="1" kern="0" dirty="0">
                  <a:latin typeface="微软雅黑" panose="020B0503020204020204" pitchFamily="34" charset="-122"/>
                  <a:ea typeface="微软雅黑" panose="020B0503020204020204" pitchFamily="34" charset="-122"/>
                  <a:cs typeface="Arial" pitchFamily="34" charset="0"/>
                </a:rPr>
                <a:t>CENI</a:t>
              </a:r>
              <a:r>
                <a:rPr lang="zh-CN" altLang="en-US" sz="1600" b="1" kern="0" dirty="0">
                  <a:latin typeface="微软雅黑" panose="020B0503020204020204" pitchFamily="34" charset="-122"/>
                  <a:ea typeface="微软雅黑" panose="020B0503020204020204" pitchFamily="34" charset="-122"/>
                  <a:cs typeface="Arial" pitchFamily="34" charset="0"/>
                </a:rPr>
                <a:t>科研试验网络</a:t>
              </a:r>
            </a:p>
          </p:txBody>
        </p:sp>
        <p:sp>
          <p:nvSpPr>
            <p:cNvPr id="24" name="矩形 23">
              <a:extLst>
                <a:ext uri="{FF2B5EF4-FFF2-40B4-BE49-F238E27FC236}">
                  <a16:creationId xmlns:a16="http://schemas.microsoft.com/office/drawing/2014/main" id="{9ACADE9C-244A-4280-A253-932D09F3C299}"/>
                </a:ext>
              </a:extLst>
            </p:cNvPr>
            <p:cNvSpPr/>
            <p:nvPr/>
          </p:nvSpPr>
          <p:spPr>
            <a:xfrm>
              <a:off x="1164518" y="3561351"/>
              <a:ext cx="1757241" cy="338554"/>
            </a:xfrm>
            <a:prstGeom prst="rect">
              <a:avLst/>
            </a:prstGeom>
          </p:spPr>
          <p:txBody>
            <a:bodyPr wrap="square">
              <a:spAutoFit/>
            </a:bodyPr>
            <a:lstStyle/>
            <a:p>
              <a:pPr algn="ctr">
                <a:buFont typeface="Wingdings" pitchFamily="2" charset="2"/>
                <a:buNone/>
                <a:defRPr/>
              </a:pPr>
              <a:r>
                <a:rPr lang="zh-CN" altLang="en-US" sz="1600" b="1" kern="0" dirty="0">
                  <a:latin typeface="微软雅黑" panose="020B0503020204020204" pitchFamily="34" charset="-122"/>
                  <a:ea typeface="微软雅黑" panose="020B0503020204020204" pitchFamily="34" charset="-122"/>
                  <a:cs typeface="Arial" pitchFamily="34" charset="0"/>
                </a:rPr>
                <a:t>运营商网络</a:t>
              </a:r>
            </a:p>
          </p:txBody>
        </p:sp>
        <p:grpSp>
          <p:nvGrpSpPr>
            <p:cNvPr id="25" name="组合 24">
              <a:extLst>
                <a:ext uri="{FF2B5EF4-FFF2-40B4-BE49-F238E27FC236}">
                  <a16:creationId xmlns:a16="http://schemas.microsoft.com/office/drawing/2014/main" id="{BA74E79B-27B5-47B7-AD42-5961404DD53E}"/>
                </a:ext>
              </a:extLst>
            </p:cNvPr>
            <p:cNvGrpSpPr/>
            <p:nvPr/>
          </p:nvGrpSpPr>
          <p:grpSpPr>
            <a:xfrm>
              <a:off x="9110697" y="1583299"/>
              <a:ext cx="1565252" cy="1223687"/>
              <a:chOff x="10140085" y="3289069"/>
              <a:chExt cx="1565252" cy="1223687"/>
            </a:xfrm>
          </p:grpSpPr>
          <p:pic>
            <p:nvPicPr>
              <p:cNvPr id="30" name="图片 29">
                <a:extLst>
                  <a:ext uri="{FF2B5EF4-FFF2-40B4-BE49-F238E27FC236}">
                    <a16:creationId xmlns:a16="http://schemas.microsoft.com/office/drawing/2014/main" id="{2FB0F256-FCEF-4C5E-A777-7F25D92B02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1650" y="3289069"/>
                <a:ext cx="1223687" cy="1223687"/>
              </a:xfrm>
              <a:prstGeom prst="rect">
                <a:avLst/>
              </a:prstGeom>
            </p:spPr>
          </p:pic>
          <p:pic>
            <p:nvPicPr>
              <p:cNvPr id="31" name="图片 30">
                <a:extLst>
                  <a:ext uri="{FF2B5EF4-FFF2-40B4-BE49-F238E27FC236}">
                    <a16:creationId xmlns:a16="http://schemas.microsoft.com/office/drawing/2014/main" id="{AA44C593-60E1-4CF5-975A-87EDF56173A8}"/>
                  </a:ext>
                </a:extLst>
              </p:cNvPr>
              <p:cNvPicPr>
                <a:picLocks noChangeAspect="1"/>
              </p:cNvPicPr>
              <p:nvPr/>
            </p:nvPicPr>
            <p:blipFill>
              <a:blip r:embed="rId6"/>
              <a:stretch>
                <a:fillRect/>
              </a:stretch>
            </p:blipFill>
            <p:spPr>
              <a:xfrm>
                <a:off x="10140085" y="4073015"/>
                <a:ext cx="683130" cy="427213"/>
              </a:xfrm>
              <a:prstGeom prst="rect">
                <a:avLst/>
              </a:prstGeom>
            </p:spPr>
          </p:pic>
        </p:grpSp>
        <p:pic>
          <p:nvPicPr>
            <p:cNvPr id="26" name="图片 25">
              <a:extLst>
                <a:ext uri="{FF2B5EF4-FFF2-40B4-BE49-F238E27FC236}">
                  <a16:creationId xmlns:a16="http://schemas.microsoft.com/office/drawing/2014/main" id="{8EBC652E-0CBE-42C8-8062-E3473795AC2E}"/>
                </a:ext>
              </a:extLst>
            </p:cNvPr>
            <p:cNvPicPr>
              <a:picLocks noChangeAspect="1"/>
            </p:cNvPicPr>
            <p:nvPr/>
          </p:nvPicPr>
          <p:blipFill>
            <a:blip r:embed="rId7"/>
            <a:stretch>
              <a:fillRect/>
            </a:stretch>
          </p:blipFill>
          <p:spPr>
            <a:xfrm>
              <a:off x="10003585" y="2393819"/>
              <a:ext cx="439396" cy="373198"/>
            </a:xfrm>
            <a:prstGeom prst="rect">
              <a:avLst/>
            </a:prstGeom>
          </p:spPr>
        </p:pic>
        <p:sp>
          <p:nvSpPr>
            <p:cNvPr id="27" name="文本框 113">
              <a:extLst>
                <a:ext uri="{FF2B5EF4-FFF2-40B4-BE49-F238E27FC236}">
                  <a16:creationId xmlns:a16="http://schemas.microsoft.com/office/drawing/2014/main" id="{EFAB6434-D092-4966-A08F-10E1F102DE8F}"/>
                </a:ext>
              </a:extLst>
            </p:cNvPr>
            <p:cNvSpPr txBox="1"/>
            <p:nvPr/>
          </p:nvSpPr>
          <p:spPr>
            <a:xfrm>
              <a:off x="9142990" y="1298530"/>
              <a:ext cx="1737650" cy="369332"/>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rPr>
                <a:t>高校</a:t>
              </a:r>
              <a:r>
                <a:rPr lang="en-US" altLang="zh-CN" b="1" dirty="0">
                  <a:latin typeface="微软雅黑" panose="020B0503020204020204" charset="-122"/>
                  <a:ea typeface="微软雅黑" panose="020B0503020204020204" charset="-122"/>
                </a:rPr>
                <a:t>/</a:t>
              </a:r>
              <a:r>
                <a:rPr lang="zh-CN" altLang="en-US" b="1" dirty="0">
                  <a:latin typeface="微软雅黑" panose="020B0503020204020204" charset="-122"/>
                  <a:ea typeface="微软雅黑" panose="020B0503020204020204" charset="-122"/>
                </a:rPr>
                <a:t>科研机构</a:t>
              </a:r>
            </a:p>
          </p:txBody>
        </p:sp>
        <p:sp>
          <p:nvSpPr>
            <p:cNvPr id="28" name="椭圆 27">
              <a:extLst>
                <a:ext uri="{FF2B5EF4-FFF2-40B4-BE49-F238E27FC236}">
                  <a16:creationId xmlns:a16="http://schemas.microsoft.com/office/drawing/2014/main" id="{BEEBFB77-950A-47FF-B36F-A87EE8EEDB4A}"/>
                </a:ext>
              </a:extLst>
            </p:cNvPr>
            <p:cNvSpPr/>
            <p:nvPr/>
          </p:nvSpPr>
          <p:spPr>
            <a:xfrm>
              <a:off x="4107733" y="2389017"/>
              <a:ext cx="1863725" cy="4412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61CD1739-421E-47FD-9771-A8C18CE4D636}"/>
                </a:ext>
              </a:extLst>
            </p:cNvPr>
            <p:cNvSpPr/>
            <p:nvPr/>
          </p:nvSpPr>
          <p:spPr>
            <a:xfrm>
              <a:off x="4160974" y="2421675"/>
              <a:ext cx="1757241" cy="409735"/>
            </a:xfrm>
            <a:prstGeom prst="rect">
              <a:avLst/>
            </a:prstGeom>
          </p:spPr>
          <p:txBody>
            <a:bodyPr wrap="square">
              <a:spAutoFit/>
            </a:bodyPr>
            <a:lstStyle/>
            <a:p>
              <a:pPr algn="ctr">
                <a:buFont typeface="Wingdings" pitchFamily="2" charset="2"/>
                <a:buNone/>
                <a:defRPr/>
              </a:pPr>
              <a:r>
                <a:rPr lang="en-US" altLang="zh-CN" sz="1600" b="1" kern="0" dirty="0">
                  <a:latin typeface="微软雅黑" panose="020B0503020204020204" pitchFamily="34" charset="-122"/>
                  <a:ea typeface="微软雅黑" panose="020B0503020204020204" pitchFamily="34" charset="-122"/>
                  <a:cs typeface="Arial" pitchFamily="34" charset="0"/>
                </a:rPr>
                <a:t>TSN</a:t>
              </a:r>
              <a:r>
                <a:rPr lang="zh-CN" altLang="en-US" sz="1600" b="1" kern="0" dirty="0">
                  <a:latin typeface="微软雅黑" panose="020B0503020204020204" pitchFamily="34" charset="-122"/>
                  <a:ea typeface="微软雅黑" panose="020B0503020204020204" pitchFamily="34" charset="-122"/>
                  <a:cs typeface="Arial" pitchFamily="34" charset="0"/>
                </a:rPr>
                <a:t>网络</a:t>
              </a:r>
            </a:p>
          </p:txBody>
        </p:sp>
      </p:grpSp>
      <p:sp>
        <p:nvSpPr>
          <p:cNvPr id="34" name="矩形 33">
            <a:extLst>
              <a:ext uri="{FF2B5EF4-FFF2-40B4-BE49-F238E27FC236}">
                <a16:creationId xmlns:a16="http://schemas.microsoft.com/office/drawing/2014/main" id="{AF1DB4E0-2D72-4963-BBC6-9986C8CC29B0}"/>
              </a:ext>
            </a:extLst>
          </p:cNvPr>
          <p:cNvSpPr/>
          <p:nvPr/>
        </p:nvSpPr>
        <p:spPr>
          <a:xfrm>
            <a:off x="270537" y="935066"/>
            <a:ext cx="8602926" cy="646331"/>
          </a:xfrm>
          <a:prstGeom prst="rect">
            <a:avLst/>
          </a:prstGeom>
          <a:solidFill>
            <a:srgbClr val="FFFF00"/>
          </a:solidFill>
          <a:ln>
            <a:solidFill>
              <a:schemeClr val="tx1"/>
            </a:solidFill>
          </a:ln>
        </p:spPr>
        <p:txBody>
          <a:bodyPr wrap="square">
            <a:spAutoFit/>
          </a:bodyPr>
          <a:lstStyle/>
          <a:p>
            <a:r>
              <a:rPr lang="zh-CN" altLang="en-US" sz="1800" b="1" dirty="0">
                <a:latin typeface="微软雅黑" panose="020B0503020204020204" pitchFamily="34" charset="-122"/>
                <a:ea typeface="微软雅黑" panose="020B0503020204020204" pitchFamily="34" charset="-122"/>
              </a:rPr>
              <a:t>苏浙沪皖将拥有得天独厚的先发优势，依托</a:t>
            </a:r>
            <a:r>
              <a:rPr lang="en-US" altLang="zh-CN" sz="1800" b="1" dirty="0">
                <a:latin typeface="微软雅黑" panose="020B0503020204020204" pitchFamily="34" charset="-122"/>
                <a:ea typeface="微软雅黑" panose="020B0503020204020204" pitchFamily="34" charset="-122"/>
              </a:rPr>
              <a:t>CENI</a:t>
            </a:r>
            <a:r>
              <a:rPr lang="zh-CN" altLang="en-US" sz="1800" b="1" dirty="0">
                <a:latin typeface="微软雅黑" panose="020B0503020204020204" pitchFamily="34" charset="-122"/>
                <a:ea typeface="微软雅黑" panose="020B0503020204020204" pitchFamily="34" charset="-122"/>
              </a:rPr>
              <a:t>优势资源、抢抓长三角一体化发展重大机遇，</a:t>
            </a:r>
            <a:r>
              <a:rPr lang="zh-CN" altLang="en-US" sz="1800" b="1" dirty="0">
                <a:solidFill>
                  <a:srgbClr val="FF0000"/>
                </a:solidFill>
                <a:latin typeface="微软雅黑" panose="020B0503020204020204" pitchFamily="34" charset="-122"/>
                <a:ea typeface="微软雅黑" panose="020B0503020204020204" pitchFamily="34" charset="-122"/>
              </a:rPr>
              <a:t>构建面向</a:t>
            </a:r>
            <a:r>
              <a:rPr lang="en-US" altLang="zh-CN" sz="1800" b="1" dirty="0">
                <a:solidFill>
                  <a:srgbClr val="FF0000"/>
                </a:solidFill>
                <a:latin typeface="微软雅黑" panose="020B0503020204020204" pitchFamily="34" charset="-122"/>
                <a:ea typeface="微软雅黑" panose="020B0503020204020204" pitchFamily="34" charset="-122"/>
              </a:rPr>
              <a:t>2030</a:t>
            </a:r>
            <a:r>
              <a:rPr lang="zh-CN" altLang="en-US" sz="1800" b="1" dirty="0">
                <a:solidFill>
                  <a:srgbClr val="FF0000"/>
                </a:solidFill>
                <a:latin typeface="微软雅黑" panose="020B0503020204020204" pitchFamily="34" charset="-122"/>
                <a:ea typeface="微软雅黑" panose="020B0503020204020204" pitchFamily="34" charset="-122"/>
              </a:rPr>
              <a:t>的新型综合实验环境，建设全球领先的区域网络</a:t>
            </a:r>
          </a:p>
        </p:txBody>
      </p:sp>
      <p:sp>
        <p:nvSpPr>
          <p:cNvPr id="3" name="矩形 2">
            <a:extLst>
              <a:ext uri="{FF2B5EF4-FFF2-40B4-BE49-F238E27FC236}">
                <a16:creationId xmlns:a16="http://schemas.microsoft.com/office/drawing/2014/main" id="{2F79DF64-6C72-48FE-B33F-3861E2C01A45}"/>
              </a:ext>
            </a:extLst>
          </p:cNvPr>
          <p:cNvSpPr/>
          <p:nvPr/>
        </p:nvSpPr>
        <p:spPr>
          <a:xfrm>
            <a:off x="1478470" y="4446958"/>
            <a:ext cx="6486079" cy="646331"/>
          </a:xfrm>
          <a:prstGeom prst="rect">
            <a:avLst/>
          </a:prstGeom>
        </p:spPr>
        <p:txBody>
          <a:bodyPr wrap="square">
            <a:spAutoFit/>
          </a:bodyPr>
          <a:lstStyle/>
          <a:p>
            <a:r>
              <a:rPr lang="zh-CN" altLang="en-US" sz="1800" b="1" dirty="0">
                <a:solidFill>
                  <a:srgbClr val="FF0000"/>
                </a:solidFill>
                <a:latin typeface="微软雅黑" panose="020B0503020204020204" pitchFamily="34" charset="-122"/>
                <a:ea typeface="微软雅黑" panose="020B0503020204020204" pitchFamily="34" charset="-122"/>
              </a:rPr>
              <a:t>基于确定性交换与路由能力</a:t>
            </a:r>
            <a:r>
              <a:rPr lang="zh-CN" altLang="en-US" sz="1800" b="1" dirty="0">
                <a:latin typeface="微软雅黑" panose="020B0503020204020204" pitchFamily="34" charset="-122"/>
                <a:ea typeface="微软雅黑" panose="020B0503020204020204" pitchFamily="34" charset="-122"/>
              </a:rPr>
              <a:t>，实现主干网络、边缘网络时延、时延抖动确定性可控，</a:t>
            </a:r>
            <a:r>
              <a:rPr lang="zh-CN" altLang="en-US" sz="1800" b="1" dirty="0">
                <a:solidFill>
                  <a:srgbClr val="FF0000"/>
                </a:solidFill>
                <a:latin typeface="微软雅黑" panose="020B0503020204020204" pitchFamily="34" charset="-122"/>
                <a:ea typeface="微软雅黑" panose="020B0503020204020204" pitchFamily="34" charset="-122"/>
              </a:rPr>
              <a:t>提供确定性网络技术验证环境</a:t>
            </a:r>
          </a:p>
        </p:txBody>
      </p:sp>
      <p:sp>
        <p:nvSpPr>
          <p:cNvPr id="36" name="文本框 35">
            <a:extLst>
              <a:ext uri="{FF2B5EF4-FFF2-40B4-BE49-F238E27FC236}">
                <a16:creationId xmlns:a16="http://schemas.microsoft.com/office/drawing/2014/main" id="{8FE15F07-60DF-4766-9E96-1A66F587DC21}"/>
              </a:ext>
            </a:extLst>
          </p:cNvPr>
          <p:cNvSpPr txBox="1"/>
          <p:nvPr/>
        </p:nvSpPr>
        <p:spPr>
          <a:xfrm>
            <a:off x="788343" y="1672760"/>
            <a:ext cx="1380254" cy="954107"/>
          </a:xfrm>
          <a:prstGeom prst="rect">
            <a:avLst/>
          </a:prstGeom>
          <a:noFill/>
        </p:spPr>
        <p:txBody>
          <a:bodyPr wrap="square" rtlCol="0">
            <a:spAutoFit/>
          </a:bodyPr>
          <a:lstStyle/>
          <a:p>
            <a:r>
              <a:rPr lang="zh-CN" altLang="en-US" sz="1400" b="1" dirty="0">
                <a:solidFill>
                  <a:srgbClr val="FF0000"/>
                </a:solidFill>
                <a:latin typeface="微软雅黑" panose="020B0503020204020204" pitchFamily="34" charset="-122"/>
                <a:ea typeface="微软雅黑" panose="020B0503020204020204" pitchFamily="34" charset="-122"/>
              </a:rPr>
              <a:t>一期建设服务扬子江城市群</a:t>
            </a:r>
            <a:r>
              <a:rPr lang="en-US" altLang="zh-CN" sz="1400" b="1" dirty="0">
                <a:solidFill>
                  <a:srgbClr val="FF0000"/>
                </a:solidFill>
                <a:latin typeface="微软雅黑" panose="020B0503020204020204" pitchFamily="34" charset="-122"/>
                <a:ea typeface="微软雅黑" panose="020B0503020204020204" pitchFamily="34" charset="-122"/>
              </a:rPr>
              <a:t>8</a:t>
            </a:r>
            <a:r>
              <a:rPr lang="zh-CN" altLang="en-US" sz="1400" b="1" dirty="0">
                <a:solidFill>
                  <a:srgbClr val="FF0000"/>
                </a:solidFill>
                <a:latin typeface="微软雅黑" panose="020B0503020204020204" pitchFamily="34" charset="-122"/>
                <a:ea typeface="微软雅黑" panose="020B0503020204020204" pitchFamily="34" charset="-122"/>
              </a:rPr>
              <a:t>个城市的</a:t>
            </a:r>
            <a:r>
              <a:rPr lang="en-US" altLang="zh-CN" sz="1400" b="1" dirty="0">
                <a:solidFill>
                  <a:srgbClr val="FF0000"/>
                </a:solidFill>
                <a:latin typeface="微软雅黑" panose="020B0503020204020204" pitchFamily="34" charset="-122"/>
                <a:ea typeface="微软雅黑" panose="020B0503020204020204" pitchFamily="34" charset="-122"/>
              </a:rPr>
              <a:t>100G</a:t>
            </a:r>
            <a:r>
              <a:rPr lang="zh-CN" altLang="en-US" sz="1400" b="1" dirty="0">
                <a:solidFill>
                  <a:srgbClr val="FF0000"/>
                </a:solidFill>
                <a:latin typeface="微软雅黑" panose="020B0503020204020204" pitchFamily="34" charset="-122"/>
                <a:ea typeface="微软雅黑" panose="020B0503020204020204" pitchFamily="34" charset="-122"/>
              </a:rPr>
              <a:t>区域主干网</a:t>
            </a:r>
          </a:p>
        </p:txBody>
      </p:sp>
    </p:spTree>
    <p:extLst>
      <p:ext uri="{BB962C8B-B14F-4D97-AF65-F5344CB8AC3E}">
        <p14:creationId xmlns:p14="http://schemas.microsoft.com/office/powerpoint/2010/main" val="269663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60" name="Rectangle 4"/>
          <p:cNvSpPr>
            <a:spLocks noChangeArrowheads="1"/>
          </p:cNvSpPr>
          <p:nvPr/>
        </p:nvSpPr>
        <p:spPr bwMode="auto">
          <a:xfrm>
            <a:off x="1232250" y="306645"/>
            <a:ext cx="7012158" cy="392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p>
            <a:pPr defTabSz="914378" eaLnBrk="0" hangingPunct="0"/>
            <a:r>
              <a:rPr lang="zh-CN" altLang="en-US" sz="2400" b="1" dirty="0">
                <a:solidFill>
                  <a:schemeClr val="tx2"/>
                </a:solidFill>
                <a:latin typeface="+mj-lt"/>
                <a:ea typeface="+mj-ea"/>
                <a:cs typeface="+mj-cs"/>
              </a:rPr>
              <a:t>初步探索：基于</a:t>
            </a:r>
            <a:r>
              <a:rPr lang="en-US" altLang="zh-CN" sz="2400" b="1" dirty="0">
                <a:solidFill>
                  <a:schemeClr val="tx2"/>
                </a:solidFill>
                <a:latin typeface="+mj-lt"/>
                <a:ea typeface="+mj-ea"/>
                <a:cs typeface="+mj-cs"/>
              </a:rPr>
              <a:t>SDN</a:t>
            </a:r>
            <a:r>
              <a:rPr lang="zh-CN" altLang="en-US" sz="2400" b="1" dirty="0">
                <a:solidFill>
                  <a:schemeClr val="tx2"/>
                </a:solidFill>
                <a:latin typeface="+mj-lt"/>
                <a:ea typeface="+mj-ea"/>
                <a:cs typeface="+mj-cs"/>
              </a:rPr>
              <a:t>的远程工业控制</a:t>
            </a:r>
          </a:p>
        </p:txBody>
      </p:sp>
      <p:sp>
        <p:nvSpPr>
          <p:cNvPr id="4" name="矩形 3">
            <a:extLst>
              <a:ext uri="{FF2B5EF4-FFF2-40B4-BE49-F238E27FC236}">
                <a16:creationId xmlns:a16="http://schemas.microsoft.com/office/drawing/2014/main" id="{D8569A20-E5C2-4B67-82F8-2398D138C7C0}"/>
              </a:ext>
            </a:extLst>
          </p:cNvPr>
          <p:cNvSpPr/>
          <p:nvPr/>
        </p:nvSpPr>
        <p:spPr>
          <a:xfrm>
            <a:off x="270537" y="935066"/>
            <a:ext cx="8602926" cy="646331"/>
          </a:xfrm>
          <a:prstGeom prst="rect">
            <a:avLst/>
          </a:prstGeom>
          <a:solidFill>
            <a:srgbClr val="FFFF00"/>
          </a:solidFill>
          <a:ln>
            <a:solidFill>
              <a:schemeClr val="tx1"/>
            </a:solidFill>
          </a:ln>
        </p:spPr>
        <p:txBody>
          <a:bodyPr wrap="square">
            <a:spAutoFit/>
          </a:bodyPr>
          <a:lstStyle/>
          <a:p>
            <a:r>
              <a:rPr lang="zh-CN" altLang="en-US" sz="1800" b="1" dirty="0">
                <a:latin typeface="微软雅黑" panose="020B0503020204020204" pitchFamily="34" charset="-122"/>
                <a:ea typeface="微软雅黑" panose="020B0503020204020204" pitchFamily="34" charset="-122"/>
              </a:rPr>
              <a:t>基于软件定义技术，针对现有广域网流量突发、高时延、时延抖动大、时延不确定，通过确定性可控网络技术，</a:t>
            </a:r>
            <a:r>
              <a:rPr lang="zh-CN" altLang="en-US" sz="1800" b="1" dirty="0">
                <a:solidFill>
                  <a:srgbClr val="FF0000"/>
                </a:solidFill>
                <a:latin typeface="微软雅黑" panose="020B0503020204020204" pitchFamily="34" charset="-122"/>
                <a:ea typeface="微软雅黑" panose="020B0503020204020204" pitchFamily="34" charset="-122"/>
              </a:rPr>
              <a:t>打通内网、外网，实现机械手臂远程控制</a:t>
            </a:r>
          </a:p>
        </p:txBody>
      </p:sp>
      <p:sp>
        <p:nvSpPr>
          <p:cNvPr id="7" name="云形 6">
            <a:extLst>
              <a:ext uri="{FF2B5EF4-FFF2-40B4-BE49-F238E27FC236}">
                <a16:creationId xmlns:a16="http://schemas.microsoft.com/office/drawing/2014/main" id="{766E34CD-FD85-47D3-A229-EAF734882BF9}"/>
              </a:ext>
            </a:extLst>
          </p:cNvPr>
          <p:cNvSpPr/>
          <p:nvPr/>
        </p:nvSpPr>
        <p:spPr bwMode="auto">
          <a:xfrm>
            <a:off x="4818749" y="3033614"/>
            <a:ext cx="1781984" cy="856112"/>
          </a:xfrm>
          <a:prstGeom prst="cloud">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b="1" dirty="0">
              <a:solidFill>
                <a:srgbClr val="002060"/>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556E693D-4869-48BA-B06A-A5158A764C57}"/>
              </a:ext>
            </a:extLst>
          </p:cNvPr>
          <p:cNvGrpSpPr/>
          <p:nvPr/>
        </p:nvGrpSpPr>
        <p:grpSpPr bwMode="auto">
          <a:xfrm>
            <a:off x="3558056" y="3757567"/>
            <a:ext cx="372666" cy="508397"/>
            <a:chOff x="905954" y="4874910"/>
            <a:chExt cx="497694" cy="678326"/>
          </a:xfrm>
        </p:grpSpPr>
        <p:sp>
          <p:nvSpPr>
            <p:cNvPr id="9" name="矩形 8">
              <a:extLst>
                <a:ext uri="{FF2B5EF4-FFF2-40B4-BE49-F238E27FC236}">
                  <a16:creationId xmlns:a16="http://schemas.microsoft.com/office/drawing/2014/main" id="{2AD72281-B411-4276-B0CE-079E0E0D5F84}"/>
                </a:ext>
              </a:extLst>
            </p:cNvPr>
            <p:cNvSpPr/>
            <p:nvPr/>
          </p:nvSpPr>
          <p:spPr>
            <a:xfrm>
              <a:off x="977508" y="5229165"/>
              <a:ext cx="426140" cy="3240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50" b="1">
                <a:solidFill>
                  <a:srgbClr val="002060"/>
                </a:solidFill>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C39C3065-5E4F-4847-8FED-3E4DB411BAE1}"/>
                </a:ext>
              </a:extLst>
            </p:cNvPr>
            <p:cNvCxnSpPr>
              <a:stCxn id="9" idx="0"/>
            </p:cNvCxnSpPr>
            <p:nvPr/>
          </p:nvCxnSpPr>
          <p:spPr>
            <a:xfrm flipH="1" flipV="1">
              <a:off x="977508" y="4940042"/>
              <a:ext cx="213070" cy="289122"/>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22E05A54-E78A-4D3C-B912-DFD4B66A59D1}"/>
                </a:ext>
              </a:extLst>
            </p:cNvPr>
            <p:cNvSpPr/>
            <p:nvPr/>
          </p:nvSpPr>
          <p:spPr>
            <a:xfrm>
              <a:off x="905954" y="4874910"/>
              <a:ext cx="144697" cy="131853"/>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50" b="1">
                <a:solidFill>
                  <a:srgbClr val="002060"/>
                </a:solidFill>
                <a:latin typeface="微软雅黑" panose="020B0503020204020204" pitchFamily="34" charset="-122"/>
                <a:ea typeface="微软雅黑" panose="020B0503020204020204" pitchFamily="34" charset="-122"/>
              </a:endParaRPr>
            </a:p>
          </p:txBody>
        </p:sp>
      </p:grpSp>
      <p:grpSp>
        <p:nvGrpSpPr>
          <p:cNvPr id="13" name="组合 29">
            <a:extLst>
              <a:ext uri="{FF2B5EF4-FFF2-40B4-BE49-F238E27FC236}">
                <a16:creationId xmlns:a16="http://schemas.microsoft.com/office/drawing/2014/main" id="{C46C5BC0-35A2-40AE-8CFD-DA0C93D497EE}"/>
              </a:ext>
            </a:extLst>
          </p:cNvPr>
          <p:cNvGrpSpPr/>
          <p:nvPr/>
        </p:nvGrpSpPr>
        <p:grpSpPr bwMode="auto">
          <a:xfrm>
            <a:off x="3753318" y="3315845"/>
            <a:ext cx="242888" cy="273844"/>
            <a:chOff x="2339752" y="1952836"/>
            <a:chExt cx="324036" cy="365299"/>
          </a:xfrm>
        </p:grpSpPr>
        <p:sp>
          <p:nvSpPr>
            <p:cNvPr id="14" name="矩形 13">
              <a:extLst>
                <a:ext uri="{FF2B5EF4-FFF2-40B4-BE49-F238E27FC236}">
                  <a16:creationId xmlns:a16="http://schemas.microsoft.com/office/drawing/2014/main" id="{A1739D2C-DA0D-4AD0-81BD-95B6C6874191}"/>
                </a:ext>
              </a:extLst>
            </p:cNvPr>
            <p:cNvSpPr/>
            <p:nvPr/>
          </p:nvSpPr>
          <p:spPr>
            <a:xfrm>
              <a:off x="2519243" y="2060837"/>
              <a:ext cx="144545" cy="144531"/>
            </a:xfrm>
            <a:prstGeom prst="rect">
              <a:avLst/>
            </a:prstGeom>
            <a:solidFill>
              <a:srgbClr val="08080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50" b="1">
                <a:solidFill>
                  <a:srgbClr val="002060"/>
                </a:solidFill>
                <a:latin typeface="微软雅黑" panose="020B0503020204020204" pitchFamily="34" charset="-122"/>
                <a:ea typeface="微软雅黑" panose="020B0503020204020204" pitchFamily="34" charset="-122"/>
              </a:endParaRPr>
            </a:p>
          </p:txBody>
        </p:sp>
        <p:cxnSp>
          <p:nvCxnSpPr>
            <p:cNvPr id="15" name="直接连接符 14">
              <a:extLst>
                <a:ext uri="{FF2B5EF4-FFF2-40B4-BE49-F238E27FC236}">
                  <a16:creationId xmlns:a16="http://schemas.microsoft.com/office/drawing/2014/main" id="{1B08926D-4343-45CE-B192-99A00F61FEC1}"/>
                </a:ext>
              </a:extLst>
            </p:cNvPr>
            <p:cNvCxnSpPr/>
            <p:nvPr/>
          </p:nvCxnSpPr>
          <p:spPr>
            <a:xfrm flipH="1" flipV="1">
              <a:off x="2430292" y="1952836"/>
              <a:ext cx="88951" cy="108001"/>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67141F9-2367-4B2B-8B83-0D1EBDE84265}"/>
                </a:ext>
              </a:extLst>
            </p:cNvPr>
            <p:cNvCxnSpPr/>
            <p:nvPr/>
          </p:nvCxnSpPr>
          <p:spPr>
            <a:xfrm flipV="1">
              <a:off x="2430292" y="2205368"/>
              <a:ext cx="88951" cy="108001"/>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049B22E-0459-46DE-8CB9-6B4BDDE8EF15}"/>
                </a:ext>
              </a:extLst>
            </p:cNvPr>
            <p:cNvCxnSpPr/>
            <p:nvPr/>
          </p:nvCxnSpPr>
          <p:spPr>
            <a:xfrm>
              <a:off x="2430292" y="1952836"/>
              <a:ext cx="0" cy="360534"/>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B83B172-796D-4A25-91C8-DBA69FE9DEEF}"/>
                </a:ext>
              </a:extLst>
            </p:cNvPr>
            <p:cNvCxnSpPr/>
            <p:nvPr/>
          </p:nvCxnSpPr>
          <p:spPr>
            <a:xfrm flipH="1">
              <a:off x="2339752" y="2024307"/>
              <a:ext cx="365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0D91104-1856-4990-A7F4-E8BCCFB276CD}"/>
                </a:ext>
              </a:extLst>
            </p:cNvPr>
            <p:cNvCxnSpPr/>
            <p:nvPr/>
          </p:nvCxnSpPr>
          <p:spPr>
            <a:xfrm flipH="1">
              <a:off x="2339752" y="2097367"/>
              <a:ext cx="365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84EFCE1-EF1A-4719-ABC6-C09D35F1F679}"/>
                </a:ext>
              </a:extLst>
            </p:cNvPr>
            <p:cNvCxnSpPr/>
            <p:nvPr/>
          </p:nvCxnSpPr>
          <p:spPr>
            <a:xfrm flipH="1">
              <a:off x="2339752" y="2132308"/>
              <a:ext cx="365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911B028-1688-4946-BD65-0B6DA8458CCD}"/>
                </a:ext>
              </a:extLst>
            </p:cNvPr>
            <p:cNvCxnSpPr/>
            <p:nvPr/>
          </p:nvCxnSpPr>
          <p:spPr>
            <a:xfrm flipH="1">
              <a:off x="2339752" y="2168839"/>
              <a:ext cx="365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29BC6E9-C5CE-4DB7-B35D-0A1EFA82DDFA}"/>
                </a:ext>
              </a:extLst>
            </p:cNvPr>
            <p:cNvCxnSpPr/>
            <p:nvPr/>
          </p:nvCxnSpPr>
          <p:spPr>
            <a:xfrm flipH="1">
              <a:off x="2339752" y="2060837"/>
              <a:ext cx="365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9F86944-C192-4B47-B99B-FB9B337549EA}"/>
                </a:ext>
              </a:extLst>
            </p:cNvPr>
            <p:cNvCxnSpPr/>
            <p:nvPr/>
          </p:nvCxnSpPr>
          <p:spPr>
            <a:xfrm flipH="1">
              <a:off x="2339752" y="2206957"/>
              <a:ext cx="365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C361075-D4B1-4C37-82E4-85AE4AAE5CB2}"/>
                </a:ext>
              </a:extLst>
            </p:cNvPr>
            <p:cNvCxnSpPr/>
            <p:nvPr/>
          </p:nvCxnSpPr>
          <p:spPr>
            <a:xfrm flipH="1">
              <a:off x="2339752" y="2241899"/>
              <a:ext cx="365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791384D-58B8-44B9-9BEC-B18435A6C3D2}"/>
                </a:ext>
              </a:extLst>
            </p:cNvPr>
            <p:cNvCxnSpPr/>
            <p:nvPr/>
          </p:nvCxnSpPr>
          <p:spPr>
            <a:xfrm flipH="1">
              <a:off x="2339752" y="2281605"/>
              <a:ext cx="365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CC5C9F8-86AA-4CD0-AF10-1095821A4814}"/>
                </a:ext>
              </a:extLst>
            </p:cNvPr>
            <p:cNvCxnSpPr/>
            <p:nvPr/>
          </p:nvCxnSpPr>
          <p:spPr>
            <a:xfrm flipH="1">
              <a:off x="2339752" y="2318135"/>
              <a:ext cx="365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E0D4B47-B853-4A04-938B-4E8CE8BE932A}"/>
                </a:ext>
              </a:extLst>
            </p:cNvPr>
            <p:cNvCxnSpPr/>
            <p:nvPr/>
          </p:nvCxnSpPr>
          <p:spPr>
            <a:xfrm flipH="1">
              <a:off x="2342929" y="1956013"/>
              <a:ext cx="349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8AB12AB5-5671-4584-963E-B9F7EFA638D8}"/>
                </a:ext>
              </a:extLst>
            </p:cNvPr>
            <p:cNvCxnSpPr/>
            <p:nvPr/>
          </p:nvCxnSpPr>
          <p:spPr>
            <a:xfrm flipH="1">
              <a:off x="2342929" y="1990954"/>
              <a:ext cx="34945"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9" name="直接箭头连接符 28">
            <a:extLst>
              <a:ext uri="{FF2B5EF4-FFF2-40B4-BE49-F238E27FC236}">
                <a16:creationId xmlns:a16="http://schemas.microsoft.com/office/drawing/2014/main" id="{2626D9B6-1CB5-4652-B612-93575B07365F}"/>
              </a:ext>
            </a:extLst>
          </p:cNvPr>
          <p:cNvCxnSpPr/>
          <p:nvPr/>
        </p:nvCxnSpPr>
        <p:spPr>
          <a:xfrm flipH="1">
            <a:off x="6450794" y="3250360"/>
            <a:ext cx="810815"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3DE91B45-C461-4D77-963B-FE82A7B18965}"/>
              </a:ext>
            </a:extLst>
          </p:cNvPr>
          <p:cNvSpPr/>
          <p:nvPr/>
        </p:nvSpPr>
        <p:spPr bwMode="auto">
          <a:xfrm>
            <a:off x="6310299" y="2761726"/>
            <a:ext cx="821531" cy="370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50" b="1" dirty="0">
                <a:solidFill>
                  <a:srgbClr val="002060"/>
                </a:solidFill>
                <a:latin typeface="微软雅黑" panose="020B0503020204020204" pitchFamily="34" charset="-122"/>
                <a:ea typeface="微软雅黑" panose="020B0503020204020204" pitchFamily="34" charset="-122"/>
              </a:rPr>
              <a:t>机器人状态</a:t>
            </a:r>
          </a:p>
        </p:txBody>
      </p:sp>
      <p:cxnSp>
        <p:nvCxnSpPr>
          <p:cNvPr id="31" name="直接箭头连接符 30">
            <a:extLst>
              <a:ext uri="{FF2B5EF4-FFF2-40B4-BE49-F238E27FC236}">
                <a16:creationId xmlns:a16="http://schemas.microsoft.com/office/drawing/2014/main" id="{8A2658D0-A347-40AB-8541-32E5ACB3DBC8}"/>
              </a:ext>
            </a:extLst>
          </p:cNvPr>
          <p:cNvCxnSpPr/>
          <p:nvPr/>
        </p:nvCxnSpPr>
        <p:spPr>
          <a:xfrm>
            <a:off x="6450794" y="3664698"/>
            <a:ext cx="810815" cy="1191"/>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5DFAADBB-C265-41FA-86D9-F2FD3984EF5F}"/>
              </a:ext>
            </a:extLst>
          </p:cNvPr>
          <p:cNvSpPr/>
          <p:nvPr/>
        </p:nvSpPr>
        <p:spPr bwMode="auto">
          <a:xfrm>
            <a:off x="6531756" y="3707560"/>
            <a:ext cx="567928" cy="37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50" b="1" dirty="0">
                <a:solidFill>
                  <a:srgbClr val="002060"/>
                </a:solidFill>
                <a:latin typeface="微软雅黑" panose="020B0503020204020204" pitchFamily="34" charset="-122"/>
                <a:ea typeface="微软雅黑" panose="020B0503020204020204" pitchFamily="34" charset="-122"/>
              </a:rPr>
              <a:t>控制指令</a:t>
            </a:r>
          </a:p>
        </p:txBody>
      </p:sp>
      <p:cxnSp>
        <p:nvCxnSpPr>
          <p:cNvPr id="33" name="直接箭头连接符 32">
            <a:extLst>
              <a:ext uri="{FF2B5EF4-FFF2-40B4-BE49-F238E27FC236}">
                <a16:creationId xmlns:a16="http://schemas.microsoft.com/office/drawing/2014/main" id="{3E452E27-410B-4B4E-9489-C2DE85D71033}"/>
              </a:ext>
            </a:extLst>
          </p:cNvPr>
          <p:cNvCxnSpPr/>
          <p:nvPr/>
        </p:nvCxnSpPr>
        <p:spPr>
          <a:xfrm flipH="1">
            <a:off x="3967150" y="3230120"/>
            <a:ext cx="998934"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73442AB6-2CB2-4C43-943C-A16D371DFC77}"/>
              </a:ext>
            </a:extLst>
          </p:cNvPr>
          <p:cNvCxnSpPr/>
          <p:nvPr/>
        </p:nvCxnSpPr>
        <p:spPr>
          <a:xfrm flipV="1">
            <a:off x="3967150" y="3718276"/>
            <a:ext cx="1026319"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D81DC7D5-53A5-4635-B839-D263BA83762F}"/>
              </a:ext>
            </a:extLst>
          </p:cNvPr>
          <p:cNvSpPr/>
          <p:nvPr/>
        </p:nvSpPr>
        <p:spPr bwMode="auto">
          <a:xfrm>
            <a:off x="4299334" y="3728992"/>
            <a:ext cx="694135" cy="37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50" b="1" dirty="0">
                <a:solidFill>
                  <a:srgbClr val="002060"/>
                </a:solidFill>
                <a:latin typeface="微软雅黑" panose="020B0503020204020204" pitchFamily="34" charset="-122"/>
                <a:ea typeface="微软雅黑" panose="020B0503020204020204" pitchFamily="34" charset="-122"/>
              </a:rPr>
              <a:t>控制指令</a:t>
            </a:r>
          </a:p>
        </p:txBody>
      </p:sp>
      <p:sp>
        <p:nvSpPr>
          <p:cNvPr id="36" name="矩形 35">
            <a:extLst>
              <a:ext uri="{FF2B5EF4-FFF2-40B4-BE49-F238E27FC236}">
                <a16:creationId xmlns:a16="http://schemas.microsoft.com/office/drawing/2014/main" id="{35EC623C-517D-40CC-B4B9-C20E1A824ABA}"/>
              </a:ext>
            </a:extLst>
          </p:cNvPr>
          <p:cNvSpPr/>
          <p:nvPr/>
        </p:nvSpPr>
        <p:spPr bwMode="auto">
          <a:xfrm>
            <a:off x="4311722" y="2775492"/>
            <a:ext cx="844153" cy="370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50" b="1" dirty="0">
                <a:solidFill>
                  <a:srgbClr val="002060"/>
                </a:solidFill>
                <a:latin typeface="微软雅黑" panose="020B0503020204020204" pitchFamily="34" charset="-122"/>
                <a:ea typeface="微软雅黑" panose="020B0503020204020204" pitchFamily="34" charset="-122"/>
              </a:rPr>
              <a:t>机器人状态</a:t>
            </a:r>
          </a:p>
        </p:txBody>
      </p:sp>
      <p:pic>
        <p:nvPicPr>
          <p:cNvPr id="37" name="Picture 6">
            <a:extLst>
              <a:ext uri="{FF2B5EF4-FFF2-40B4-BE49-F238E27FC236}">
                <a16:creationId xmlns:a16="http://schemas.microsoft.com/office/drawing/2014/main" id="{8F8409D5-52FA-46D4-BB19-580F18647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1608" y="3121772"/>
            <a:ext cx="1404938" cy="767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组合 24">
            <a:extLst>
              <a:ext uri="{FF2B5EF4-FFF2-40B4-BE49-F238E27FC236}">
                <a16:creationId xmlns:a16="http://schemas.microsoft.com/office/drawing/2014/main" id="{1A367EB4-645C-43F2-BE0D-2887D43670E3}"/>
              </a:ext>
            </a:extLst>
          </p:cNvPr>
          <p:cNvGrpSpPr/>
          <p:nvPr/>
        </p:nvGrpSpPr>
        <p:grpSpPr bwMode="auto">
          <a:xfrm>
            <a:off x="3510431" y="2484789"/>
            <a:ext cx="420291" cy="591740"/>
            <a:chOff x="1887623" y="3011162"/>
            <a:chExt cx="848173" cy="1250640"/>
          </a:xfrm>
        </p:grpSpPr>
        <p:pic>
          <p:nvPicPr>
            <p:cNvPr id="39" name="Picture 5">
              <a:extLst>
                <a:ext uri="{FF2B5EF4-FFF2-40B4-BE49-F238E27FC236}">
                  <a16:creationId xmlns:a16="http://schemas.microsoft.com/office/drawing/2014/main" id="{9C0A49F2-57C4-469A-B621-46872E2B827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7623" y="3011162"/>
              <a:ext cx="848173" cy="125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7">
              <a:extLst>
                <a:ext uri="{FF2B5EF4-FFF2-40B4-BE49-F238E27FC236}">
                  <a16:creationId xmlns:a16="http://schemas.microsoft.com/office/drawing/2014/main" id="{D2ABC686-7C1B-4873-BE27-CEF870C4AE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530550">
              <a:off x="1998943" y="3450565"/>
              <a:ext cx="625532" cy="31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1" name="圆角矩形 38">
            <a:extLst>
              <a:ext uri="{FF2B5EF4-FFF2-40B4-BE49-F238E27FC236}">
                <a16:creationId xmlns:a16="http://schemas.microsoft.com/office/drawing/2014/main" id="{63E35DEE-A36B-47F9-B25A-8BF9A1F65AF9}"/>
              </a:ext>
            </a:extLst>
          </p:cNvPr>
          <p:cNvSpPr/>
          <p:nvPr/>
        </p:nvSpPr>
        <p:spPr>
          <a:xfrm>
            <a:off x="3421134" y="2450260"/>
            <a:ext cx="728663" cy="199667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50" b="1">
              <a:solidFill>
                <a:srgbClr val="002060"/>
              </a:solidFill>
              <a:latin typeface="微软雅黑" panose="020B0503020204020204" pitchFamily="34" charset="-122"/>
              <a:ea typeface="微软雅黑" panose="020B0503020204020204" pitchFamily="34" charset="-122"/>
            </a:endParaRPr>
          </a:p>
        </p:txBody>
      </p:sp>
      <p:sp>
        <p:nvSpPr>
          <p:cNvPr id="42" name="圆角矩形 39">
            <a:extLst>
              <a:ext uri="{FF2B5EF4-FFF2-40B4-BE49-F238E27FC236}">
                <a16:creationId xmlns:a16="http://schemas.microsoft.com/office/drawing/2014/main" id="{4AD0D2ED-CDA2-4189-998D-F40D57B7C4F0}"/>
              </a:ext>
            </a:extLst>
          </p:cNvPr>
          <p:cNvSpPr/>
          <p:nvPr/>
        </p:nvSpPr>
        <p:spPr>
          <a:xfrm>
            <a:off x="7261609" y="2400160"/>
            <a:ext cx="1512094" cy="205392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50" b="1">
              <a:solidFill>
                <a:srgbClr val="002060"/>
              </a:solidFill>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F5F2F367-D795-4B63-95A6-B0737E1D397B}"/>
              </a:ext>
            </a:extLst>
          </p:cNvPr>
          <p:cNvSpPr/>
          <p:nvPr/>
        </p:nvSpPr>
        <p:spPr bwMode="auto">
          <a:xfrm>
            <a:off x="2992233" y="3294413"/>
            <a:ext cx="303609" cy="728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b="1" dirty="0">
                <a:solidFill>
                  <a:srgbClr val="002060"/>
                </a:solidFill>
                <a:latin typeface="微软雅黑" panose="020B0503020204020204" pitchFamily="34" charset="-122"/>
                <a:ea typeface="微软雅黑" panose="020B0503020204020204" pitchFamily="34" charset="-122"/>
              </a:rPr>
              <a:t>操作员</a:t>
            </a:r>
          </a:p>
        </p:txBody>
      </p:sp>
      <p:sp>
        <p:nvSpPr>
          <p:cNvPr id="44" name="矩形 43">
            <a:extLst>
              <a:ext uri="{FF2B5EF4-FFF2-40B4-BE49-F238E27FC236}">
                <a16:creationId xmlns:a16="http://schemas.microsoft.com/office/drawing/2014/main" id="{D819D3BD-66A3-4AA6-9FB4-ADFEF68083BA}"/>
              </a:ext>
            </a:extLst>
          </p:cNvPr>
          <p:cNvSpPr/>
          <p:nvPr/>
        </p:nvSpPr>
        <p:spPr bwMode="auto">
          <a:xfrm>
            <a:off x="3059943" y="1997088"/>
            <a:ext cx="1451045" cy="727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50" b="1" dirty="0">
                <a:solidFill>
                  <a:srgbClr val="002060"/>
                </a:solidFill>
                <a:latin typeface="微软雅黑" panose="020B0503020204020204" pitchFamily="34" charset="-122"/>
                <a:ea typeface="微软雅黑" panose="020B0503020204020204" pitchFamily="34" charset="-122"/>
              </a:rPr>
              <a:t>人机交互界面</a:t>
            </a:r>
          </a:p>
        </p:txBody>
      </p:sp>
      <p:sp>
        <p:nvSpPr>
          <p:cNvPr id="45" name="矩形 44">
            <a:extLst>
              <a:ext uri="{FF2B5EF4-FFF2-40B4-BE49-F238E27FC236}">
                <a16:creationId xmlns:a16="http://schemas.microsoft.com/office/drawing/2014/main" id="{EB0D5B30-DB5E-4304-B03C-2501B32ECFFE}"/>
              </a:ext>
            </a:extLst>
          </p:cNvPr>
          <p:cNvSpPr/>
          <p:nvPr/>
        </p:nvSpPr>
        <p:spPr bwMode="auto">
          <a:xfrm>
            <a:off x="3724743" y="2451452"/>
            <a:ext cx="425054" cy="250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50" b="1" dirty="0">
                <a:solidFill>
                  <a:srgbClr val="002060"/>
                </a:solidFill>
                <a:latin typeface="微软雅黑" panose="020B0503020204020204" pitchFamily="34" charset="-122"/>
                <a:ea typeface="微软雅黑" panose="020B0503020204020204" pitchFamily="34" charset="-122"/>
              </a:rPr>
              <a:t>视觉</a:t>
            </a:r>
          </a:p>
        </p:txBody>
      </p:sp>
      <p:sp>
        <p:nvSpPr>
          <p:cNvPr id="46" name="矩形 45">
            <a:extLst>
              <a:ext uri="{FF2B5EF4-FFF2-40B4-BE49-F238E27FC236}">
                <a16:creationId xmlns:a16="http://schemas.microsoft.com/office/drawing/2014/main" id="{C1C7D3F8-3812-4F72-8C98-13A8E3EF1B5B}"/>
              </a:ext>
            </a:extLst>
          </p:cNvPr>
          <p:cNvSpPr/>
          <p:nvPr/>
        </p:nvSpPr>
        <p:spPr bwMode="auto">
          <a:xfrm>
            <a:off x="3691406" y="3106295"/>
            <a:ext cx="458391" cy="250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50" b="1" dirty="0">
                <a:solidFill>
                  <a:srgbClr val="002060"/>
                </a:solidFill>
                <a:latin typeface="微软雅黑" panose="020B0503020204020204" pitchFamily="34" charset="-122"/>
                <a:ea typeface="微软雅黑" panose="020B0503020204020204" pitchFamily="34" charset="-122"/>
              </a:rPr>
              <a:t>听觉</a:t>
            </a:r>
          </a:p>
        </p:txBody>
      </p:sp>
      <p:sp>
        <p:nvSpPr>
          <p:cNvPr id="47" name="矩形 46">
            <a:extLst>
              <a:ext uri="{FF2B5EF4-FFF2-40B4-BE49-F238E27FC236}">
                <a16:creationId xmlns:a16="http://schemas.microsoft.com/office/drawing/2014/main" id="{488E6D8D-BE67-4B96-B964-0F554FF79B42}"/>
              </a:ext>
            </a:extLst>
          </p:cNvPr>
          <p:cNvSpPr/>
          <p:nvPr/>
        </p:nvSpPr>
        <p:spPr bwMode="auto">
          <a:xfrm>
            <a:off x="3611635" y="3730183"/>
            <a:ext cx="646509" cy="250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50" b="1" dirty="0">
                <a:solidFill>
                  <a:srgbClr val="002060"/>
                </a:solidFill>
                <a:latin typeface="微软雅黑" panose="020B0503020204020204" pitchFamily="34" charset="-122"/>
                <a:ea typeface="微软雅黑" panose="020B0503020204020204" pitchFamily="34" charset="-122"/>
              </a:rPr>
              <a:t>力</a:t>
            </a:r>
            <a:r>
              <a:rPr lang="en-US" altLang="zh-CN" sz="1050" b="1" dirty="0">
                <a:solidFill>
                  <a:srgbClr val="002060"/>
                </a:solidFill>
                <a:latin typeface="微软雅黑" panose="020B0503020204020204" pitchFamily="34" charset="-122"/>
                <a:ea typeface="微软雅黑" panose="020B0503020204020204" pitchFamily="34" charset="-122"/>
              </a:rPr>
              <a:t>/</a:t>
            </a:r>
            <a:r>
              <a:rPr lang="zh-CN" altLang="en-US" sz="1050" b="1" dirty="0">
                <a:solidFill>
                  <a:srgbClr val="002060"/>
                </a:solidFill>
                <a:latin typeface="微软雅黑" panose="020B0503020204020204" pitchFamily="34" charset="-122"/>
                <a:ea typeface="微软雅黑" panose="020B0503020204020204" pitchFamily="34" charset="-122"/>
              </a:rPr>
              <a:t>触觉</a:t>
            </a:r>
          </a:p>
        </p:txBody>
      </p:sp>
      <p:sp>
        <p:nvSpPr>
          <p:cNvPr id="48" name="矩形 47">
            <a:extLst>
              <a:ext uri="{FF2B5EF4-FFF2-40B4-BE49-F238E27FC236}">
                <a16:creationId xmlns:a16="http://schemas.microsoft.com/office/drawing/2014/main" id="{4CBAE43E-6A58-4752-B4E1-BCB83551B216}"/>
              </a:ext>
            </a:extLst>
          </p:cNvPr>
          <p:cNvSpPr/>
          <p:nvPr/>
        </p:nvSpPr>
        <p:spPr bwMode="auto">
          <a:xfrm>
            <a:off x="3519956" y="4205241"/>
            <a:ext cx="646510" cy="248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50" b="1" dirty="0">
                <a:solidFill>
                  <a:srgbClr val="002060"/>
                </a:solidFill>
                <a:latin typeface="微软雅黑" panose="020B0503020204020204" pitchFamily="34" charset="-122"/>
                <a:ea typeface="微软雅黑" panose="020B0503020204020204" pitchFamily="34" charset="-122"/>
              </a:rPr>
              <a:t>执行器</a:t>
            </a:r>
          </a:p>
        </p:txBody>
      </p:sp>
      <p:sp>
        <p:nvSpPr>
          <p:cNvPr id="49" name="矩形 48">
            <a:extLst>
              <a:ext uri="{FF2B5EF4-FFF2-40B4-BE49-F238E27FC236}">
                <a16:creationId xmlns:a16="http://schemas.microsoft.com/office/drawing/2014/main" id="{AF8B122E-2A24-4D9C-B50D-701AC2DB3390}"/>
              </a:ext>
            </a:extLst>
          </p:cNvPr>
          <p:cNvSpPr/>
          <p:nvPr/>
        </p:nvSpPr>
        <p:spPr bwMode="auto">
          <a:xfrm>
            <a:off x="5240721" y="4364558"/>
            <a:ext cx="1073944" cy="727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00" b="1" dirty="0">
              <a:solidFill>
                <a:srgbClr val="002060"/>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11DB7FE8-51C3-4CA6-A8C5-9ABBE2A451E1}"/>
              </a:ext>
            </a:extLst>
          </p:cNvPr>
          <p:cNvSpPr/>
          <p:nvPr/>
        </p:nvSpPr>
        <p:spPr bwMode="auto">
          <a:xfrm>
            <a:off x="7468151" y="1942664"/>
            <a:ext cx="1145381" cy="728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50" b="1" dirty="0">
                <a:solidFill>
                  <a:srgbClr val="002060"/>
                </a:solidFill>
                <a:latin typeface="微软雅黑" panose="020B0503020204020204" pitchFamily="34" charset="-122"/>
                <a:ea typeface="微软雅黑" panose="020B0503020204020204" pitchFamily="34" charset="-122"/>
              </a:rPr>
              <a:t>机械手臂侧</a:t>
            </a:r>
          </a:p>
        </p:txBody>
      </p:sp>
      <p:sp>
        <p:nvSpPr>
          <p:cNvPr id="51" name="矩形 50">
            <a:extLst>
              <a:ext uri="{FF2B5EF4-FFF2-40B4-BE49-F238E27FC236}">
                <a16:creationId xmlns:a16="http://schemas.microsoft.com/office/drawing/2014/main" id="{5DFF7A0F-7DA8-4FE1-A0F9-B80681A70ADC}"/>
              </a:ext>
            </a:extLst>
          </p:cNvPr>
          <p:cNvSpPr/>
          <p:nvPr/>
        </p:nvSpPr>
        <p:spPr bwMode="auto">
          <a:xfrm>
            <a:off x="7309233" y="2827689"/>
            <a:ext cx="425054" cy="250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50" b="1" dirty="0">
                <a:solidFill>
                  <a:srgbClr val="002060"/>
                </a:solidFill>
                <a:latin typeface="微软雅黑" panose="020B0503020204020204" pitchFamily="34" charset="-122"/>
                <a:ea typeface="微软雅黑" panose="020B0503020204020204" pitchFamily="34" charset="-122"/>
              </a:rPr>
              <a:t>手眼相机</a:t>
            </a:r>
          </a:p>
        </p:txBody>
      </p:sp>
      <p:sp>
        <p:nvSpPr>
          <p:cNvPr id="52" name="矩形 51">
            <a:extLst>
              <a:ext uri="{FF2B5EF4-FFF2-40B4-BE49-F238E27FC236}">
                <a16:creationId xmlns:a16="http://schemas.microsoft.com/office/drawing/2014/main" id="{611E4DC0-53DD-471D-94A3-69B2A5E24424}"/>
              </a:ext>
            </a:extLst>
          </p:cNvPr>
          <p:cNvSpPr/>
          <p:nvPr/>
        </p:nvSpPr>
        <p:spPr bwMode="auto">
          <a:xfrm>
            <a:off x="7261609" y="3877820"/>
            <a:ext cx="725091" cy="250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50" b="1" dirty="0">
                <a:solidFill>
                  <a:srgbClr val="002060"/>
                </a:solidFill>
                <a:latin typeface="微软雅黑" panose="020B0503020204020204" pitchFamily="34" charset="-122"/>
                <a:ea typeface="微软雅黑" panose="020B0503020204020204" pitchFamily="34" charset="-122"/>
              </a:rPr>
              <a:t>力</a:t>
            </a:r>
            <a:r>
              <a:rPr lang="en-US" altLang="zh-CN" sz="1050" b="1" dirty="0">
                <a:solidFill>
                  <a:srgbClr val="002060"/>
                </a:solidFill>
                <a:latin typeface="微软雅黑" panose="020B0503020204020204" pitchFamily="34" charset="-122"/>
                <a:ea typeface="微软雅黑" panose="020B0503020204020204" pitchFamily="34" charset="-122"/>
              </a:rPr>
              <a:t>/</a:t>
            </a:r>
            <a:r>
              <a:rPr lang="zh-CN" altLang="en-US" sz="1050" b="1" dirty="0">
                <a:solidFill>
                  <a:srgbClr val="002060"/>
                </a:solidFill>
                <a:latin typeface="微软雅黑" panose="020B0503020204020204" pitchFamily="34" charset="-122"/>
                <a:ea typeface="微软雅黑" panose="020B0503020204020204" pitchFamily="34" charset="-122"/>
              </a:rPr>
              <a:t>触觉传感器</a:t>
            </a:r>
          </a:p>
        </p:txBody>
      </p:sp>
      <p:sp>
        <p:nvSpPr>
          <p:cNvPr id="53" name="矩形 52">
            <a:extLst>
              <a:ext uri="{FF2B5EF4-FFF2-40B4-BE49-F238E27FC236}">
                <a16:creationId xmlns:a16="http://schemas.microsoft.com/office/drawing/2014/main" id="{CBD65F44-9ADF-40FB-9CE7-012B86A6FE9B}"/>
              </a:ext>
            </a:extLst>
          </p:cNvPr>
          <p:cNvSpPr/>
          <p:nvPr/>
        </p:nvSpPr>
        <p:spPr bwMode="auto">
          <a:xfrm>
            <a:off x="8049802" y="3980214"/>
            <a:ext cx="723900" cy="250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50" b="1" dirty="0">
                <a:solidFill>
                  <a:srgbClr val="002060"/>
                </a:solidFill>
                <a:latin typeface="微软雅黑" panose="020B0503020204020204" pitchFamily="34" charset="-122"/>
                <a:ea typeface="微软雅黑" panose="020B0503020204020204" pitchFamily="34" charset="-122"/>
              </a:rPr>
              <a:t>操控目标</a:t>
            </a:r>
          </a:p>
        </p:txBody>
      </p:sp>
      <p:sp>
        <p:nvSpPr>
          <p:cNvPr id="54" name="矩形 53">
            <a:extLst>
              <a:ext uri="{FF2B5EF4-FFF2-40B4-BE49-F238E27FC236}">
                <a16:creationId xmlns:a16="http://schemas.microsoft.com/office/drawing/2014/main" id="{56D900B6-2FED-4CAD-A22C-952FDC0D9FCE}"/>
              </a:ext>
            </a:extLst>
          </p:cNvPr>
          <p:cNvSpPr/>
          <p:nvPr/>
        </p:nvSpPr>
        <p:spPr bwMode="auto">
          <a:xfrm>
            <a:off x="7952517" y="2960635"/>
            <a:ext cx="725090" cy="250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50" b="1" dirty="0">
                <a:solidFill>
                  <a:srgbClr val="002060"/>
                </a:solidFill>
                <a:latin typeface="微软雅黑" panose="020B0503020204020204" pitchFamily="34" charset="-122"/>
                <a:ea typeface="微软雅黑" panose="020B0503020204020204" pitchFamily="34" charset="-122"/>
              </a:rPr>
              <a:t>末端工具</a:t>
            </a:r>
          </a:p>
        </p:txBody>
      </p:sp>
      <p:cxnSp>
        <p:nvCxnSpPr>
          <p:cNvPr id="55" name="直接箭头连接符 54">
            <a:extLst>
              <a:ext uri="{FF2B5EF4-FFF2-40B4-BE49-F238E27FC236}">
                <a16:creationId xmlns:a16="http://schemas.microsoft.com/office/drawing/2014/main" id="{E345E0D3-E51E-4468-BE98-60CE846264B3}"/>
              </a:ext>
            </a:extLst>
          </p:cNvPr>
          <p:cNvCxnSpPr>
            <a:stCxn id="51" idx="2"/>
          </p:cNvCxnSpPr>
          <p:nvPr/>
        </p:nvCxnSpPr>
        <p:spPr>
          <a:xfrm>
            <a:off x="7521165" y="3077720"/>
            <a:ext cx="145256" cy="15240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3DB7E623-BBA2-4A74-844D-12B16DFBB2A3}"/>
              </a:ext>
            </a:extLst>
          </p:cNvPr>
          <p:cNvCxnSpPr/>
          <p:nvPr/>
        </p:nvCxnSpPr>
        <p:spPr>
          <a:xfrm flipV="1">
            <a:off x="7650944" y="3608738"/>
            <a:ext cx="177403" cy="241697"/>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92C65910-E17C-45CE-A48B-9D07D12E688B}"/>
              </a:ext>
            </a:extLst>
          </p:cNvPr>
          <p:cNvCxnSpPr/>
          <p:nvPr/>
        </p:nvCxnSpPr>
        <p:spPr>
          <a:xfrm flipV="1">
            <a:off x="8303406" y="3636123"/>
            <a:ext cx="280988" cy="40957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C1B86E55-BF34-4B51-973D-BEAB456F1135}"/>
              </a:ext>
            </a:extLst>
          </p:cNvPr>
          <p:cNvCxnSpPr>
            <a:cxnSpLocks/>
          </p:cNvCxnSpPr>
          <p:nvPr/>
        </p:nvCxnSpPr>
        <p:spPr>
          <a:xfrm flipH="1">
            <a:off x="8126002" y="3197973"/>
            <a:ext cx="144066" cy="164306"/>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1439" descr="图片35">
            <a:extLst>
              <a:ext uri="{FF2B5EF4-FFF2-40B4-BE49-F238E27FC236}">
                <a16:creationId xmlns:a16="http://schemas.microsoft.com/office/drawing/2014/main" id="{11BF5272-4D34-4F84-AACF-67AE2AE6D072}"/>
              </a:ext>
            </a:extLst>
          </p:cNvPr>
          <p:cNvPicPr>
            <a:picLocks noChangeAspect="1" noChangeArrowheads="1"/>
          </p:cNvPicPr>
          <p:nvPr/>
        </p:nvPicPr>
        <p:blipFill>
          <a:blip r:embed="rId6" cstate="print">
            <a:duotone>
              <a:schemeClr val="accent2">
                <a:shade val="45000"/>
                <a:satMod val="135000"/>
              </a:schemeClr>
              <a:prstClr val="white"/>
            </a:duotone>
          </a:blip>
          <a:srcRect/>
          <a:stretch>
            <a:fillRect/>
          </a:stretch>
        </p:blipFill>
        <p:spPr bwMode="auto">
          <a:xfrm>
            <a:off x="5505108" y="3214870"/>
            <a:ext cx="281249" cy="279400"/>
          </a:xfrm>
          <a:prstGeom prst="rect">
            <a:avLst/>
          </a:prstGeom>
          <a:noFill/>
        </p:spPr>
      </p:pic>
      <p:pic>
        <p:nvPicPr>
          <p:cNvPr id="60" name="Picture 1439" descr="图片35">
            <a:extLst>
              <a:ext uri="{FF2B5EF4-FFF2-40B4-BE49-F238E27FC236}">
                <a16:creationId xmlns:a16="http://schemas.microsoft.com/office/drawing/2014/main" id="{07255994-2210-4B90-8976-0F39AE37420A}"/>
              </a:ext>
            </a:extLst>
          </p:cNvPr>
          <p:cNvPicPr>
            <a:picLocks noChangeAspect="1" noChangeArrowheads="1"/>
          </p:cNvPicPr>
          <p:nvPr/>
        </p:nvPicPr>
        <p:blipFill>
          <a:blip r:embed="rId6" cstate="print">
            <a:duotone>
              <a:schemeClr val="accent2">
                <a:shade val="45000"/>
                <a:satMod val="135000"/>
              </a:schemeClr>
              <a:prstClr val="white"/>
            </a:duotone>
          </a:blip>
          <a:srcRect/>
          <a:stretch>
            <a:fillRect/>
          </a:stretch>
        </p:blipFill>
        <p:spPr bwMode="auto">
          <a:xfrm>
            <a:off x="6218883" y="3320129"/>
            <a:ext cx="281249" cy="279400"/>
          </a:xfrm>
          <a:prstGeom prst="rect">
            <a:avLst/>
          </a:prstGeom>
          <a:noFill/>
        </p:spPr>
      </p:pic>
      <p:pic>
        <p:nvPicPr>
          <p:cNvPr id="61" name="Picture 1439" descr="图片35">
            <a:extLst>
              <a:ext uri="{FF2B5EF4-FFF2-40B4-BE49-F238E27FC236}">
                <a16:creationId xmlns:a16="http://schemas.microsoft.com/office/drawing/2014/main" id="{952BF5D8-8C49-4610-9EAB-CBA8D283A5DD}"/>
              </a:ext>
            </a:extLst>
          </p:cNvPr>
          <p:cNvPicPr>
            <a:picLocks noChangeAspect="1" noChangeArrowheads="1"/>
          </p:cNvPicPr>
          <p:nvPr/>
        </p:nvPicPr>
        <p:blipFill>
          <a:blip r:embed="rId6" cstate="print">
            <a:duotone>
              <a:schemeClr val="accent2">
                <a:shade val="45000"/>
                <a:satMod val="135000"/>
              </a:schemeClr>
              <a:prstClr val="white"/>
            </a:duotone>
          </a:blip>
          <a:srcRect/>
          <a:stretch>
            <a:fillRect/>
          </a:stretch>
        </p:blipFill>
        <p:spPr bwMode="auto">
          <a:xfrm>
            <a:off x="4803985" y="3278781"/>
            <a:ext cx="281249" cy="279400"/>
          </a:xfrm>
          <a:prstGeom prst="rect">
            <a:avLst/>
          </a:prstGeom>
          <a:noFill/>
        </p:spPr>
      </p:pic>
      <p:sp>
        <p:nvSpPr>
          <p:cNvPr id="62" name="文本框 61">
            <a:extLst>
              <a:ext uri="{FF2B5EF4-FFF2-40B4-BE49-F238E27FC236}">
                <a16:creationId xmlns:a16="http://schemas.microsoft.com/office/drawing/2014/main" id="{C38DB4E1-7142-4470-A7D7-FCEF7C41AB63}"/>
              </a:ext>
            </a:extLst>
          </p:cNvPr>
          <p:cNvSpPr txBox="1"/>
          <p:nvPr/>
        </p:nvSpPr>
        <p:spPr>
          <a:xfrm>
            <a:off x="5909813" y="4602209"/>
            <a:ext cx="1256524" cy="219291"/>
          </a:xfrm>
          <a:prstGeom prst="rect">
            <a:avLst/>
          </a:prstGeom>
          <a:noFill/>
        </p:spPr>
        <p:txBody>
          <a:bodyPr wrap="square" rtlCol="0">
            <a:spAutoFit/>
          </a:bodyPr>
          <a:lstStyle/>
          <a:p>
            <a:r>
              <a:rPr lang="zh-CN" altLang="en-US" sz="825" b="1" dirty="0">
                <a:latin typeface="微软雅黑" panose="020B0503020204020204" pitchFamily="34" charset="-122"/>
                <a:ea typeface="微软雅黑" panose="020B0503020204020204" pitchFamily="34" charset="-122"/>
              </a:rPr>
              <a:t>确定性转发设备</a:t>
            </a:r>
          </a:p>
        </p:txBody>
      </p:sp>
      <p:sp>
        <p:nvSpPr>
          <p:cNvPr id="63" name="文本框 62">
            <a:extLst>
              <a:ext uri="{FF2B5EF4-FFF2-40B4-BE49-F238E27FC236}">
                <a16:creationId xmlns:a16="http://schemas.microsoft.com/office/drawing/2014/main" id="{F7ED63E1-BA05-4A5B-B916-E2FDFB48918D}"/>
              </a:ext>
            </a:extLst>
          </p:cNvPr>
          <p:cNvSpPr txBox="1"/>
          <p:nvPr/>
        </p:nvSpPr>
        <p:spPr>
          <a:xfrm>
            <a:off x="2823356" y="4537426"/>
            <a:ext cx="1934120" cy="461665"/>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放置在工业园区</a:t>
            </a:r>
            <a:r>
              <a:rPr lang="en-US" altLang="zh-CN" sz="1200" b="1" dirty="0">
                <a:latin typeface="微软雅黑" panose="020B0503020204020204" pitchFamily="34" charset="-122"/>
                <a:ea typeface="微软雅黑" panose="020B0503020204020204" pitchFamily="34" charset="-122"/>
              </a:rPr>
              <a:t>/</a:t>
            </a:r>
          </a:p>
          <a:p>
            <a:pPr algn="ctr"/>
            <a:r>
              <a:rPr lang="zh-CN" altLang="en-US" sz="1200" b="1" dirty="0">
                <a:latin typeface="微软雅黑" panose="020B0503020204020204" pitchFamily="34" charset="-122"/>
                <a:ea typeface="微软雅黑" panose="020B0503020204020204" pitchFamily="34" charset="-122"/>
              </a:rPr>
              <a:t>大学建设</a:t>
            </a:r>
          </a:p>
        </p:txBody>
      </p:sp>
      <p:pic>
        <p:nvPicPr>
          <p:cNvPr id="64" name="图片 63">
            <a:extLst>
              <a:ext uri="{FF2B5EF4-FFF2-40B4-BE49-F238E27FC236}">
                <a16:creationId xmlns:a16="http://schemas.microsoft.com/office/drawing/2014/main" id="{7522CED6-8EB9-4D58-91F5-FAC37C249A4C}"/>
              </a:ext>
            </a:extLst>
          </p:cNvPr>
          <p:cNvPicPr>
            <a:picLocks noChangeAspect="1"/>
          </p:cNvPicPr>
          <p:nvPr/>
        </p:nvPicPr>
        <p:blipFill>
          <a:blip r:embed="rId7"/>
          <a:stretch>
            <a:fillRect/>
          </a:stretch>
        </p:blipFill>
        <p:spPr>
          <a:xfrm>
            <a:off x="2923647" y="2730644"/>
            <a:ext cx="434075" cy="455423"/>
          </a:xfrm>
          <a:prstGeom prst="rect">
            <a:avLst/>
          </a:prstGeom>
        </p:spPr>
      </p:pic>
      <p:sp>
        <p:nvSpPr>
          <p:cNvPr id="65" name="文本框 64">
            <a:extLst>
              <a:ext uri="{FF2B5EF4-FFF2-40B4-BE49-F238E27FC236}">
                <a16:creationId xmlns:a16="http://schemas.microsoft.com/office/drawing/2014/main" id="{A6880D32-0FED-4F13-BC58-AFA660AEFD5F}"/>
              </a:ext>
            </a:extLst>
          </p:cNvPr>
          <p:cNvSpPr txBox="1"/>
          <p:nvPr/>
        </p:nvSpPr>
        <p:spPr>
          <a:xfrm>
            <a:off x="7254089" y="4536019"/>
            <a:ext cx="1726980" cy="461665"/>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南京建设，放置</a:t>
            </a:r>
            <a:endParaRPr lang="en-US" altLang="zh-CN" sz="1200" b="1" dirty="0">
              <a:latin typeface="微软雅黑" panose="020B0503020204020204" pitchFamily="34" charset="-122"/>
              <a:ea typeface="微软雅黑" panose="020B0503020204020204" pitchFamily="34" charset="-122"/>
            </a:endParaRPr>
          </a:p>
          <a:p>
            <a:pPr algn="ctr"/>
            <a:r>
              <a:rPr lang="zh-CN" altLang="en-US" sz="1200" b="1" dirty="0">
                <a:latin typeface="微软雅黑" panose="020B0503020204020204" pitchFamily="34" charset="-122"/>
                <a:ea typeface="微软雅黑" panose="020B0503020204020204" pitchFamily="34" charset="-122"/>
              </a:rPr>
              <a:t>在紫金山实验室</a:t>
            </a:r>
          </a:p>
        </p:txBody>
      </p:sp>
      <p:sp>
        <p:nvSpPr>
          <p:cNvPr id="66" name="文本框 65">
            <a:extLst>
              <a:ext uri="{FF2B5EF4-FFF2-40B4-BE49-F238E27FC236}">
                <a16:creationId xmlns:a16="http://schemas.microsoft.com/office/drawing/2014/main" id="{AA81401A-BA63-4A9C-B08E-2545C05F01DB}"/>
              </a:ext>
            </a:extLst>
          </p:cNvPr>
          <p:cNvSpPr txBox="1"/>
          <p:nvPr/>
        </p:nvSpPr>
        <p:spPr>
          <a:xfrm>
            <a:off x="6786205" y="1707654"/>
            <a:ext cx="2052639" cy="577081"/>
          </a:xfrm>
          <a:prstGeom prst="rect">
            <a:avLst/>
          </a:prstGeom>
          <a:noFill/>
        </p:spPr>
        <p:txBody>
          <a:bodyPr wrap="square" rtlCol="0">
            <a:spAutoFit/>
          </a:bodyPr>
          <a:lstStyle/>
          <a:p>
            <a:r>
              <a:rPr lang="zh-CN" altLang="en-US" sz="1050" b="1" dirty="0">
                <a:latin typeface="微软雅黑" panose="020B0503020204020204" pitchFamily="34" charset="-122"/>
                <a:ea typeface="微软雅黑" panose="020B0503020204020204" pitchFamily="34" charset="-122"/>
              </a:rPr>
              <a:t>通过机械手臂上的手眼相机拍摄现场情况，并将实时状态通过主干网回传</a:t>
            </a:r>
          </a:p>
        </p:txBody>
      </p:sp>
      <p:sp>
        <p:nvSpPr>
          <p:cNvPr id="67" name="文本框 66">
            <a:extLst>
              <a:ext uri="{FF2B5EF4-FFF2-40B4-BE49-F238E27FC236}">
                <a16:creationId xmlns:a16="http://schemas.microsoft.com/office/drawing/2014/main" id="{C22C001D-D4A8-4EC5-B2CF-E69065BC787A}"/>
              </a:ext>
            </a:extLst>
          </p:cNvPr>
          <p:cNvSpPr txBox="1"/>
          <p:nvPr/>
        </p:nvSpPr>
        <p:spPr>
          <a:xfrm>
            <a:off x="2627784" y="1722919"/>
            <a:ext cx="3089449" cy="738664"/>
          </a:xfrm>
          <a:prstGeom prst="rect">
            <a:avLst/>
          </a:prstGeom>
          <a:noFill/>
        </p:spPr>
        <p:txBody>
          <a:bodyPr wrap="square" rtlCol="0">
            <a:spAutoFit/>
          </a:bodyPr>
          <a:lstStyle/>
          <a:p>
            <a:r>
              <a:rPr lang="zh-CN" altLang="en-US" sz="1050" b="1" dirty="0">
                <a:latin typeface="微软雅黑" panose="020B0503020204020204" pitchFamily="34" charset="-122"/>
                <a:ea typeface="微软雅黑" panose="020B0503020204020204" pitchFamily="34" charset="-122"/>
              </a:rPr>
              <a:t>在操作员侧展现现场的音视频信息</a:t>
            </a:r>
            <a:endParaRPr lang="en-US" altLang="zh-CN" sz="1050" b="1" dirty="0">
              <a:latin typeface="微软雅黑" panose="020B0503020204020204" pitchFamily="34" charset="-122"/>
              <a:ea typeface="微软雅黑" panose="020B0503020204020204" pitchFamily="34" charset="-122"/>
            </a:endParaRPr>
          </a:p>
          <a:p>
            <a:r>
              <a:rPr lang="zh-CN" altLang="en-US" sz="1050" b="1" dirty="0">
                <a:latin typeface="微软雅黑" panose="020B0503020204020204" pitchFamily="34" charset="-122"/>
                <a:ea typeface="微软雅黑" panose="020B0503020204020204" pitchFamily="34" charset="-122"/>
              </a:rPr>
              <a:t>操作员通过操作工具执行操作，工具形成控制指令，通过主干网确定性低时延设备传给远端的机械手臂</a:t>
            </a:r>
          </a:p>
        </p:txBody>
      </p:sp>
      <p:pic>
        <p:nvPicPr>
          <p:cNvPr id="68" name="Picture 1439" descr="图片35">
            <a:extLst>
              <a:ext uri="{FF2B5EF4-FFF2-40B4-BE49-F238E27FC236}">
                <a16:creationId xmlns:a16="http://schemas.microsoft.com/office/drawing/2014/main" id="{18D2E857-EEDB-43FF-9480-EE7ADC1FF3DC}"/>
              </a:ext>
            </a:extLst>
          </p:cNvPr>
          <p:cNvPicPr>
            <a:picLocks noChangeAspect="1" noChangeArrowheads="1"/>
          </p:cNvPicPr>
          <p:nvPr/>
        </p:nvPicPr>
        <p:blipFill>
          <a:blip r:embed="rId6" cstate="print">
            <a:duotone>
              <a:schemeClr val="accent2">
                <a:shade val="45000"/>
                <a:satMod val="135000"/>
              </a:schemeClr>
              <a:prstClr val="white"/>
            </a:duotone>
          </a:blip>
          <a:srcRect/>
          <a:stretch>
            <a:fillRect/>
          </a:stretch>
        </p:blipFill>
        <p:spPr bwMode="auto">
          <a:xfrm>
            <a:off x="5562489" y="4560613"/>
            <a:ext cx="281249" cy="279400"/>
          </a:xfrm>
          <a:prstGeom prst="rect">
            <a:avLst/>
          </a:prstGeom>
          <a:noFill/>
        </p:spPr>
      </p:pic>
      <p:pic>
        <p:nvPicPr>
          <p:cNvPr id="69" name="图片 68">
            <a:extLst>
              <a:ext uri="{FF2B5EF4-FFF2-40B4-BE49-F238E27FC236}">
                <a16:creationId xmlns:a16="http://schemas.microsoft.com/office/drawing/2014/main" id="{9CF08235-F580-42F3-A754-7BAC97487900}"/>
              </a:ext>
            </a:extLst>
          </p:cNvPr>
          <p:cNvPicPr>
            <a:picLocks noRot="1" noChangeAspect="1"/>
          </p:cNvPicPr>
          <p:nvPr/>
        </p:nvPicPr>
        <p:blipFill>
          <a:blip r:embed="rId8"/>
          <a:stretch>
            <a:fillRect/>
          </a:stretch>
        </p:blipFill>
        <p:spPr>
          <a:xfrm>
            <a:off x="7706589" y="2463179"/>
            <a:ext cx="989408" cy="524762"/>
          </a:xfrm>
          <a:prstGeom prst="rect">
            <a:avLst/>
          </a:prstGeom>
          <a:noFill/>
          <a:ln w="9525">
            <a:noFill/>
          </a:ln>
        </p:spPr>
      </p:pic>
      <p:grpSp>
        <p:nvGrpSpPr>
          <p:cNvPr id="70" name="组合 69">
            <a:extLst>
              <a:ext uri="{FF2B5EF4-FFF2-40B4-BE49-F238E27FC236}">
                <a16:creationId xmlns:a16="http://schemas.microsoft.com/office/drawing/2014/main" id="{51A26472-5091-4CB6-AAD5-CAA484A92E5A}"/>
              </a:ext>
            </a:extLst>
          </p:cNvPr>
          <p:cNvGrpSpPr/>
          <p:nvPr/>
        </p:nvGrpSpPr>
        <p:grpSpPr>
          <a:xfrm>
            <a:off x="62062" y="2137848"/>
            <a:ext cx="2631128" cy="2238432"/>
            <a:chOff x="703571" y="615480"/>
            <a:chExt cx="5724525" cy="4709553"/>
          </a:xfrm>
        </p:grpSpPr>
        <p:sp>
          <p:nvSpPr>
            <p:cNvPr id="71" name="灯片编号占位符 3">
              <a:extLst>
                <a:ext uri="{FF2B5EF4-FFF2-40B4-BE49-F238E27FC236}">
                  <a16:creationId xmlns:a16="http://schemas.microsoft.com/office/drawing/2014/main" id="{21596A17-F2AA-4997-9DBC-4F7DC7542896}"/>
                </a:ext>
              </a:extLst>
            </p:cNvPr>
            <p:cNvSpPr txBox="1"/>
            <p:nvPr/>
          </p:nvSpPr>
          <p:spPr bwMode="white">
            <a:xfrm>
              <a:off x="2084696" y="5096433"/>
              <a:ext cx="2438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defRPr>
                  <a:solidFill>
                    <a:schemeClr val="tx1"/>
                  </a:solidFill>
                  <a:latin typeface="Calibri" panose="020F0502020204030204" pitchFamily="34" charset="0"/>
                  <a:ea typeface="宋体" panose="02010600030101010101" pitchFamily="2" charset="-122"/>
                </a:defRPr>
              </a:lvl9pPr>
            </a:lstStyle>
            <a:p>
              <a:pPr algn="ctr"/>
              <a:fld id="{B1987341-DE45-4411-9B4A-E7BD2BE25065}" type="slidenum">
                <a:rPr lang="en-US" altLang="zh-CN" sz="900" b="1">
                  <a:solidFill>
                    <a:srgbClr val="FFFFFF"/>
                  </a:solidFill>
                  <a:latin typeface="微软雅黑" panose="020B0503020204020204" pitchFamily="34" charset="-122"/>
                  <a:ea typeface="微软雅黑" panose="020B0503020204020204" pitchFamily="34" charset="-122"/>
                </a:rPr>
                <a:t>31</a:t>
              </a:fld>
              <a:endParaRPr lang="en-US" altLang="zh-CN" sz="900" b="1" dirty="0">
                <a:solidFill>
                  <a:srgbClr val="FFFFFF"/>
                </a:solidFill>
                <a:latin typeface="微软雅黑" panose="020B0503020204020204" pitchFamily="34" charset="-122"/>
                <a:ea typeface="微软雅黑" panose="020B0503020204020204" pitchFamily="34" charset="-122"/>
              </a:endParaRPr>
            </a:p>
          </p:txBody>
        </p:sp>
        <p:sp>
          <p:nvSpPr>
            <p:cNvPr id="72" name="椭圆 71">
              <a:extLst>
                <a:ext uri="{FF2B5EF4-FFF2-40B4-BE49-F238E27FC236}">
                  <a16:creationId xmlns:a16="http://schemas.microsoft.com/office/drawing/2014/main" id="{A5A68F4D-10A6-4C30-BBC5-171F2FA6D112}"/>
                </a:ext>
              </a:extLst>
            </p:cNvPr>
            <p:cNvSpPr/>
            <p:nvPr/>
          </p:nvSpPr>
          <p:spPr>
            <a:xfrm>
              <a:off x="1948171" y="1395970"/>
              <a:ext cx="3375025" cy="318928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b="1">
                <a:solidFill>
                  <a:prstClr val="white"/>
                </a:solidFill>
                <a:latin typeface="微软雅黑" panose="020B0503020204020204" pitchFamily="34" charset="-122"/>
                <a:ea typeface="微软雅黑" panose="020B0503020204020204" pitchFamily="34" charset="-122"/>
              </a:endParaRPr>
            </a:p>
          </p:txBody>
        </p:sp>
        <p:sp>
          <p:nvSpPr>
            <p:cNvPr id="73" name="圆角矩形 5">
              <a:extLst>
                <a:ext uri="{FF2B5EF4-FFF2-40B4-BE49-F238E27FC236}">
                  <a16:creationId xmlns:a16="http://schemas.microsoft.com/office/drawing/2014/main" id="{AC4C33D5-7BC3-42BD-ACA5-138D5701BB3A}"/>
                </a:ext>
              </a:extLst>
            </p:cNvPr>
            <p:cNvSpPr/>
            <p:nvPr/>
          </p:nvSpPr>
          <p:spPr>
            <a:xfrm>
              <a:off x="4513571" y="3412095"/>
              <a:ext cx="1162050" cy="74771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b="1" dirty="0">
                  <a:solidFill>
                    <a:prstClr val="white"/>
                  </a:solidFill>
                  <a:latin typeface="微软雅黑" panose="020B0503020204020204" pitchFamily="34" charset="-122"/>
                  <a:ea typeface="微软雅黑" panose="020B0503020204020204" pitchFamily="34" charset="-122"/>
                </a:rPr>
                <a:t>控制</a:t>
              </a:r>
            </a:p>
          </p:txBody>
        </p:sp>
        <p:sp>
          <p:nvSpPr>
            <p:cNvPr id="74" name="圆角矩形 6">
              <a:extLst>
                <a:ext uri="{FF2B5EF4-FFF2-40B4-BE49-F238E27FC236}">
                  <a16:creationId xmlns:a16="http://schemas.microsoft.com/office/drawing/2014/main" id="{7D755866-A39D-4DE8-8D82-2D4028D51177}"/>
                </a:ext>
              </a:extLst>
            </p:cNvPr>
            <p:cNvSpPr/>
            <p:nvPr/>
          </p:nvSpPr>
          <p:spPr>
            <a:xfrm>
              <a:off x="3019734" y="1167370"/>
              <a:ext cx="1160462" cy="7493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b="1" dirty="0">
                  <a:solidFill>
                    <a:prstClr val="white"/>
                  </a:solidFill>
                  <a:latin typeface="微软雅黑" panose="020B0503020204020204" pitchFamily="34" charset="-122"/>
                  <a:ea typeface="微软雅黑" panose="020B0503020204020204" pitchFamily="34" charset="-122"/>
                </a:rPr>
                <a:t>信息</a:t>
              </a:r>
            </a:p>
          </p:txBody>
        </p:sp>
        <p:sp>
          <p:nvSpPr>
            <p:cNvPr id="75" name="圆角矩形 7">
              <a:extLst>
                <a:ext uri="{FF2B5EF4-FFF2-40B4-BE49-F238E27FC236}">
                  <a16:creationId xmlns:a16="http://schemas.microsoft.com/office/drawing/2014/main" id="{467EB974-85C0-4717-895A-7074065138A7}"/>
                </a:ext>
              </a:extLst>
            </p:cNvPr>
            <p:cNvSpPr/>
            <p:nvPr/>
          </p:nvSpPr>
          <p:spPr>
            <a:xfrm>
              <a:off x="1359209" y="1862695"/>
              <a:ext cx="1177925" cy="74771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b="1" dirty="0">
                  <a:solidFill>
                    <a:prstClr val="white"/>
                  </a:solidFill>
                  <a:latin typeface="微软雅黑" panose="020B0503020204020204" pitchFamily="34" charset="-122"/>
                  <a:ea typeface="微软雅黑" panose="020B0503020204020204" pitchFamily="34" charset="-122"/>
                </a:rPr>
                <a:t>感知</a:t>
              </a:r>
            </a:p>
          </p:txBody>
        </p:sp>
        <p:sp>
          <p:nvSpPr>
            <p:cNvPr id="76" name="圆角矩形 8">
              <a:extLst>
                <a:ext uri="{FF2B5EF4-FFF2-40B4-BE49-F238E27FC236}">
                  <a16:creationId xmlns:a16="http://schemas.microsoft.com/office/drawing/2014/main" id="{57F26837-57D6-4C5F-BCEF-8E8A8996D9B1}"/>
                </a:ext>
              </a:extLst>
            </p:cNvPr>
            <p:cNvSpPr/>
            <p:nvPr/>
          </p:nvSpPr>
          <p:spPr>
            <a:xfrm>
              <a:off x="1378259" y="3313670"/>
              <a:ext cx="1177925" cy="74612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b="1" dirty="0">
                  <a:solidFill>
                    <a:prstClr val="white"/>
                  </a:solidFill>
                  <a:latin typeface="微软雅黑" panose="020B0503020204020204" pitchFamily="34" charset="-122"/>
                  <a:ea typeface="微软雅黑" panose="020B0503020204020204" pitchFamily="34" charset="-122"/>
                </a:rPr>
                <a:t>决策</a:t>
              </a:r>
            </a:p>
          </p:txBody>
        </p:sp>
        <p:sp>
          <p:nvSpPr>
            <p:cNvPr id="77" name="圆角矩形 9">
              <a:extLst>
                <a:ext uri="{FF2B5EF4-FFF2-40B4-BE49-F238E27FC236}">
                  <a16:creationId xmlns:a16="http://schemas.microsoft.com/office/drawing/2014/main" id="{6E830171-F0A5-452B-9836-A273EEC8FE7A}"/>
                </a:ext>
              </a:extLst>
            </p:cNvPr>
            <p:cNvSpPr/>
            <p:nvPr/>
          </p:nvSpPr>
          <p:spPr>
            <a:xfrm>
              <a:off x="3024496" y="3985183"/>
              <a:ext cx="1177925" cy="74612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b="1" dirty="0">
                  <a:solidFill>
                    <a:prstClr val="white"/>
                  </a:solidFill>
                  <a:latin typeface="微软雅黑" panose="020B0503020204020204" pitchFamily="34" charset="-122"/>
                  <a:ea typeface="微软雅黑" panose="020B0503020204020204" pitchFamily="34" charset="-122"/>
                </a:rPr>
                <a:t>行为</a:t>
              </a:r>
            </a:p>
          </p:txBody>
        </p:sp>
        <p:cxnSp>
          <p:nvCxnSpPr>
            <p:cNvPr id="78" name="直接箭头连接符 77">
              <a:extLst>
                <a:ext uri="{FF2B5EF4-FFF2-40B4-BE49-F238E27FC236}">
                  <a16:creationId xmlns:a16="http://schemas.microsoft.com/office/drawing/2014/main" id="{CD62F78A-C128-47B2-8662-2C5F12488D9C}"/>
                </a:ext>
              </a:extLst>
            </p:cNvPr>
            <p:cNvCxnSpPr/>
            <p:nvPr/>
          </p:nvCxnSpPr>
          <p:spPr>
            <a:xfrm flipV="1">
              <a:off x="4224646" y="2404033"/>
              <a:ext cx="409575" cy="265112"/>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圆角矩形 11">
              <a:extLst>
                <a:ext uri="{FF2B5EF4-FFF2-40B4-BE49-F238E27FC236}">
                  <a16:creationId xmlns:a16="http://schemas.microsoft.com/office/drawing/2014/main" id="{46586452-67CF-4857-B70E-1AF0BCF1B53A}"/>
                </a:ext>
              </a:extLst>
            </p:cNvPr>
            <p:cNvSpPr/>
            <p:nvPr/>
          </p:nvSpPr>
          <p:spPr>
            <a:xfrm>
              <a:off x="4634221" y="1778558"/>
              <a:ext cx="1160463" cy="74771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b="1" dirty="0">
                  <a:solidFill>
                    <a:prstClr val="white"/>
                  </a:solidFill>
                  <a:latin typeface="微软雅黑" panose="020B0503020204020204" pitchFamily="34" charset="-122"/>
                  <a:ea typeface="微软雅黑" panose="020B0503020204020204" pitchFamily="34" charset="-122"/>
                </a:rPr>
                <a:t>性能</a:t>
              </a:r>
            </a:p>
          </p:txBody>
        </p:sp>
        <p:sp>
          <p:nvSpPr>
            <p:cNvPr id="80" name="椭圆 79">
              <a:extLst>
                <a:ext uri="{FF2B5EF4-FFF2-40B4-BE49-F238E27FC236}">
                  <a16:creationId xmlns:a16="http://schemas.microsoft.com/office/drawing/2014/main" id="{9AAF9BC2-A49D-40C3-BA32-42DAACD809E2}"/>
                </a:ext>
              </a:extLst>
            </p:cNvPr>
            <p:cNvSpPr/>
            <p:nvPr/>
          </p:nvSpPr>
          <p:spPr>
            <a:xfrm>
              <a:off x="2833996" y="2246870"/>
              <a:ext cx="1522413" cy="1417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b="1" dirty="0">
                  <a:solidFill>
                    <a:prstClr val="white"/>
                  </a:solidFill>
                  <a:latin typeface="微软雅黑" panose="020B0503020204020204" pitchFamily="34" charset="-122"/>
                  <a:ea typeface="微软雅黑" panose="020B0503020204020204" pitchFamily="34" charset="-122"/>
                </a:rPr>
                <a:t>时延</a:t>
              </a:r>
            </a:p>
          </p:txBody>
        </p:sp>
        <p:cxnSp>
          <p:nvCxnSpPr>
            <p:cNvPr id="81" name="直接箭头连接符 80">
              <a:extLst>
                <a:ext uri="{FF2B5EF4-FFF2-40B4-BE49-F238E27FC236}">
                  <a16:creationId xmlns:a16="http://schemas.microsoft.com/office/drawing/2014/main" id="{682BD010-3B9C-44F6-A3A0-EED1AF238951}"/>
                </a:ext>
              </a:extLst>
            </p:cNvPr>
            <p:cNvCxnSpPr/>
            <p:nvPr/>
          </p:nvCxnSpPr>
          <p:spPr>
            <a:xfrm>
              <a:off x="4148446" y="3420033"/>
              <a:ext cx="365125" cy="185737"/>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2E43BDA5-27BE-44B8-8ED7-783E268F0890}"/>
                </a:ext>
              </a:extLst>
            </p:cNvPr>
            <p:cNvCxnSpPr>
              <a:endCxn id="77" idx="0"/>
            </p:cNvCxnSpPr>
            <p:nvPr/>
          </p:nvCxnSpPr>
          <p:spPr>
            <a:xfrm>
              <a:off x="3613459" y="3599420"/>
              <a:ext cx="0" cy="385763"/>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F753C05C-3C5F-4C6E-8614-425626399326}"/>
                </a:ext>
              </a:extLst>
            </p:cNvPr>
            <p:cNvCxnSpPr/>
            <p:nvPr/>
          </p:nvCxnSpPr>
          <p:spPr>
            <a:xfrm flipH="1">
              <a:off x="2537134" y="3364470"/>
              <a:ext cx="442912" cy="23495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4ED5AF1A-3BC4-43C6-B812-332E38158E3D}"/>
                </a:ext>
              </a:extLst>
            </p:cNvPr>
            <p:cNvCxnSpPr/>
            <p:nvPr/>
          </p:nvCxnSpPr>
          <p:spPr>
            <a:xfrm flipH="1" flipV="1">
              <a:off x="2537134" y="2453245"/>
              <a:ext cx="417512" cy="2159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8858CB34-7136-4C02-8CBD-0981E6BE2BCC}"/>
                </a:ext>
              </a:extLst>
            </p:cNvPr>
            <p:cNvCxnSpPr>
              <a:stCxn id="80" idx="0"/>
              <a:endCxn id="74" idx="2"/>
            </p:cNvCxnSpPr>
            <p:nvPr/>
          </p:nvCxnSpPr>
          <p:spPr>
            <a:xfrm flipV="1">
              <a:off x="3595996" y="1916670"/>
              <a:ext cx="4763" cy="3302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C63826C9-4FF6-479C-9714-4EA5AD5CF0E4}"/>
                </a:ext>
              </a:extLst>
            </p:cNvPr>
            <p:cNvSpPr/>
            <p:nvPr/>
          </p:nvSpPr>
          <p:spPr>
            <a:xfrm>
              <a:off x="5886759" y="1778558"/>
              <a:ext cx="541337" cy="747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750" b="1" dirty="0">
                  <a:solidFill>
                    <a:srgbClr val="FF0000"/>
                  </a:solidFill>
                  <a:latin typeface="微软雅黑" panose="020B0503020204020204" pitchFamily="34" charset="-122"/>
                  <a:ea typeface="微软雅黑" panose="020B0503020204020204" pitchFamily="34" charset="-122"/>
                </a:rPr>
                <a:t>下降</a:t>
              </a:r>
            </a:p>
          </p:txBody>
        </p:sp>
        <p:sp>
          <p:nvSpPr>
            <p:cNvPr id="87" name="矩形 86">
              <a:extLst>
                <a:ext uri="{FF2B5EF4-FFF2-40B4-BE49-F238E27FC236}">
                  <a16:creationId xmlns:a16="http://schemas.microsoft.com/office/drawing/2014/main" id="{F8310207-5640-43A9-B8C3-A690E33E742C}"/>
                </a:ext>
              </a:extLst>
            </p:cNvPr>
            <p:cNvSpPr/>
            <p:nvPr/>
          </p:nvSpPr>
          <p:spPr>
            <a:xfrm>
              <a:off x="5813734" y="3388283"/>
              <a:ext cx="541337" cy="747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750" b="1" dirty="0">
                  <a:solidFill>
                    <a:srgbClr val="FF0000"/>
                  </a:solidFill>
                  <a:latin typeface="微软雅黑" panose="020B0503020204020204" pitchFamily="34" charset="-122"/>
                  <a:ea typeface="微软雅黑" panose="020B0503020204020204" pitchFamily="34" charset="-122"/>
                </a:rPr>
                <a:t>失稳</a:t>
              </a:r>
            </a:p>
          </p:txBody>
        </p:sp>
        <p:sp>
          <p:nvSpPr>
            <p:cNvPr id="88" name="矩形 87">
              <a:extLst>
                <a:ext uri="{FF2B5EF4-FFF2-40B4-BE49-F238E27FC236}">
                  <a16:creationId xmlns:a16="http://schemas.microsoft.com/office/drawing/2014/main" id="{4CC36F09-764C-4074-BE4E-8F597B0BD6F3}"/>
                </a:ext>
              </a:extLst>
            </p:cNvPr>
            <p:cNvSpPr/>
            <p:nvPr/>
          </p:nvSpPr>
          <p:spPr>
            <a:xfrm>
              <a:off x="3094346" y="4926570"/>
              <a:ext cx="1130300" cy="3730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750" b="1" dirty="0">
                  <a:solidFill>
                    <a:srgbClr val="FF0000"/>
                  </a:solidFill>
                  <a:latin typeface="微软雅黑" panose="020B0503020204020204" pitchFamily="34" charset="-122"/>
                  <a:ea typeface="微软雅黑" panose="020B0503020204020204" pitchFamily="34" charset="-122"/>
                </a:rPr>
                <a:t>失调</a:t>
              </a:r>
            </a:p>
          </p:txBody>
        </p:sp>
        <p:sp>
          <p:nvSpPr>
            <p:cNvPr id="89" name="矩形 88">
              <a:extLst>
                <a:ext uri="{FF2B5EF4-FFF2-40B4-BE49-F238E27FC236}">
                  <a16:creationId xmlns:a16="http://schemas.microsoft.com/office/drawing/2014/main" id="{30988155-15EE-4AE7-9EBA-C129FC53C84D}"/>
                </a:ext>
              </a:extLst>
            </p:cNvPr>
            <p:cNvSpPr/>
            <p:nvPr/>
          </p:nvSpPr>
          <p:spPr>
            <a:xfrm>
              <a:off x="3068946" y="615480"/>
              <a:ext cx="1130300" cy="3730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750" b="1" dirty="0">
                  <a:solidFill>
                    <a:srgbClr val="FF0000"/>
                  </a:solidFill>
                  <a:latin typeface="微软雅黑" panose="020B0503020204020204" pitchFamily="34" charset="-122"/>
                  <a:ea typeface="微软雅黑" panose="020B0503020204020204" pitchFamily="34" charset="-122"/>
                </a:rPr>
                <a:t>失序</a:t>
              </a:r>
            </a:p>
          </p:txBody>
        </p:sp>
        <p:sp>
          <p:nvSpPr>
            <p:cNvPr id="90" name="矩形 89">
              <a:extLst>
                <a:ext uri="{FF2B5EF4-FFF2-40B4-BE49-F238E27FC236}">
                  <a16:creationId xmlns:a16="http://schemas.microsoft.com/office/drawing/2014/main" id="{420CB300-7005-43C9-BA91-C7F80E3D7F8D}"/>
                </a:ext>
              </a:extLst>
            </p:cNvPr>
            <p:cNvSpPr/>
            <p:nvPr/>
          </p:nvSpPr>
          <p:spPr>
            <a:xfrm>
              <a:off x="703571" y="1872220"/>
              <a:ext cx="541338" cy="747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750" b="1" dirty="0">
                  <a:solidFill>
                    <a:srgbClr val="FF0000"/>
                  </a:solidFill>
                  <a:latin typeface="微软雅黑" panose="020B0503020204020204" pitchFamily="34" charset="-122"/>
                  <a:ea typeface="微软雅黑" panose="020B0503020204020204" pitchFamily="34" charset="-122"/>
                </a:rPr>
                <a:t>失真</a:t>
              </a:r>
            </a:p>
          </p:txBody>
        </p:sp>
        <p:sp>
          <p:nvSpPr>
            <p:cNvPr id="91" name="矩形 90">
              <a:extLst>
                <a:ext uri="{FF2B5EF4-FFF2-40B4-BE49-F238E27FC236}">
                  <a16:creationId xmlns:a16="http://schemas.microsoft.com/office/drawing/2014/main" id="{09AD86DA-D122-4917-8ECC-1E00FA40536E}"/>
                </a:ext>
              </a:extLst>
            </p:cNvPr>
            <p:cNvSpPr/>
            <p:nvPr/>
          </p:nvSpPr>
          <p:spPr>
            <a:xfrm>
              <a:off x="738496" y="3289858"/>
              <a:ext cx="541338" cy="747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750" b="1" dirty="0">
                  <a:solidFill>
                    <a:srgbClr val="FF0000"/>
                  </a:solidFill>
                  <a:latin typeface="微软雅黑" panose="020B0503020204020204" pitchFamily="34" charset="-122"/>
                  <a:ea typeface="微软雅黑" panose="020B0503020204020204" pitchFamily="34" charset="-122"/>
                </a:rPr>
                <a:t>失效</a:t>
              </a:r>
            </a:p>
          </p:txBody>
        </p:sp>
      </p:grpSp>
      <p:pic>
        <p:nvPicPr>
          <p:cNvPr id="2" name="图片 1">
            <a:extLst>
              <a:ext uri="{FF2B5EF4-FFF2-40B4-BE49-F238E27FC236}">
                <a16:creationId xmlns:a16="http://schemas.microsoft.com/office/drawing/2014/main" id="{DD41C5BF-4D0D-4B06-9C4C-FE92E3D64590}"/>
              </a:ext>
            </a:extLst>
          </p:cNvPr>
          <p:cNvPicPr>
            <a:picLocks noChangeAspect="1"/>
          </p:cNvPicPr>
          <p:nvPr/>
        </p:nvPicPr>
        <p:blipFill>
          <a:blip r:embed="rId9"/>
          <a:stretch>
            <a:fillRect/>
          </a:stretch>
        </p:blipFill>
        <p:spPr>
          <a:xfrm>
            <a:off x="5486324" y="2404310"/>
            <a:ext cx="390632" cy="321570"/>
          </a:xfrm>
          <a:prstGeom prst="rect">
            <a:avLst/>
          </a:prstGeom>
        </p:spPr>
      </p:pic>
      <p:cxnSp>
        <p:nvCxnSpPr>
          <p:cNvPr id="92" name="直接连接符 91">
            <a:extLst>
              <a:ext uri="{FF2B5EF4-FFF2-40B4-BE49-F238E27FC236}">
                <a16:creationId xmlns:a16="http://schemas.microsoft.com/office/drawing/2014/main" id="{14BCF699-57F5-4715-BBA4-3324784876B5}"/>
              </a:ext>
            </a:extLst>
          </p:cNvPr>
          <p:cNvCxnSpPr>
            <a:cxnSpLocks/>
            <a:endCxn id="61" idx="0"/>
          </p:cNvCxnSpPr>
          <p:nvPr/>
        </p:nvCxnSpPr>
        <p:spPr bwMode="auto">
          <a:xfrm flipH="1">
            <a:off x="4944610" y="2724560"/>
            <a:ext cx="617879" cy="554221"/>
          </a:xfrm>
          <a:prstGeom prst="line">
            <a:avLst/>
          </a:prstGeom>
          <a:ln>
            <a:solidFill>
              <a:schemeClr val="tx1"/>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3" name="直接连接符 92">
            <a:extLst>
              <a:ext uri="{FF2B5EF4-FFF2-40B4-BE49-F238E27FC236}">
                <a16:creationId xmlns:a16="http://schemas.microsoft.com/office/drawing/2014/main" id="{934CA574-5A5F-4CB6-B7B4-B1302D0D9DC1}"/>
              </a:ext>
            </a:extLst>
          </p:cNvPr>
          <p:cNvCxnSpPr>
            <a:cxnSpLocks/>
          </p:cNvCxnSpPr>
          <p:nvPr/>
        </p:nvCxnSpPr>
        <p:spPr bwMode="auto">
          <a:xfrm flipH="1">
            <a:off x="5645732" y="2743777"/>
            <a:ext cx="35909" cy="454196"/>
          </a:xfrm>
          <a:prstGeom prst="line">
            <a:avLst/>
          </a:prstGeom>
          <a:ln>
            <a:solidFill>
              <a:schemeClr val="tx1"/>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6" name="直接连接符 95">
            <a:extLst>
              <a:ext uri="{FF2B5EF4-FFF2-40B4-BE49-F238E27FC236}">
                <a16:creationId xmlns:a16="http://schemas.microsoft.com/office/drawing/2014/main" id="{9DE2073E-EE42-4755-954C-C4366C5D018F}"/>
              </a:ext>
            </a:extLst>
          </p:cNvPr>
          <p:cNvCxnSpPr>
            <a:cxnSpLocks/>
          </p:cNvCxnSpPr>
          <p:nvPr/>
        </p:nvCxnSpPr>
        <p:spPr bwMode="auto">
          <a:xfrm flipH="1" flipV="1">
            <a:off x="5800477" y="2756298"/>
            <a:ext cx="573518" cy="538115"/>
          </a:xfrm>
          <a:prstGeom prst="line">
            <a:avLst/>
          </a:prstGeom>
          <a:ln>
            <a:solidFill>
              <a:schemeClr val="tx1"/>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7036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60" name="Rectangle 4"/>
          <p:cNvSpPr>
            <a:spLocks noChangeArrowheads="1"/>
          </p:cNvSpPr>
          <p:nvPr/>
        </p:nvSpPr>
        <p:spPr bwMode="auto">
          <a:xfrm>
            <a:off x="1187624" y="249493"/>
            <a:ext cx="7012158" cy="392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p>
            <a:pPr defTabSz="914378" eaLnBrk="0" hangingPunct="0"/>
            <a:r>
              <a:rPr lang="zh-CN" altLang="en-US" sz="2400" b="1" dirty="0">
                <a:solidFill>
                  <a:schemeClr val="tx2"/>
                </a:solidFill>
                <a:latin typeface="+mj-lt"/>
                <a:ea typeface="+mj-ea"/>
                <a:cs typeface="+mj-cs"/>
              </a:rPr>
              <a:t>初步探索：基于</a:t>
            </a:r>
            <a:r>
              <a:rPr lang="en-US" altLang="zh-CN" sz="2400" b="1" dirty="0">
                <a:solidFill>
                  <a:schemeClr val="tx2"/>
                </a:solidFill>
                <a:latin typeface="+mj-lt"/>
                <a:ea typeface="+mj-ea"/>
                <a:cs typeface="+mj-cs"/>
              </a:rPr>
              <a:t>SDN</a:t>
            </a:r>
            <a:r>
              <a:rPr lang="zh-CN" altLang="en-US" sz="2400" b="1" dirty="0">
                <a:solidFill>
                  <a:schemeClr val="tx2"/>
                </a:solidFill>
                <a:latin typeface="+mj-lt"/>
                <a:ea typeface="+mj-ea"/>
                <a:cs typeface="+mj-cs"/>
              </a:rPr>
              <a:t>的车载以太网</a:t>
            </a:r>
          </a:p>
        </p:txBody>
      </p:sp>
      <p:sp>
        <p:nvSpPr>
          <p:cNvPr id="49" name="矩形 48">
            <a:extLst>
              <a:ext uri="{FF2B5EF4-FFF2-40B4-BE49-F238E27FC236}">
                <a16:creationId xmlns:a16="http://schemas.microsoft.com/office/drawing/2014/main" id="{AF8B122E-2A24-4D9C-B50D-701AC2DB3390}"/>
              </a:ext>
            </a:extLst>
          </p:cNvPr>
          <p:cNvSpPr/>
          <p:nvPr/>
        </p:nvSpPr>
        <p:spPr bwMode="auto">
          <a:xfrm>
            <a:off x="5240721" y="4364558"/>
            <a:ext cx="1073944" cy="727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00" b="1" dirty="0">
              <a:solidFill>
                <a:srgbClr val="002060"/>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F36DC7C-9203-40EA-ADFD-F1783D7921DE}"/>
              </a:ext>
            </a:extLst>
          </p:cNvPr>
          <p:cNvSpPr/>
          <p:nvPr/>
        </p:nvSpPr>
        <p:spPr>
          <a:xfrm>
            <a:off x="270537" y="987574"/>
            <a:ext cx="8602926" cy="646331"/>
          </a:xfrm>
          <a:prstGeom prst="rect">
            <a:avLst/>
          </a:prstGeom>
          <a:solidFill>
            <a:srgbClr val="FFFF00"/>
          </a:solidFill>
          <a:ln>
            <a:solidFill>
              <a:schemeClr val="tx1"/>
            </a:solidFill>
          </a:ln>
        </p:spPr>
        <p:txBody>
          <a:bodyPr wrap="square">
            <a:spAutoFit/>
          </a:bodyPr>
          <a:lstStyle/>
          <a:p>
            <a:r>
              <a:rPr lang="zh-CN" altLang="en-US" sz="1800" b="1" dirty="0">
                <a:latin typeface="微软雅黑" panose="020B0503020204020204" pitchFamily="34" charset="-122"/>
                <a:ea typeface="微软雅黑" panose="020B0503020204020204" pitchFamily="34" charset="-122"/>
              </a:rPr>
              <a:t>针对基于</a:t>
            </a:r>
            <a:r>
              <a:rPr lang="en-US" altLang="zh-CN" sz="1800" b="1" dirty="0">
                <a:latin typeface="微软雅黑" panose="020B0503020204020204" pitchFamily="34" charset="-122"/>
                <a:ea typeface="微软雅黑" panose="020B0503020204020204" pitchFamily="34" charset="-122"/>
              </a:rPr>
              <a:t>CAN</a:t>
            </a:r>
            <a:r>
              <a:rPr lang="zh-CN" altLang="en-US" sz="1800" b="1" dirty="0">
                <a:latin typeface="微软雅黑" panose="020B0503020204020204" pitchFamily="34" charset="-122"/>
                <a:ea typeface="微软雅黑" panose="020B0503020204020204" pitchFamily="34" charset="-122"/>
              </a:rPr>
              <a:t>总线的传统车载网络传输速率慢等问题，基于车载以太网、</a:t>
            </a:r>
            <a:r>
              <a:rPr lang="en-US" altLang="zh-CN" sz="1800" b="1" dirty="0">
                <a:latin typeface="微软雅黑" panose="020B0503020204020204" pitchFamily="34" charset="-122"/>
                <a:ea typeface="微软雅黑" panose="020B0503020204020204" pitchFamily="34" charset="-122"/>
              </a:rPr>
              <a:t>TSN</a:t>
            </a:r>
            <a:r>
              <a:rPr lang="zh-CN" altLang="en-US" sz="1800" b="1" dirty="0">
                <a:latin typeface="微软雅黑" panose="020B0503020204020204" pitchFamily="34" charset="-122"/>
                <a:ea typeface="微软雅黑" panose="020B0503020204020204" pitchFamily="34" charset="-122"/>
              </a:rPr>
              <a:t>为基础，</a:t>
            </a:r>
            <a:r>
              <a:rPr lang="zh-CN" altLang="en-US" sz="1800" b="1" dirty="0">
                <a:solidFill>
                  <a:srgbClr val="FF0000"/>
                </a:solidFill>
                <a:latin typeface="微软雅黑" panose="020B0503020204020204" pitchFamily="34" charset="-122"/>
                <a:ea typeface="微软雅黑" panose="020B0503020204020204" pitchFamily="34" charset="-122"/>
              </a:rPr>
              <a:t>通过</a:t>
            </a:r>
            <a:r>
              <a:rPr lang="en-US" altLang="zh-CN" sz="1800" b="1" dirty="0">
                <a:solidFill>
                  <a:srgbClr val="FF0000"/>
                </a:solidFill>
                <a:latin typeface="微软雅黑" panose="020B0503020204020204" pitchFamily="34" charset="-122"/>
                <a:ea typeface="微软雅黑" panose="020B0503020204020204" pitchFamily="34" charset="-122"/>
              </a:rPr>
              <a:t>SDN</a:t>
            </a:r>
            <a:r>
              <a:rPr lang="zh-CN" altLang="en-US" sz="1800" b="1" dirty="0">
                <a:solidFill>
                  <a:srgbClr val="FF0000"/>
                </a:solidFill>
                <a:latin typeface="微软雅黑" panose="020B0503020204020204" pitchFamily="34" charset="-122"/>
                <a:ea typeface="微软雅黑" panose="020B0503020204020204" pitchFamily="34" charset="-122"/>
              </a:rPr>
              <a:t>构建智能车载网络架构，实现车载传感器设备数据高速、确定性传输</a:t>
            </a:r>
            <a:endParaRPr lang="zh-CN" altLang="en-US" sz="1800" b="1"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08812081-0243-4315-8B67-DFD09F283EBD}"/>
              </a:ext>
            </a:extLst>
          </p:cNvPr>
          <p:cNvSpPr/>
          <p:nvPr/>
        </p:nvSpPr>
        <p:spPr bwMode="auto">
          <a:xfrm>
            <a:off x="3782888" y="2787774"/>
            <a:ext cx="1224136" cy="55156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90000"/>
              </a:lnSpc>
              <a:spcBef>
                <a:spcPct val="20000"/>
              </a:spcBef>
              <a:spcAft>
                <a:spcPct val="0"/>
              </a:spcAft>
              <a:buClrTx/>
              <a:buSzTx/>
              <a:tabLst/>
            </a:pPr>
            <a:r>
              <a:rPr kumimoji="0" lang="zh-CN" altLang="en-US" sz="1400" b="1" i="0" u="none" strike="noStrike" cap="none" normalizeH="0" baseline="0" dirty="0">
                <a:ln>
                  <a:noFill/>
                </a:ln>
                <a:solidFill>
                  <a:schemeClr val="tx1"/>
                </a:solidFill>
                <a:effectLst/>
                <a:latin typeface="Arial" pitchFamily="34" charset="0"/>
                <a:ea typeface="幼圆" pitchFamily="49" charset="-122"/>
              </a:rPr>
              <a:t>集中式网络配置</a:t>
            </a:r>
            <a:r>
              <a:rPr kumimoji="0" lang="en-US" altLang="zh-CN" sz="1400" b="1" i="0" u="none" strike="noStrike" cap="none" normalizeH="0" baseline="0" dirty="0">
                <a:ln>
                  <a:noFill/>
                </a:ln>
                <a:solidFill>
                  <a:schemeClr val="tx1"/>
                </a:solidFill>
                <a:effectLst/>
                <a:latin typeface="Arial" pitchFamily="34" charset="0"/>
                <a:ea typeface="幼圆" pitchFamily="49" charset="-122"/>
              </a:rPr>
              <a:t>CNC</a:t>
            </a:r>
            <a:endParaRPr kumimoji="0" lang="zh-CN" altLang="en-US" sz="1400" b="1" i="0" u="none" strike="noStrike" cap="none" normalizeH="0" baseline="0" dirty="0">
              <a:ln>
                <a:noFill/>
              </a:ln>
              <a:solidFill>
                <a:schemeClr val="tx1"/>
              </a:solidFill>
              <a:effectLst/>
              <a:latin typeface="Arial" pitchFamily="34" charset="0"/>
              <a:ea typeface="幼圆" pitchFamily="49" charset="-122"/>
            </a:endParaRPr>
          </a:p>
        </p:txBody>
      </p:sp>
      <p:sp>
        <p:nvSpPr>
          <p:cNvPr id="11" name="矩形 10">
            <a:extLst>
              <a:ext uri="{FF2B5EF4-FFF2-40B4-BE49-F238E27FC236}">
                <a16:creationId xmlns:a16="http://schemas.microsoft.com/office/drawing/2014/main" id="{7EE3351F-456E-4459-87A0-3D27919E9362}"/>
              </a:ext>
            </a:extLst>
          </p:cNvPr>
          <p:cNvSpPr/>
          <p:nvPr/>
        </p:nvSpPr>
        <p:spPr bwMode="auto">
          <a:xfrm>
            <a:off x="3779912" y="1782487"/>
            <a:ext cx="1224136" cy="57323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90000"/>
              </a:lnSpc>
              <a:spcBef>
                <a:spcPct val="20000"/>
              </a:spcBef>
              <a:spcAft>
                <a:spcPct val="0"/>
              </a:spcAft>
              <a:buClrTx/>
              <a:buSzTx/>
              <a:tabLst/>
            </a:pPr>
            <a:r>
              <a:rPr kumimoji="0" lang="zh-CN" altLang="en-US" sz="1400" b="1" i="0" u="none" strike="noStrike" cap="none" normalizeH="0" baseline="0" dirty="0">
                <a:ln>
                  <a:noFill/>
                </a:ln>
                <a:solidFill>
                  <a:schemeClr val="tx1"/>
                </a:solidFill>
                <a:effectLst/>
                <a:latin typeface="Arial" pitchFamily="34" charset="0"/>
                <a:ea typeface="幼圆" pitchFamily="49" charset="-122"/>
              </a:rPr>
              <a:t>集中式用户配置</a:t>
            </a:r>
            <a:r>
              <a:rPr kumimoji="0" lang="en-US" altLang="zh-CN" sz="1400" b="1" i="0" u="none" strike="noStrike" cap="none" normalizeH="0" baseline="0" dirty="0">
                <a:ln>
                  <a:noFill/>
                </a:ln>
                <a:solidFill>
                  <a:schemeClr val="tx1"/>
                </a:solidFill>
                <a:effectLst/>
                <a:latin typeface="Arial" pitchFamily="34" charset="0"/>
                <a:ea typeface="幼圆" pitchFamily="49" charset="-122"/>
              </a:rPr>
              <a:t>CUC</a:t>
            </a:r>
            <a:endParaRPr kumimoji="0" lang="zh-CN" altLang="en-US" sz="1400" b="1" i="0" u="none" strike="noStrike" cap="none" normalizeH="0" baseline="0" dirty="0">
              <a:ln>
                <a:noFill/>
              </a:ln>
              <a:solidFill>
                <a:schemeClr val="tx1"/>
              </a:solidFill>
              <a:effectLst/>
              <a:latin typeface="Arial" pitchFamily="34" charset="0"/>
              <a:ea typeface="幼圆" pitchFamily="49" charset="-122"/>
            </a:endParaRPr>
          </a:p>
        </p:txBody>
      </p:sp>
      <p:pic>
        <p:nvPicPr>
          <p:cNvPr id="12" name="图片 11">
            <a:extLst>
              <a:ext uri="{FF2B5EF4-FFF2-40B4-BE49-F238E27FC236}">
                <a16:creationId xmlns:a16="http://schemas.microsoft.com/office/drawing/2014/main" id="{F2B4DE9F-6517-40E4-8219-FA9D366BBA3E}"/>
              </a:ext>
            </a:extLst>
          </p:cNvPr>
          <p:cNvPicPr>
            <a:picLocks noChangeAspect="1"/>
          </p:cNvPicPr>
          <p:nvPr/>
        </p:nvPicPr>
        <p:blipFill>
          <a:blip r:embed="rId3"/>
          <a:stretch>
            <a:fillRect/>
          </a:stretch>
        </p:blipFill>
        <p:spPr>
          <a:xfrm>
            <a:off x="2795245" y="4061157"/>
            <a:ext cx="778967" cy="742841"/>
          </a:xfrm>
          <a:prstGeom prst="rect">
            <a:avLst/>
          </a:prstGeom>
        </p:spPr>
      </p:pic>
      <p:pic>
        <p:nvPicPr>
          <p:cNvPr id="15" name="图片 14">
            <a:extLst>
              <a:ext uri="{FF2B5EF4-FFF2-40B4-BE49-F238E27FC236}">
                <a16:creationId xmlns:a16="http://schemas.microsoft.com/office/drawing/2014/main" id="{ABBDE6AD-884C-478F-A256-E4627120EC9D}"/>
              </a:ext>
            </a:extLst>
          </p:cNvPr>
          <p:cNvPicPr>
            <a:picLocks noChangeAspect="1"/>
          </p:cNvPicPr>
          <p:nvPr/>
        </p:nvPicPr>
        <p:blipFill>
          <a:blip r:embed="rId3"/>
          <a:stretch>
            <a:fillRect/>
          </a:stretch>
        </p:blipFill>
        <p:spPr>
          <a:xfrm>
            <a:off x="5118620" y="4038756"/>
            <a:ext cx="778967" cy="742841"/>
          </a:xfrm>
          <a:prstGeom prst="rect">
            <a:avLst/>
          </a:prstGeom>
        </p:spPr>
      </p:pic>
      <p:sp>
        <p:nvSpPr>
          <p:cNvPr id="13" name="文本框 12">
            <a:extLst>
              <a:ext uri="{FF2B5EF4-FFF2-40B4-BE49-F238E27FC236}">
                <a16:creationId xmlns:a16="http://schemas.microsoft.com/office/drawing/2014/main" id="{C0BA3B88-6D0D-4808-B79D-BEE88A890D63}"/>
              </a:ext>
            </a:extLst>
          </p:cNvPr>
          <p:cNvSpPr txBox="1"/>
          <p:nvPr/>
        </p:nvSpPr>
        <p:spPr>
          <a:xfrm>
            <a:off x="2536656" y="4074626"/>
            <a:ext cx="1296144" cy="369332"/>
          </a:xfrm>
          <a:prstGeom prst="rect">
            <a:avLst/>
          </a:prstGeom>
          <a:noFill/>
        </p:spPr>
        <p:txBody>
          <a:bodyPr wrap="square" rtlCol="0">
            <a:spAutoFit/>
          </a:bodyPr>
          <a:lstStyle/>
          <a:p>
            <a:pPr algn="ctr"/>
            <a:r>
              <a:rPr lang="en-US" altLang="zh-CN" sz="900" b="1" dirty="0"/>
              <a:t>TSN</a:t>
            </a:r>
          </a:p>
          <a:p>
            <a:pPr algn="ctr"/>
            <a:r>
              <a:rPr lang="zh-CN" altLang="en-US" sz="900" b="1" dirty="0"/>
              <a:t>交换机</a:t>
            </a:r>
          </a:p>
        </p:txBody>
      </p:sp>
      <p:sp>
        <p:nvSpPr>
          <p:cNvPr id="17" name="文本框 16">
            <a:extLst>
              <a:ext uri="{FF2B5EF4-FFF2-40B4-BE49-F238E27FC236}">
                <a16:creationId xmlns:a16="http://schemas.microsoft.com/office/drawing/2014/main" id="{19A7CE8A-376A-4119-8E12-2CFC6A31C7F4}"/>
              </a:ext>
            </a:extLst>
          </p:cNvPr>
          <p:cNvSpPr txBox="1"/>
          <p:nvPr/>
        </p:nvSpPr>
        <p:spPr>
          <a:xfrm>
            <a:off x="4860031" y="4057850"/>
            <a:ext cx="1296144" cy="369332"/>
          </a:xfrm>
          <a:prstGeom prst="rect">
            <a:avLst/>
          </a:prstGeom>
          <a:noFill/>
        </p:spPr>
        <p:txBody>
          <a:bodyPr wrap="square" rtlCol="0">
            <a:spAutoFit/>
          </a:bodyPr>
          <a:lstStyle/>
          <a:p>
            <a:pPr algn="ctr"/>
            <a:r>
              <a:rPr lang="en-US" altLang="zh-CN" sz="900" b="1" dirty="0"/>
              <a:t>TSN</a:t>
            </a:r>
          </a:p>
          <a:p>
            <a:pPr algn="ctr"/>
            <a:r>
              <a:rPr lang="zh-CN" altLang="en-US" sz="900" b="1" dirty="0"/>
              <a:t>交换机</a:t>
            </a:r>
          </a:p>
        </p:txBody>
      </p:sp>
      <p:sp>
        <p:nvSpPr>
          <p:cNvPr id="21" name="文本框 20">
            <a:extLst>
              <a:ext uri="{FF2B5EF4-FFF2-40B4-BE49-F238E27FC236}">
                <a16:creationId xmlns:a16="http://schemas.microsoft.com/office/drawing/2014/main" id="{2D958BBE-1E2D-48EF-ABBC-DECE20699C58}"/>
              </a:ext>
            </a:extLst>
          </p:cNvPr>
          <p:cNvSpPr txBox="1"/>
          <p:nvPr/>
        </p:nvSpPr>
        <p:spPr>
          <a:xfrm>
            <a:off x="701967" y="4829143"/>
            <a:ext cx="1296144" cy="230832"/>
          </a:xfrm>
          <a:prstGeom prst="rect">
            <a:avLst/>
          </a:prstGeom>
          <a:noFill/>
        </p:spPr>
        <p:txBody>
          <a:bodyPr wrap="square" rtlCol="0">
            <a:spAutoFit/>
          </a:bodyPr>
          <a:lstStyle/>
          <a:p>
            <a:pPr algn="ctr"/>
            <a:r>
              <a:rPr lang="zh-CN" altLang="en-US" sz="900" b="1" dirty="0"/>
              <a:t>数据发站</a:t>
            </a:r>
          </a:p>
        </p:txBody>
      </p:sp>
      <p:sp>
        <p:nvSpPr>
          <p:cNvPr id="22" name="文本框 21">
            <a:extLst>
              <a:ext uri="{FF2B5EF4-FFF2-40B4-BE49-F238E27FC236}">
                <a16:creationId xmlns:a16="http://schemas.microsoft.com/office/drawing/2014/main" id="{C5DB9DD3-548B-4C0C-8EEC-4C31FCE96AAC}"/>
              </a:ext>
            </a:extLst>
          </p:cNvPr>
          <p:cNvSpPr txBox="1"/>
          <p:nvPr/>
        </p:nvSpPr>
        <p:spPr>
          <a:xfrm>
            <a:off x="6876256" y="4829143"/>
            <a:ext cx="1296144" cy="230832"/>
          </a:xfrm>
          <a:prstGeom prst="rect">
            <a:avLst/>
          </a:prstGeom>
          <a:noFill/>
        </p:spPr>
        <p:txBody>
          <a:bodyPr wrap="square" rtlCol="0">
            <a:spAutoFit/>
          </a:bodyPr>
          <a:lstStyle/>
          <a:p>
            <a:pPr algn="ctr"/>
            <a:r>
              <a:rPr lang="zh-CN" altLang="en-US" sz="900" b="1" dirty="0"/>
              <a:t>数据收站</a:t>
            </a:r>
          </a:p>
        </p:txBody>
      </p:sp>
      <p:pic>
        <p:nvPicPr>
          <p:cNvPr id="20" name="图片 19">
            <a:extLst>
              <a:ext uri="{FF2B5EF4-FFF2-40B4-BE49-F238E27FC236}">
                <a16:creationId xmlns:a16="http://schemas.microsoft.com/office/drawing/2014/main" id="{1A16080D-B9BF-4FDE-9430-5ACD6AFACCB4}"/>
              </a:ext>
            </a:extLst>
          </p:cNvPr>
          <p:cNvPicPr>
            <a:picLocks noChangeAspect="1"/>
          </p:cNvPicPr>
          <p:nvPr/>
        </p:nvPicPr>
        <p:blipFill>
          <a:blip r:embed="rId4"/>
          <a:stretch>
            <a:fillRect/>
          </a:stretch>
        </p:blipFill>
        <p:spPr>
          <a:xfrm>
            <a:off x="7086196" y="4029626"/>
            <a:ext cx="894978" cy="756864"/>
          </a:xfrm>
          <a:prstGeom prst="rect">
            <a:avLst/>
          </a:prstGeom>
        </p:spPr>
      </p:pic>
      <p:pic>
        <p:nvPicPr>
          <p:cNvPr id="23" name="图片 22">
            <a:extLst>
              <a:ext uri="{FF2B5EF4-FFF2-40B4-BE49-F238E27FC236}">
                <a16:creationId xmlns:a16="http://schemas.microsoft.com/office/drawing/2014/main" id="{F379A8EE-5A7D-47B4-A532-CE03FEDD0F67}"/>
              </a:ext>
            </a:extLst>
          </p:cNvPr>
          <p:cNvPicPr>
            <a:picLocks noChangeAspect="1"/>
          </p:cNvPicPr>
          <p:nvPr/>
        </p:nvPicPr>
        <p:blipFill>
          <a:blip r:embed="rId5"/>
          <a:stretch>
            <a:fillRect/>
          </a:stretch>
        </p:blipFill>
        <p:spPr>
          <a:xfrm>
            <a:off x="899592" y="4050366"/>
            <a:ext cx="900894" cy="753632"/>
          </a:xfrm>
          <a:prstGeom prst="rect">
            <a:avLst/>
          </a:prstGeom>
        </p:spPr>
      </p:pic>
      <p:cxnSp>
        <p:nvCxnSpPr>
          <p:cNvPr id="25" name="直接连接符 24">
            <a:extLst>
              <a:ext uri="{FF2B5EF4-FFF2-40B4-BE49-F238E27FC236}">
                <a16:creationId xmlns:a16="http://schemas.microsoft.com/office/drawing/2014/main" id="{A5F8FA6F-0AE2-49D4-91AC-6CA5609AF273}"/>
              </a:ext>
            </a:extLst>
          </p:cNvPr>
          <p:cNvCxnSpPr/>
          <p:nvPr/>
        </p:nvCxnSpPr>
        <p:spPr bwMode="auto">
          <a:xfrm flipH="1">
            <a:off x="3275856" y="3339335"/>
            <a:ext cx="936104" cy="600567"/>
          </a:xfrm>
          <a:prstGeom prst="line">
            <a:avLst/>
          </a:prstGeom>
          <a:ln>
            <a:solidFill>
              <a:schemeClr val="tx1"/>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直接连接符 27">
            <a:extLst>
              <a:ext uri="{FF2B5EF4-FFF2-40B4-BE49-F238E27FC236}">
                <a16:creationId xmlns:a16="http://schemas.microsoft.com/office/drawing/2014/main" id="{421D6F2A-6B90-4742-9C09-1EE20BDD031F}"/>
              </a:ext>
            </a:extLst>
          </p:cNvPr>
          <p:cNvCxnSpPr>
            <a:cxnSpLocks/>
          </p:cNvCxnSpPr>
          <p:nvPr/>
        </p:nvCxnSpPr>
        <p:spPr bwMode="auto">
          <a:xfrm>
            <a:off x="4572000" y="3339334"/>
            <a:ext cx="1008112" cy="596089"/>
          </a:xfrm>
          <a:prstGeom prst="line">
            <a:avLst/>
          </a:prstGeom>
          <a:ln>
            <a:solidFill>
              <a:schemeClr val="tx1"/>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13281DF0-1602-4716-AB34-4D3EFC0D701C}"/>
              </a:ext>
            </a:extLst>
          </p:cNvPr>
          <p:cNvCxnSpPr>
            <a:cxnSpLocks/>
          </p:cNvCxnSpPr>
          <p:nvPr/>
        </p:nvCxnSpPr>
        <p:spPr bwMode="auto">
          <a:xfrm flipH="1">
            <a:off x="1331640" y="2369345"/>
            <a:ext cx="2775664" cy="1584026"/>
          </a:xfrm>
          <a:prstGeom prst="line">
            <a:avLst/>
          </a:prstGeom>
          <a:ln>
            <a:solidFill>
              <a:schemeClr val="tx1"/>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直接连接符 32">
            <a:extLst>
              <a:ext uri="{FF2B5EF4-FFF2-40B4-BE49-F238E27FC236}">
                <a16:creationId xmlns:a16="http://schemas.microsoft.com/office/drawing/2014/main" id="{7239D697-25B7-4527-84F2-0C37B36E8924}"/>
              </a:ext>
            </a:extLst>
          </p:cNvPr>
          <p:cNvCxnSpPr>
            <a:cxnSpLocks/>
          </p:cNvCxnSpPr>
          <p:nvPr/>
        </p:nvCxnSpPr>
        <p:spPr bwMode="auto">
          <a:xfrm>
            <a:off x="4693541" y="2369345"/>
            <a:ext cx="2830787" cy="1566078"/>
          </a:xfrm>
          <a:prstGeom prst="line">
            <a:avLst/>
          </a:prstGeom>
          <a:ln>
            <a:solidFill>
              <a:schemeClr val="tx1"/>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7" name="直接连接符 36">
            <a:extLst>
              <a:ext uri="{FF2B5EF4-FFF2-40B4-BE49-F238E27FC236}">
                <a16:creationId xmlns:a16="http://schemas.microsoft.com/office/drawing/2014/main" id="{B5899A2C-8622-4DFE-B4B7-DF698F67C1A6}"/>
              </a:ext>
            </a:extLst>
          </p:cNvPr>
          <p:cNvCxnSpPr>
            <a:cxnSpLocks/>
          </p:cNvCxnSpPr>
          <p:nvPr/>
        </p:nvCxnSpPr>
        <p:spPr bwMode="auto">
          <a:xfrm>
            <a:off x="4417244" y="2381474"/>
            <a:ext cx="0" cy="386598"/>
          </a:xfrm>
          <a:prstGeom prst="line">
            <a:avLst/>
          </a:prstGeom>
          <a:ln>
            <a:solidFill>
              <a:schemeClr val="tx1"/>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8A431524-925F-47BF-BAD8-DC685FA83CB0}"/>
              </a:ext>
            </a:extLst>
          </p:cNvPr>
          <p:cNvSpPr txBox="1"/>
          <p:nvPr/>
        </p:nvSpPr>
        <p:spPr>
          <a:xfrm>
            <a:off x="3790008" y="3646043"/>
            <a:ext cx="1450713" cy="246221"/>
          </a:xfrm>
          <a:prstGeom prst="rect">
            <a:avLst/>
          </a:prstGeom>
          <a:noFill/>
        </p:spPr>
        <p:txBody>
          <a:bodyPr wrap="square" rtlCol="0">
            <a:spAutoFit/>
          </a:bodyPr>
          <a:lstStyle/>
          <a:p>
            <a:r>
              <a:rPr lang="en-US" altLang="zh-CN" b="1" dirty="0"/>
              <a:t>NETCONF/YANG</a:t>
            </a:r>
            <a:endParaRPr lang="zh-CN" altLang="en-US" b="1" dirty="0"/>
          </a:p>
        </p:txBody>
      </p:sp>
      <p:cxnSp>
        <p:nvCxnSpPr>
          <p:cNvPr id="42" name="直接连接符 41">
            <a:extLst>
              <a:ext uri="{FF2B5EF4-FFF2-40B4-BE49-F238E27FC236}">
                <a16:creationId xmlns:a16="http://schemas.microsoft.com/office/drawing/2014/main" id="{1A8FE9A4-CA07-4B58-B102-87C03A6517D6}"/>
              </a:ext>
            </a:extLst>
          </p:cNvPr>
          <p:cNvCxnSpPr>
            <a:cxnSpLocks/>
          </p:cNvCxnSpPr>
          <p:nvPr/>
        </p:nvCxnSpPr>
        <p:spPr bwMode="auto">
          <a:xfrm flipH="1">
            <a:off x="1815922" y="4433675"/>
            <a:ext cx="978353" cy="0"/>
          </a:xfrm>
          <a:prstGeom prst="line">
            <a:avLst/>
          </a:prstGeom>
          <a:ln>
            <a:solidFill>
              <a:schemeClr val="tx1"/>
            </a:solidFill>
            <a:prstDash val="soli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5B8CD67E-DAAB-4BA1-AA8E-1C2678B421BC}"/>
              </a:ext>
            </a:extLst>
          </p:cNvPr>
          <p:cNvCxnSpPr>
            <a:cxnSpLocks/>
          </p:cNvCxnSpPr>
          <p:nvPr/>
        </p:nvCxnSpPr>
        <p:spPr bwMode="auto">
          <a:xfrm flipH="1">
            <a:off x="6012160" y="4419045"/>
            <a:ext cx="978354" cy="14630"/>
          </a:xfrm>
          <a:prstGeom prst="line">
            <a:avLst/>
          </a:prstGeom>
          <a:ln>
            <a:solidFill>
              <a:schemeClr val="tx1"/>
            </a:solidFill>
            <a:prstDash val="soli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A59793FE-90EC-4ACE-98AA-98C282EC4F4A}"/>
              </a:ext>
            </a:extLst>
          </p:cNvPr>
          <p:cNvCxnSpPr>
            <a:cxnSpLocks/>
          </p:cNvCxnSpPr>
          <p:nvPr/>
        </p:nvCxnSpPr>
        <p:spPr bwMode="auto">
          <a:xfrm flipH="1">
            <a:off x="3618128" y="4427182"/>
            <a:ext cx="1457928" cy="16776"/>
          </a:xfrm>
          <a:prstGeom prst="line">
            <a:avLst/>
          </a:prstGeom>
          <a:ln>
            <a:solidFill>
              <a:schemeClr val="tx1"/>
            </a:solidFill>
            <a:prstDash val="soli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5DF3D7C7-02C0-4FB8-8C7A-1CEC4DD139FF}"/>
              </a:ext>
            </a:extLst>
          </p:cNvPr>
          <p:cNvSpPr/>
          <p:nvPr/>
        </p:nvSpPr>
        <p:spPr bwMode="auto">
          <a:xfrm>
            <a:off x="1966508" y="4229029"/>
            <a:ext cx="158804" cy="141826"/>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Char char="•"/>
              <a:tabLst/>
            </a:pPr>
            <a:endParaRPr kumimoji="0" lang="zh-CN" altLang="en-US" sz="1000" b="0" i="0" u="none" strike="noStrike" cap="none" normalizeH="0" baseline="0">
              <a:ln>
                <a:noFill/>
              </a:ln>
              <a:solidFill>
                <a:schemeClr val="tx1"/>
              </a:solidFill>
              <a:effectLst/>
              <a:latin typeface="Arial" pitchFamily="34" charset="0"/>
              <a:ea typeface="幼圆" pitchFamily="49" charset="-122"/>
            </a:endParaRPr>
          </a:p>
        </p:txBody>
      </p:sp>
      <p:sp>
        <p:nvSpPr>
          <p:cNvPr id="51" name="矩形 50">
            <a:extLst>
              <a:ext uri="{FF2B5EF4-FFF2-40B4-BE49-F238E27FC236}">
                <a16:creationId xmlns:a16="http://schemas.microsoft.com/office/drawing/2014/main" id="{86705F18-03FD-4005-A030-D7BE7F1C6C2E}"/>
              </a:ext>
            </a:extLst>
          </p:cNvPr>
          <p:cNvSpPr/>
          <p:nvPr/>
        </p:nvSpPr>
        <p:spPr bwMode="auto">
          <a:xfrm>
            <a:off x="2167014" y="4227934"/>
            <a:ext cx="222108" cy="144016"/>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Char char="•"/>
              <a:tabLst/>
            </a:pPr>
            <a:endParaRPr kumimoji="0" lang="zh-CN" altLang="en-US" sz="1000" b="0" i="0" u="none" strike="noStrike" cap="none" normalizeH="0" baseline="0">
              <a:ln>
                <a:noFill/>
              </a:ln>
              <a:solidFill>
                <a:schemeClr val="tx1"/>
              </a:solidFill>
              <a:effectLst/>
              <a:latin typeface="Arial" pitchFamily="34" charset="0"/>
              <a:ea typeface="幼圆" pitchFamily="49" charset="-122"/>
            </a:endParaRPr>
          </a:p>
        </p:txBody>
      </p:sp>
      <p:sp>
        <p:nvSpPr>
          <p:cNvPr id="57" name="矩形 56">
            <a:extLst>
              <a:ext uri="{FF2B5EF4-FFF2-40B4-BE49-F238E27FC236}">
                <a16:creationId xmlns:a16="http://schemas.microsoft.com/office/drawing/2014/main" id="{89342ACD-744F-420A-83BF-7A11B8CCC0C8}"/>
              </a:ext>
            </a:extLst>
          </p:cNvPr>
          <p:cNvSpPr/>
          <p:nvPr/>
        </p:nvSpPr>
        <p:spPr bwMode="auto">
          <a:xfrm>
            <a:off x="2430441" y="4225535"/>
            <a:ext cx="158804" cy="141826"/>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Char char="•"/>
              <a:tabLst/>
            </a:pPr>
            <a:endParaRPr kumimoji="0" lang="zh-CN" altLang="en-US" sz="1000" b="0" i="0" u="none" strike="noStrike" cap="none" normalizeH="0" baseline="0">
              <a:ln>
                <a:noFill/>
              </a:ln>
              <a:solidFill>
                <a:schemeClr val="tx1"/>
              </a:solidFill>
              <a:effectLst/>
              <a:latin typeface="Arial" pitchFamily="34" charset="0"/>
              <a:ea typeface="幼圆" pitchFamily="49" charset="-122"/>
            </a:endParaRPr>
          </a:p>
        </p:txBody>
      </p:sp>
      <p:sp>
        <p:nvSpPr>
          <p:cNvPr id="59" name="矩形 58">
            <a:extLst>
              <a:ext uri="{FF2B5EF4-FFF2-40B4-BE49-F238E27FC236}">
                <a16:creationId xmlns:a16="http://schemas.microsoft.com/office/drawing/2014/main" id="{86DF3B51-E3D2-447A-9D60-84732605C09C}"/>
              </a:ext>
            </a:extLst>
          </p:cNvPr>
          <p:cNvSpPr/>
          <p:nvPr/>
        </p:nvSpPr>
        <p:spPr bwMode="auto">
          <a:xfrm>
            <a:off x="4257410" y="4205052"/>
            <a:ext cx="158804" cy="141826"/>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Char char="•"/>
              <a:tabLst/>
            </a:pPr>
            <a:endParaRPr kumimoji="0" lang="zh-CN" altLang="en-US" sz="1000" b="0" i="0" u="none" strike="noStrike" cap="none" normalizeH="0" baseline="0">
              <a:ln>
                <a:noFill/>
              </a:ln>
              <a:solidFill>
                <a:schemeClr val="tx1"/>
              </a:solidFill>
              <a:effectLst/>
              <a:latin typeface="Arial" pitchFamily="34" charset="0"/>
              <a:ea typeface="幼圆" pitchFamily="49" charset="-122"/>
            </a:endParaRPr>
          </a:p>
        </p:txBody>
      </p:sp>
      <p:sp>
        <p:nvSpPr>
          <p:cNvPr id="60" name="矩形 59">
            <a:extLst>
              <a:ext uri="{FF2B5EF4-FFF2-40B4-BE49-F238E27FC236}">
                <a16:creationId xmlns:a16="http://schemas.microsoft.com/office/drawing/2014/main" id="{E12A862B-35A9-4D98-B140-448D55538EA1}"/>
              </a:ext>
            </a:extLst>
          </p:cNvPr>
          <p:cNvSpPr/>
          <p:nvPr/>
        </p:nvSpPr>
        <p:spPr bwMode="auto">
          <a:xfrm>
            <a:off x="4457916" y="4203957"/>
            <a:ext cx="222108" cy="144016"/>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Char char="•"/>
              <a:tabLst/>
            </a:pPr>
            <a:endParaRPr kumimoji="0" lang="zh-CN" altLang="en-US" sz="1000" b="0" i="0" u="none" strike="noStrike" cap="none" normalizeH="0" baseline="0">
              <a:ln>
                <a:noFill/>
              </a:ln>
              <a:solidFill>
                <a:schemeClr val="tx1"/>
              </a:solidFill>
              <a:effectLst/>
              <a:latin typeface="Arial" pitchFamily="34" charset="0"/>
              <a:ea typeface="幼圆" pitchFamily="49" charset="-122"/>
            </a:endParaRPr>
          </a:p>
        </p:txBody>
      </p:sp>
      <p:sp>
        <p:nvSpPr>
          <p:cNvPr id="61" name="矩形 60">
            <a:extLst>
              <a:ext uri="{FF2B5EF4-FFF2-40B4-BE49-F238E27FC236}">
                <a16:creationId xmlns:a16="http://schemas.microsoft.com/office/drawing/2014/main" id="{B66443C7-43F0-40FE-8A82-DB37369D8D8D}"/>
              </a:ext>
            </a:extLst>
          </p:cNvPr>
          <p:cNvSpPr/>
          <p:nvPr/>
        </p:nvSpPr>
        <p:spPr bwMode="auto">
          <a:xfrm>
            <a:off x="4721343" y="4201558"/>
            <a:ext cx="158804" cy="141826"/>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Char char="•"/>
              <a:tabLst/>
            </a:pPr>
            <a:endParaRPr kumimoji="0" lang="zh-CN" altLang="en-US" sz="1000" b="0" i="0" u="none" strike="noStrike" cap="none" normalizeH="0" baseline="0">
              <a:ln>
                <a:noFill/>
              </a:ln>
              <a:solidFill>
                <a:schemeClr val="tx1"/>
              </a:solidFill>
              <a:effectLst/>
              <a:latin typeface="Arial" pitchFamily="34" charset="0"/>
              <a:ea typeface="幼圆" pitchFamily="49" charset="-122"/>
            </a:endParaRPr>
          </a:p>
        </p:txBody>
      </p:sp>
      <p:sp>
        <p:nvSpPr>
          <p:cNvPr id="63" name="矩形 62">
            <a:extLst>
              <a:ext uri="{FF2B5EF4-FFF2-40B4-BE49-F238E27FC236}">
                <a16:creationId xmlns:a16="http://schemas.microsoft.com/office/drawing/2014/main" id="{E090D341-7752-4859-AEA8-EF43D5BEB393}"/>
              </a:ext>
            </a:extLst>
          </p:cNvPr>
          <p:cNvSpPr/>
          <p:nvPr/>
        </p:nvSpPr>
        <p:spPr bwMode="auto">
          <a:xfrm>
            <a:off x="6182436" y="4208044"/>
            <a:ext cx="158804" cy="123129"/>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Char char="•"/>
              <a:tabLst/>
            </a:pPr>
            <a:endParaRPr kumimoji="0" lang="zh-CN" altLang="en-US" sz="1000" b="0" i="0" u="none" strike="noStrike" cap="none" normalizeH="0" baseline="0">
              <a:ln>
                <a:noFill/>
              </a:ln>
              <a:solidFill>
                <a:schemeClr val="tx1"/>
              </a:solidFill>
              <a:effectLst/>
              <a:latin typeface="Arial" pitchFamily="34" charset="0"/>
              <a:ea typeface="幼圆" pitchFamily="49" charset="-122"/>
            </a:endParaRPr>
          </a:p>
        </p:txBody>
      </p:sp>
      <p:sp>
        <p:nvSpPr>
          <p:cNvPr id="64" name="矩形 63">
            <a:extLst>
              <a:ext uri="{FF2B5EF4-FFF2-40B4-BE49-F238E27FC236}">
                <a16:creationId xmlns:a16="http://schemas.microsoft.com/office/drawing/2014/main" id="{1BD920D7-1341-4084-B692-BA6DBAA79BDB}"/>
              </a:ext>
            </a:extLst>
          </p:cNvPr>
          <p:cNvSpPr/>
          <p:nvPr/>
        </p:nvSpPr>
        <p:spPr bwMode="auto">
          <a:xfrm>
            <a:off x="6382942" y="4206949"/>
            <a:ext cx="222108" cy="125030"/>
          </a:xfrm>
          <a:prstGeom prst="rect">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Char char="•"/>
              <a:tabLst/>
            </a:pPr>
            <a:endParaRPr kumimoji="0" lang="zh-CN" altLang="en-US" sz="1000" b="0" i="0" u="none" strike="noStrike" cap="none" normalizeH="0" baseline="0">
              <a:ln>
                <a:noFill/>
              </a:ln>
              <a:solidFill>
                <a:schemeClr val="tx1"/>
              </a:solidFill>
              <a:effectLst/>
              <a:latin typeface="Arial" pitchFamily="34" charset="0"/>
              <a:ea typeface="幼圆" pitchFamily="49" charset="-122"/>
            </a:endParaRPr>
          </a:p>
        </p:txBody>
      </p:sp>
      <p:sp>
        <p:nvSpPr>
          <p:cNvPr id="65" name="矩形 64">
            <a:extLst>
              <a:ext uri="{FF2B5EF4-FFF2-40B4-BE49-F238E27FC236}">
                <a16:creationId xmlns:a16="http://schemas.microsoft.com/office/drawing/2014/main" id="{82A27FFE-5632-4BEA-BA13-4DA629C7BA61}"/>
              </a:ext>
            </a:extLst>
          </p:cNvPr>
          <p:cNvSpPr/>
          <p:nvPr/>
        </p:nvSpPr>
        <p:spPr bwMode="auto">
          <a:xfrm>
            <a:off x="6646369" y="4204550"/>
            <a:ext cx="158804" cy="123129"/>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Char char="•"/>
              <a:tabLst/>
            </a:pPr>
            <a:endParaRPr kumimoji="0" lang="zh-CN" altLang="en-US" sz="1000" b="0" i="0" u="none" strike="noStrike" cap="none" normalizeH="0" baseline="0">
              <a:ln>
                <a:noFill/>
              </a:ln>
              <a:solidFill>
                <a:schemeClr val="tx1"/>
              </a:solidFill>
              <a:effectLst/>
              <a:latin typeface="Arial" pitchFamily="34" charset="0"/>
              <a:ea typeface="幼圆" pitchFamily="49" charset="-122"/>
            </a:endParaRPr>
          </a:p>
        </p:txBody>
      </p:sp>
      <p:sp>
        <p:nvSpPr>
          <p:cNvPr id="67" name="文本框 66">
            <a:extLst>
              <a:ext uri="{FF2B5EF4-FFF2-40B4-BE49-F238E27FC236}">
                <a16:creationId xmlns:a16="http://schemas.microsoft.com/office/drawing/2014/main" id="{6E4ACCA0-8D02-41CF-99CD-60FEC6496786}"/>
              </a:ext>
            </a:extLst>
          </p:cNvPr>
          <p:cNvSpPr txBox="1"/>
          <p:nvPr/>
        </p:nvSpPr>
        <p:spPr>
          <a:xfrm>
            <a:off x="1655741" y="4465187"/>
            <a:ext cx="1296144" cy="230832"/>
          </a:xfrm>
          <a:prstGeom prst="rect">
            <a:avLst/>
          </a:prstGeom>
          <a:noFill/>
        </p:spPr>
        <p:txBody>
          <a:bodyPr wrap="square" rtlCol="0">
            <a:spAutoFit/>
          </a:bodyPr>
          <a:lstStyle/>
          <a:p>
            <a:pPr algn="ctr"/>
            <a:r>
              <a:rPr lang="zh-CN" altLang="en-US" sz="900" b="1" dirty="0"/>
              <a:t>数据流</a:t>
            </a:r>
          </a:p>
        </p:txBody>
      </p:sp>
      <p:sp>
        <p:nvSpPr>
          <p:cNvPr id="68" name="文本框 67">
            <a:extLst>
              <a:ext uri="{FF2B5EF4-FFF2-40B4-BE49-F238E27FC236}">
                <a16:creationId xmlns:a16="http://schemas.microsoft.com/office/drawing/2014/main" id="{82C83627-67D8-43AE-AC8A-0BEBAA6DBCD1}"/>
              </a:ext>
            </a:extLst>
          </p:cNvPr>
          <p:cNvSpPr txBox="1"/>
          <p:nvPr/>
        </p:nvSpPr>
        <p:spPr>
          <a:xfrm>
            <a:off x="3946644" y="4455474"/>
            <a:ext cx="1296144" cy="230832"/>
          </a:xfrm>
          <a:prstGeom prst="rect">
            <a:avLst/>
          </a:prstGeom>
          <a:noFill/>
        </p:spPr>
        <p:txBody>
          <a:bodyPr wrap="square" rtlCol="0">
            <a:spAutoFit/>
          </a:bodyPr>
          <a:lstStyle/>
          <a:p>
            <a:pPr algn="ctr"/>
            <a:r>
              <a:rPr lang="zh-CN" altLang="en-US" sz="900" b="1" dirty="0"/>
              <a:t>数据流</a:t>
            </a:r>
          </a:p>
        </p:txBody>
      </p:sp>
      <p:sp>
        <p:nvSpPr>
          <p:cNvPr id="69" name="文本框 68">
            <a:extLst>
              <a:ext uri="{FF2B5EF4-FFF2-40B4-BE49-F238E27FC236}">
                <a16:creationId xmlns:a16="http://schemas.microsoft.com/office/drawing/2014/main" id="{AC9FBD7B-BD3A-4F55-9139-6BED6B511B3D}"/>
              </a:ext>
            </a:extLst>
          </p:cNvPr>
          <p:cNvSpPr txBox="1"/>
          <p:nvPr/>
        </p:nvSpPr>
        <p:spPr>
          <a:xfrm>
            <a:off x="5940151" y="4443958"/>
            <a:ext cx="1296144" cy="230832"/>
          </a:xfrm>
          <a:prstGeom prst="rect">
            <a:avLst/>
          </a:prstGeom>
          <a:noFill/>
        </p:spPr>
        <p:txBody>
          <a:bodyPr wrap="square" rtlCol="0">
            <a:spAutoFit/>
          </a:bodyPr>
          <a:lstStyle/>
          <a:p>
            <a:pPr algn="ctr"/>
            <a:r>
              <a:rPr lang="zh-CN" altLang="en-US" sz="900" b="1" dirty="0"/>
              <a:t>数据流</a:t>
            </a:r>
          </a:p>
        </p:txBody>
      </p:sp>
      <p:sp>
        <p:nvSpPr>
          <p:cNvPr id="66" name="矩形 65">
            <a:extLst>
              <a:ext uri="{FF2B5EF4-FFF2-40B4-BE49-F238E27FC236}">
                <a16:creationId xmlns:a16="http://schemas.microsoft.com/office/drawing/2014/main" id="{A4AF07D9-5CFE-4B49-BEC3-5F6ADC774BB2}"/>
              </a:ext>
            </a:extLst>
          </p:cNvPr>
          <p:cNvSpPr/>
          <p:nvPr/>
        </p:nvSpPr>
        <p:spPr>
          <a:xfrm>
            <a:off x="342749" y="2194059"/>
            <a:ext cx="2130915" cy="830997"/>
          </a:xfrm>
          <a:prstGeom prst="rect">
            <a:avLst/>
          </a:prstGeom>
        </p:spPr>
        <p:txBody>
          <a:bodyPr wrap="square">
            <a:spAutoFit/>
          </a:bodyPr>
          <a:lstStyle/>
          <a:p>
            <a:r>
              <a:rPr lang="en-US" altLang="zh-CN" sz="1200" dirty="0"/>
              <a:t>IEEE802.1Qcc</a:t>
            </a:r>
            <a:r>
              <a:rPr lang="zh-CN" altLang="en-US" sz="1200" dirty="0"/>
              <a:t>用于为</a:t>
            </a:r>
            <a:r>
              <a:rPr lang="en-US" altLang="zh-CN" sz="1200" dirty="0"/>
              <a:t>TSN</a:t>
            </a:r>
            <a:r>
              <a:rPr lang="zh-CN" altLang="en-US" sz="1200" dirty="0"/>
              <a:t>进行基础设施和交换终端节点进行即插即用能力的配置，采用集中配置模式。</a:t>
            </a:r>
          </a:p>
        </p:txBody>
      </p:sp>
      <p:sp>
        <p:nvSpPr>
          <p:cNvPr id="70" name="矩形 69">
            <a:extLst>
              <a:ext uri="{FF2B5EF4-FFF2-40B4-BE49-F238E27FC236}">
                <a16:creationId xmlns:a16="http://schemas.microsoft.com/office/drawing/2014/main" id="{E8F89421-F8EF-4942-965D-C9462BF97257}"/>
              </a:ext>
            </a:extLst>
          </p:cNvPr>
          <p:cNvSpPr/>
          <p:nvPr/>
        </p:nvSpPr>
        <p:spPr>
          <a:xfrm>
            <a:off x="6444208" y="2050944"/>
            <a:ext cx="2312711" cy="1200329"/>
          </a:xfrm>
          <a:prstGeom prst="rect">
            <a:avLst/>
          </a:prstGeom>
        </p:spPr>
        <p:txBody>
          <a:bodyPr wrap="square">
            <a:spAutoFit/>
          </a:bodyPr>
          <a:lstStyle/>
          <a:p>
            <a:pPr marL="171450" indent="-171450">
              <a:buFont typeface="Arial" panose="020B0604020202020204" pitchFamily="34" charset="0"/>
              <a:buChar char="•"/>
            </a:pPr>
            <a:r>
              <a:rPr lang="zh-CN" altLang="en-US" sz="1200" dirty="0"/>
              <a:t>集中式用户配置</a:t>
            </a:r>
            <a:r>
              <a:rPr lang="en-US" altLang="zh-CN" sz="1200" dirty="0"/>
              <a:t>CUC</a:t>
            </a:r>
            <a:r>
              <a:rPr lang="zh-CN" altLang="en-US" sz="1200" dirty="0"/>
              <a:t>搜集数据流特征与用户需求（相当于</a:t>
            </a:r>
            <a:r>
              <a:rPr lang="en-US" altLang="zh-CN" sz="1200" dirty="0"/>
              <a:t>SDN</a:t>
            </a:r>
            <a:r>
              <a:rPr lang="zh-CN" altLang="en-US" sz="1200" dirty="0"/>
              <a:t>编排器）</a:t>
            </a:r>
            <a:endParaRPr lang="en-US" altLang="zh-CN" sz="1200" dirty="0"/>
          </a:p>
          <a:p>
            <a:pPr marL="171450" indent="-171450">
              <a:buFont typeface="Arial" panose="020B0604020202020204" pitchFamily="34" charset="0"/>
              <a:buChar char="•"/>
            </a:pPr>
            <a:r>
              <a:rPr lang="zh-CN" altLang="en-US" sz="1200" dirty="0"/>
              <a:t>集中式网络配置</a:t>
            </a:r>
            <a:r>
              <a:rPr lang="en-US" altLang="zh-CN" sz="1200" dirty="0"/>
              <a:t>CNC</a:t>
            </a:r>
            <a:r>
              <a:rPr lang="zh-CN" altLang="en-US" sz="1200" dirty="0"/>
              <a:t>对</a:t>
            </a:r>
            <a:r>
              <a:rPr lang="en-US" altLang="zh-CN" sz="1200" dirty="0"/>
              <a:t>TSN</a:t>
            </a:r>
            <a:r>
              <a:rPr lang="zh-CN" altLang="en-US" sz="1200" dirty="0"/>
              <a:t>交换机进行网络配置（相当于</a:t>
            </a:r>
            <a:r>
              <a:rPr lang="en-US" altLang="zh-CN" sz="1200" dirty="0"/>
              <a:t>SDN</a:t>
            </a:r>
            <a:r>
              <a:rPr lang="zh-CN" altLang="en-US" sz="1200" dirty="0"/>
              <a:t>控制器）</a:t>
            </a:r>
          </a:p>
        </p:txBody>
      </p:sp>
      <p:pic>
        <p:nvPicPr>
          <p:cNvPr id="71" name="图片 70">
            <a:extLst>
              <a:ext uri="{FF2B5EF4-FFF2-40B4-BE49-F238E27FC236}">
                <a16:creationId xmlns:a16="http://schemas.microsoft.com/office/drawing/2014/main" id="{5C3E8AF1-B838-4A34-BA02-57636195BCC5}"/>
              </a:ext>
            </a:extLst>
          </p:cNvPr>
          <p:cNvPicPr>
            <a:picLocks noChangeAspect="1"/>
          </p:cNvPicPr>
          <p:nvPr/>
        </p:nvPicPr>
        <p:blipFill>
          <a:blip r:embed="rId6"/>
          <a:stretch>
            <a:fillRect/>
          </a:stretch>
        </p:blipFill>
        <p:spPr>
          <a:xfrm>
            <a:off x="2147939" y="3970990"/>
            <a:ext cx="192728" cy="191399"/>
          </a:xfrm>
          <a:prstGeom prst="rect">
            <a:avLst/>
          </a:prstGeom>
        </p:spPr>
      </p:pic>
      <p:pic>
        <p:nvPicPr>
          <p:cNvPr id="74" name="图片 73">
            <a:extLst>
              <a:ext uri="{FF2B5EF4-FFF2-40B4-BE49-F238E27FC236}">
                <a16:creationId xmlns:a16="http://schemas.microsoft.com/office/drawing/2014/main" id="{9AEC16C4-A437-4EE9-96C5-0DEF5EE5B8C9}"/>
              </a:ext>
            </a:extLst>
          </p:cNvPr>
          <p:cNvPicPr>
            <a:picLocks noChangeAspect="1"/>
          </p:cNvPicPr>
          <p:nvPr/>
        </p:nvPicPr>
        <p:blipFill>
          <a:blip r:embed="rId6"/>
          <a:stretch>
            <a:fillRect/>
          </a:stretch>
        </p:blipFill>
        <p:spPr>
          <a:xfrm>
            <a:off x="4475950" y="3960081"/>
            <a:ext cx="192728" cy="191399"/>
          </a:xfrm>
          <a:prstGeom prst="rect">
            <a:avLst/>
          </a:prstGeom>
        </p:spPr>
      </p:pic>
      <p:pic>
        <p:nvPicPr>
          <p:cNvPr id="75" name="图片 74">
            <a:extLst>
              <a:ext uri="{FF2B5EF4-FFF2-40B4-BE49-F238E27FC236}">
                <a16:creationId xmlns:a16="http://schemas.microsoft.com/office/drawing/2014/main" id="{7EE48C1F-4524-450D-ADAF-89F5E74BABCE}"/>
              </a:ext>
            </a:extLst>
          </p:cNvPr>
          <p:cNvPicPr>
            <a:picLocks noChangeAspect="1"/>
          </p:cNvPicPr>
          <p:nvPr/>
        </p:nvPicPr>
        <p:blipFill>
          <a:blip r:embed="rId6"/>
          <a:stretch>
            <a:fillRect/>
          </a:stretch>
        </p:blipFill>
        <p:spPr>
          <a:xfrm>
            <a:off x="6445615" y="3969867"/>
            <a:ext cx="192728" cy="191399"/>
          </a:xfrm>
          <a:prstGeom prst="rect">
            <a:avLst/>
          </a:prstGeom>
        </p:spPr>
      </p:pic>
    </p:spTree>
    <p:extLst>
      <p:ext uri="{BB962C8B-B14F-4D97-AF65-F5344CB8AC3E}">
        <p14:creationId xmlns:p14="http://schemas.microsoft.com/office/powerpoint/2010/main" val="258804513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187624" y="144383"/>
            <a:ext cx="6444170" cy="555159"/>
          </a:xfrm>
        </p:spPr>
        <p:txBody>
          <a:bodyPr/>
          <a:lstStyle/>
          <a:p>
            <a:r>
              <a:rPr lang="zh-CN" altLang="en-US" sz="2400" dirty="0"/>
              <a:t>未来展望：面向空天地海</a:t>
            </a:r>
            <a:r>
              <a:rPr lang="zh-CN" altLang="en-US" sz="2400" dirty="0">
                <a:solidFill>
                  <a:schemeClr val="tx1"/>
                </a:solidFill>
                <a:latin typeface="SimHei" charset="-122"/>
                <a:ea typeface="SimHei" charset="-122"/>
                <a:cs typeface="SimHei" charset="-122"/>
              </a:rPr>
              <a:t>一体化的确定性网络</a:t>
            </a:r>
          </a:p>
        </p:txBody>
      </p:sp>
      <p:sp>
        <p:nvSpPr>
          <p:cNvPr id="7" name="矩形 6"/>
          <p:cNvSpPr/>
          <p:nvPr/>
        </p:nvSpPr>
        <p:spPr>
          <a:xfrm>
            <a:off x="251520" y="4099575"/>
            <a:ext cx="8670572" cy="769441"/>
          </a:xfrm>
          <a:prstGeom prst="rect">
            <a:avLst/>
          </a:prstGeom>
          <a:solidFill>
            <a:srgbClr val="FFFF00"/>
          </a:solidFill>
          <a:ln w="25400">
            <a:solidFill>
              <a:schemeClr val="tx1"/>
            </a:solidFill>
          </a:ln>
        </p:spPr>
        <p:txBody>
          <a:bodyPr wrap="square" rtlCol="0">
            <a:spAutoFit/>
          </a:bodyPr>
          <a:lstStyle/>
          <a:p>
            <a:pPr marL="0" lvl="1" algn="ctr"/>
            <a:r>
              <a:rPr lang="zh-CN" altLang="en-US" sz="2200" b="1" dirty="0">
                <a:latin typeface="+mj-ea"/>
                <a:ea typeface="+mj-ea"/>
              </a:rPr>
              <a:t>实现空天地海一体化组网，实现空间网络切片、路径、带宽、时延控制，支撑全时空、万物互联、泛在接入。</a:t>
            </a:r>
          </a:p>
        </p:txBody>
      </p:sp>
      <p:sp>
        <p:nvSpPr>
          <p:cNvPr id="8" name="矩形 7">
            <a:extLst>
              <a:ext uri="{FF2B5EF4-FFF2-40B4-BE49-F238E27FC236}">
                <a16:creationId xmlns:a16="http://schemas.microsoft.com/office/drawing/2014/main" id="{9DE65582-E191-4A90-84B8-B1EE2A4EAFA3}"/>
              </a:ext>
            </a:extLst>
          </p:cNvPr>
          <p:cNvSpPr/>
          <p:nvPr/>
        </p:nvSpPr>
        <p:spPr>
          <a:xfrm>
            <a:off x="4728725" y="3642578"/>
            <a:ext cx="4235763" cy="369332"/>
          </a:xfrm>
          <a:prstGeom prst="rect">
            <a:avLst/>
          </a:prstGeom>
        </p:spPr>
        <p:txBody>
          <a:bodyPr wrap="square">
            <a:spAutoFit/>
          </a:bodyPr>
          <a:lstStyle/>
          <a:p>
            <a:pPr algn="ctr">
              <a:spcBef>
                <a:spcPts val="305"/>
              </a:spcBef>
              <a:spcAft>
                <a:spcPts val="305"/>
              </a:spcAft>
            </a:pPr>
            <a:r>
              <a:rPr kumimoji="1" lang="zh-CN" altLang="en-US" sz="1800" b="1" dirty="0">
                <a:solidFill>
                  <a:srgbClr val="FF0000"/>
                </a:solidFill>
                <a:latin typeface="SimHei" charset="-122"/>
                <a:ea typeface="SimHei" charset="-122"/>
              </a:rPr>
              <a:t>远程遥控机械臂建造空间站</a:t>
            </a:r>
            <a:endParaRPr kumimoji="1" lang="en-US" altLang="zh-CN" sz="1800" b="1" dirty="0">
              <a:solidFill>
                <a:srgbClr val="FF0000"/>
              </a:solidFill>
              <a:latin typeface="SimHei" charset="-122"/>
              <a:ea typeface="SimHei" charset="-122"/>
            </a:endParaRPr>
          </a:p>
        </p:txBody>
      </p:sp>
      <p:pic>
        <p:nvPicPr>
          <p:cNvPr id="9" name="图片 8">
            <a:extLst>
              <a:ext uri="{FF2B5EF4-FFF2-40B4-BE49-F238E27FC236}">
                <a16:creationId xmlns:a16="http://schemas.microsoft.com/office/drawing/2014/main" id="{6CD55FE7-B387-4F1C-A8FF-665466957FC9}"/>
              </a:ext>
            </a:extLst>
          </p:cNvPr>
          <p:cNvPicPr>
            <a:picLocks noChangeAspect="1"/>
          </p:cNvPicPr>
          <p:nvPr/>
        </p:nvPicPr>
        <p:blipFill>
          <a:blip r:embed="rId3"/>
          <a:stretch>
            <a:fillRect/>
          </a:stretch>
        </p:blipFill>
        <p:spPr>
          <a:xfrm>
            <a:off x="251520" y="1074604"/>
            <a:ext cx="4392488" cy="2539657"/>
          </a:xfrm>
          <a:prstGeom prst="rect">
            <a:avLst/>
          </a:prstGeom>
        </p:spPr>
      </p:pic>
      <p:pic>
        <p:nvPicPr>
          <p:cNvPr id="1026" name="Picture 2" descr="âç©ºé´ç« ç»´ä¿® æºæ¢°èâçå¾çæç´¢ç»æ">
            <a:extLst>
              <a:ext uri="{FF2B5EF4-FFF2-40B4-BE49-F238E27FC236}">
                <a16:creationId xmlns:a16="http://schemas.microsoft.com/office/drawing/2014/main" id="{398839B2-D2C3-4D93-BF27-2C76F34089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1073392"/>
            <a:ext cx="3888432" cy="253965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295D07E2-DA72-45F4-ADAF-5AB9B95997A7}"/>
              </a:ext>
            </a:extLst>
          </p:cNvPr>
          <p:cNvSpPr/>
          <p:nvPr/>
        </p:nvSpPr>
        <p:spPr>
          <a:xfrm>
            <a:off x="351043" y="3642578"/>
            <a:ext cx="4235763" cy="369332"/>
          </a:xfrm>
          <a:prstGeom prst="rect">
            <a:avLst/>
          </a:prstGeom>
        </p:spPr>
        <p:txBody>
          <a:bodyPr wrap="square">
            <a:spAutoFit/>
          </a:bodyPr>
          <a:lstStyle/>
          <a:p>
            <a:pPr algn="ctr">
              <a:spcBef>
                <a:spcPts val="305"/>
              </a:spcBef>
              <a:spcAft>
                <a:spcPts val="305"/>
              </a:spcAft>
            </a:pPr>
            <a:r>
              <a:rPr kumimoji="1" lang="en-US" altLang="zh-CN" sz="1800" b="1" dirty="0">
                <a:solidFill>
                  <a:srgbClr val="FF0000"/>
                </a:solidFill>
                <a:latin typeface="SimHei" charset="-122"/>
                <a:ea typeface="SimHei" charset="-122"/>
              </a:rPr>
              <a:t>5G/6G</a:t>
            </a:r>
            <a:r>
              <a:rPr kumimoji="1" lang="zh-CN" altLang="en-US" sz="1800" b="1" dirty="0">
                <a:solidFill>
                  <a:srgbClr val="FF0000"/>
                </a:solidFill>
                <a:latin typeface="SimHei" charset="-122"/>
                <a:ea typeface="SimHei" charset="-122"/>
              </a:rPr>
              <a:t>融合的空天地海一体化通信</a:t>
            </a:r>
            <a:endParaRPr kumimoji="1" lang="en-US" altLang="zh-CN" sz="1800" b="1" dirty="0">
              <a:solidFill>
                <a:srgbClr val="FF0000"/>
              </a:solidFill>
              <a:latin typeface="SimHei" charset="-122"/>
              <a:ea typeface="SimHei" charset="-122"/>
            </a:endParaRPr>
          </a:p>
        </p:txBody>
      </p:sp>
    </p:spTree>
    <p:extLst>
      <p:ext uri="{BB962C8B-B14F-4D97-AF65-F5344CB8AC3E}">
        <p14:creationId xmlns:p14="http://schemas.microsoft.com/office/powerpoint/2010/main" val="732211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EB5D3E-4B03-4EB0-BC86-113ECA3F2670}"/>
              </a:ext>
            </a:extLst>
          </p:cNvPr>
          <p:cNvSpPr>
            <a:spLocks noGrp="1"/>
          </p:cNvSpPr>
          <p:nvPr>
            <p:ph type="title"/>
          </p:nvPr>
        </p:nvSpPr>
        <p:spPr/>
        <p:txBody>
          <a:bodyPr/>
          <a:lstStyle/>
          <a:p>
            <a:r>
              <a:rPr lang="zh-CN" altLang="en-US" dirty="0"/>
              <a:t>确定性网络技术所面临的挑战</a:t>
            </a:r>
          </a:p>
        </p:txBody>
      </p:sp>
      <p:sp>
        <p:nvSpPr>
          <p:cNvPr id="3" name="矩形 2">
            <a:extLst>
              <a:ext uri="{FF2B5EF4-FFF2-40B4-BE49-F238E27FC236}">
                <a16:creationId xmlns:a16="http://schemas.microsoft.com/office/drawing/2014/main" id="{919CDEBF-05A6-47ED-9C1B-1B1676A22F25}"/>
              </a:ext>
            </a:extLst>
          </p:cNvPr>
          <p:cNvSpPr/>
          <p:nvPr/>
        </p:nvSpPr>
        <p:spPr>
          <a:xfrm>
            <a:off x="755576" y="1563638"/>
            <a:ext cx="8172400" cy="1631216"/>
          </a:xfrm>
          <a:prstGeom prst="rect">
            <a:avLst/>
          </a:prstGeom>
        </p:spPr>
        <p:txBody>
          <a:bodyPr wrap="square">
            <a:spAutoFit/>
          </a:bodyPr>
          <a:lstStyle/>
          <a:p>
            <a:pPr marL="342900" indent="-342900">
              <a:buFont typeface="Wingdings" panose="05000000000000000000" pitchFamily="2" charset="2"/>
              <a:buChar char="n"/>
            </a:pPr>
            <a:r>
              <a:rPr lang="zh-CN" altLang="en-US" sz="2000" b="1" dirty="0">
                <a:latin typeface="+mj-ea"/>
              </a:rPr>
              <a:t>架构：</a:t>
            </a:r>
            <a:r>
              <a:rPr lang="zh-CN" altLang="en-US" sz="2000" dirty="0">
                <a:latin typeface="+mj-ea"/>
              </a:rPr>
              <a:t>精确时间同步、整形与反压、复杂拓扑、多路协同、</a:t>
            </a:r>
            <a:r>
              <a:rPr lang="en-US" altLang="zh-CN" sz="2000" dirty="0">
                <a:latin typeface="+mj-ea"/>
              </a:rPr>
              <a:t>…</a:t>
            </a:r>
          </a:p>
          <a:p>
            <a:pPr marL="342900" indent="-342900">
              <a:buFont typeface="Wingdings" panose="05000000000000000000" pitchFamily="2" charset="2"/>
              <a:buChar char="n"/>
            </a:pPr>
            <a:endParaRPr lang="en-US" altLang="zh-CN" sz="2000" b="1" dirty="0">
              <a:latin typeface="+mj-ea"/>
            </a:endParaRPr>
          </a:p>
          <a:p>
            <a:pPr marL="342900" indent="-342900">
              <a:buFont typeface="Wingdings" panose="05000000000000000000" pitchFamily="2" charset="2"/>
              <a:buChar char="n"/>
            </a:pPr>
            <a:r>
              <a:rPr lang="zh-CN" altLang="en-US" sz="2000" b="1" dirty="0">
                <a:latin typeface="+mj-ea"/>
              </a:rPr>
              <a:t>转发面：</a:t>
            </a:r>
            <a:r>
              <a:rPr lang="zh-CN" altLang="en-US" sz="2000" dirty="0">
                <a:latin typeface="+mj-ea"/>
              </a:rPr>
              <a:t>转发不确定性、多打一、微突发、抢占、</a:t>
            </a:r>
            <a:r>
              <a:rPr lang="en-US" altLang="zh-CN" sz="2000" dirty="0">
                <a:latin typeface="+mj-ea"/>
              </a:rPr>
              <a:t>…</a:t>
            </a:r>
          </a:p>
          <a:p>
            <a:pPr marL="342900" indent="-342900">
              <a:buFont typeface="Wingdings" panose="05000000000000000000" pitchFamily="2" charset="2"/>
              <a:buChar char="n"/>
            </a:pPr>
            <a:endParaRPr lang="en-US" altLang="zh-CN" sz="2000" b="1" dirty="0">
              <a:latin typeface="+mj-ea"/>
            </a:endParaRPr>
          </a:p>
          <a:p>
            <a:pPr marL="342900" indent="-342900">
              <a:buFont typeface="Wingdings" panose="05000000000000000000" pitchFamily="2" charset="2"/>
              <a:buChar char="n"/>
            </a:pPr>
            <a:r>
              <a:rPr lang="zh-CN" altLang="en-US" sz="2000" b="1" dirty="0">
                <a:latin typeface="+mj-ea"/>
              </a:rPr>
              <a:t>控制面：</a:t>
            </a:r>
            <a:r>
              <a:rPr lang="zh-CN" altLang="en-US" sz="2000" dirty="0">
                <a:latin typeface="+mj-ea"/>
              </a:rPr>
              <a:t>全网时隙规划、即插即用、带内控制、非实时控制、</a:t>
            </a:r>
            <a:r>
              <a:rPr lang="en-US" altLang="zh-CN" sz="2000" dirty="0">
                <a:latin typeface="+mj-ea"/>
              </a:rPr>
              <a:t>…</a:t>
            </a:r>
          </a:p>
        </p:txBody>
      </p:sp>
    </p:spTree>
    <p:extLst>
      <p:ext uri="{BB962C8B-B14F-4D97-AF65-F5344CB8AC3E}">
        <p14:creationId xmlns:p14="http://schemas.microsoft.com/office/powerpoint/2010/main" val="3324880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3" cstate="print"/>
          <a:srcRect/>
          <a:stretch>
            <a:fillRect/>
          </a:stretch>
        </p:blipFill>
        <p:spPr bwMode="auto">
          <a:xfrm>
            <a:off x="1709738" y="1383507"/>
            <a:ext cx="5831681" cy="2917031"/>
          </a:xfrm>
          <a:prstGeom prst="rect">
            <a:avLst/>
          </a:prstGeom>
          <a:solidFill>
            <a:srgbClr val="FF0000"/>
          </a:solid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2963696-D1F3-4883-9F05-CE0F86786D0C}"/>
              </a:ext>
            </a:extLst>
          </p:cNvPr>
          <p:cNvSpPr>
            <a:spLocks noGrp="1"/>
          </p:cNvSpPr>
          <p:nvPr>
            <p:ph idx="1"/>
          </p:nvPr>
        </p:nvSpPr>
        <p:spPr>
          <a:xfrm>
            <a:off x="827584" y="1131590"/>
            <a:ext cx="8229600" cy="3394472"/>
          </a:xfrm>
        </p:spPr>
        <p:txBody>
          <a:bodyPr/>
          <a:lstStyle/>
          <a:p>
            <a:pPr marL="0" indent="0">
              <a:buNone/>
            </a:pPr>
            <a:r>
              <a:rPr lang="zh-CN" altLang="en-US" sz="2000" b="1" dirty="0">
                <a:latin typeface="+mj-ea"/>
                <a:ea typeface="+mj-ea"/>
              </a:rPr>
              <a:t>什么是确定性可控的网络？</a:t>
            </a:r>
            <a:endParaRPr lang="en-US" altLang="zh-CN" sz="2000" b="1" dirty="0">
              <a:latin typeface="+mj-ea"/>
              <a:ea typeface="+mj-ea"/>
            </a:endParaRPr>
          </a:p>
          <a:p>
            <a:pPr marL="0" indent="0">
              <a:buNone/>
            </a:pPr>
            <a:endParaRPr lang="en-US" altLang="zh-CN" sz="900" dirty="0">
              <a:latin typeface="+mj-ea"/>
              <a:ea typeface="+mj-ea"/>
            </a:endParaRPr>
          </a:p>
          <a:p>
            <a:pPr lvl="1">
              <a:lnSpc>
                <a:spcPct val="150000"/>
              </a:lnSpc>
            </a:pPr>
            <a:r>
              <a:rPr lang="zh-CN" altLang="en-US" sz="1800" dirty="0">
                <a:latin typeface="+mj-ea"/>
                <a:ea typeface="+mj-ea"/>
              </a:rPr>
              <a:t>确定性时延</a:t>
            </a:r>
            <a:endParaRPr lang="en-US" altLang="zh-CN" sz="1800" dirty="0">
              <a:latin typeface="+mj-ea"/>
              <a:ea typeface="+mj-ea"/>
            </a:endParaRPr>
          </a:p>
          <a:p>
            <a:pPr lvl="2">
              <a:lnSpc>
                <a:spcPct val="150000"/>
              </a:lnSpc>
            </a:pPr>
            <a:r>
              <a:rPr lang="zh-CN" altLang="en-US" sz="1600" dirty="0">
                <a:latin typeface="+mj-ea"/>
                <a:ea typeface="+mj-ea"/>
              </a:rPr>
              <a:t>低时延（时延上界）</a:t>
            </a:r>
            <a:endParaRPr lang="en-US" altLang="zh-CN" sz="1600" dirty="0">
              <a:latin typeface="+mj-ea"/>
              <a:ea typeface="+mj-ea"/>
            </a:endParaRPr>
          </a:p>
          <a:p>
            <a:pPr lvl="2">
              <a:lnSpc>
                <a:spcPct val="150000"/>
              </a:lnSpc>
            </a:pPr>
            <a:r>
              <a:rPr lang="zh-CN" altLang="en-US" sz="1600" dirty="0">
                <a:latin typeface="+mj-ea"/>
                <a:ea typeface="+mj-ea"/>
              </a:rPr>
              <a:t>低抖动（时延上下界）</a:t>
            </a:r>
            <a:endParaRPr lang="en-US" altLang="zh-CN" sz="1600" dirty="0">
              <a:latin typeface="+mj-ea"/>
              <a:ea typeface="+mj-ea"/>
            </a:endParaRPr>
          </a:p>
          <a:p>
            <a:pPr lvl="1">
              <a:lnSpc>
                <a:spcPct val="150000"/>
              </a:lnSpc>
            </a:pPr>
            <a:r>
              <a:rPr lang="zh-CN" altLang="en-US" sz="1800" dirty="0">
                <a:latin typeface="+mj-ea"/>
                <a:ea typeface="+mj-ea"/>
              </a:rPr>
              <a:t>确定性带宽</a:t>
            </a:r>
            <a:endParaRPr lang="en-US" altLang="zh-CN" sz="1800" dirty="0">
              <a:latin typeface="+mj-ea"/>
              <a:ea typeface="+mj-ea"/>
            </a:endParaRPr>
          </a:p>
          <a:p>
            <a:pPr lvl="2">
              <a:lnSpc>
                <a:spcPct val="150000"/>
              </a:lnSpc>
            </a:pPr>
            <a:r>
              <a:rPr lang="zh-CN" altLang="en-US" sz="1600" dirty="0">
                <a:latin typeface="+mj-ea"/>
                <a:ea typeface="+mj-ea"/>
              </a:rPr>
              <a:t>承诺带宽（带宽下界）</a:t>
            </a:r>
            <a:endParaRPr lang="en-US" altLang="zh-CN" sz="1600" dirty="0">
              <a:latin typeface="+mj-ea"/>
              <a:ea typeface="+mj-ea"/>
            </a:endParaRPr>
          </a:p>
          <a:p>
            <a:pPr lvl="2">
              <a:lnSpc>
                <a:spcPct val="150000"/>
              </a:lnSpc>
            </a:pPr>
            <a:r>
              <a:rPr lang="zh-CN" altLang="en-US" sz="1600" dirty="0">
                <a:latin typeface="+mj-ea"/>
                <a:ea typeface="+mj-ea"/>
              </a:rPr>
              <a:t>承诺带宽</a:t>
            </a:r>
            <a:r>
              <a:rPr lang="en-US" altLang="zh-CN" sz="1600" dirty="0">
                <a:latin typeface="+mj-ea"/>
                <a:ea typeface="+mj-ea"/>
              </a:rPr>
              <a:t>+</a:t>
            </a:r>
            <a:r>
              <a:rPr lang="zh-CN" altLang="en-US" sz="1600" dirty="0">
                <a:latin typeface="+mj-ea"/>
                <a:ea typeface="+mj-ea"/>
              </a:rPr>
              <a:t>承诺突发</a:t>
            </a:r>
            <a:endParaRPr lang="en-US" altLang="zh-CN" sz="1600" dirty="0">
              <a:latin typeface="+mj-ea"/>
              <a:ea typeface="+mj-ea"/>
            </a:endParaRPr>
          </a:p>
          <a:p>
            <a:pPr lvl="1">
              <a:lnSpc>
                <a:spcPct val="150000"/>
              </a:lnSpc>
            </a:pPr>
            <a:r>
              <a:rPr lang="zh-CN" altLang="en-US" sz="1800" dirty="0">
                <a:latin typeface="+mj-ea"/>
                <a:ea typeface="+mj-ea"/>
              </a:rPr>
              <a:t>确定性丢包</a:t>
            </a:r>
            <a:r>
              <a:rPr lang="en-US" altLang="zh-CN" sz="1800" dirty="0">
                <a:latin typeface="+mj-ea"/>
                <a:ea typeface="+mj-ea"/>
              </a:rPr>
              <a:t>/</a:t>
            </a:r>
            <a:r>
              <a:rPr lang="zh-CN" altLang="en-US" sz="1800" dirty="0">
                <a:latin typeface="+mj-ea"/>
                <a:ea typeface="+mj-ea"/>
              </a:rPr>
              <a:t>无丢包</a:t>
            </a:r>
            <a:endParaRPr lang="en-US" altLang="zh-CN" sz="1800" dirty="0">
              <a:latin typeface="+mj-ea"/>
              <a:ea typeface="+mj-ea"/>
            </a:endParaRPr>
          </a:p>
        </p:txBody>
      </p:sp>
      <p:sp>
        <p:nvSpPr>
          <p:cNvPr id="5" name="标题 4">
            <a:extLst>
              <a:ext uri="{FF2B5EF4-FFF2-40B4-BE49-F238E27FC236}">
                <a16:creationId xmlns:a16="http://schemas.microsoft.com/office/drawing/2014/main" id="{B9939C8F-AB95-4B11-8CE0-E655EA2A1208}"/>
              </a:ext>
            </a:extLst>
          </p:cNvPr>
          <p:cNvSpPr>
            <a:spLocks noGrp="1"/>
          </p:cNvSpPr>
          <p:nvPr>
            <p:ph type="title"/>
          </p:nvPr>
        </p:nvSpPr>
        <p:spPr/>
        <p:txBody>
          <a:bodyPr/>
          <a:lstStyle/>
          <a:p>
            <a:r>
              <a:rPr lang="zh-CN" altLang="en-US" dirty="0"/>
              <a:t>确定性网络的可控</a:t>
            </a:r>
          </a:p>
        </p:txBody>
      </p:sp>
    </p:spTree>
    <p:extLst>
      <p:ext uri="{BB962C8B-B14F-4D97-AF65-F5344CB8AC3E}">
        <p14:creationId xmlns:p14="http://schemas.microsoft.com/office/powerpoint/2010/main" val="2905992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A6B439-C724-4875-A288-E003334F8846}"/>
              </a:ext>
            </a:extLst>
          </p:cNvPr>
          <p:cNvSpPr/>
          <p:nvPr/>
        </p:nvSpPr>
        <p:spPr>
          <a:xfrm>
            <a:off x="1207643" y="96309"/>
            <a:ext cx="7300521" cy="59974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zh-CN" altLang="en-US" sz="2400" b="1" dirty="0">
                <a:solidFill>
                  <a:schemeClr val="tx2"/>
                </a:solidFill>
                <a:latin typeface="+mj-lt"/>
                <a:ea typeface="+mj-ea"/>
                <a:cs typeface="+mj-cs"/>
              </a:rPr>
              <a:t>确定性可控的典型场景</a:t>
            </a:r>
            <a:endParaRPr lang="en-US" altLang="zh-CN" sz="2400" b="1" dirty="0">
              <a:solidFill>
                <a:schemeClr val="tx2"/>
              </a:solidFill>
              <a:latin typeface="+mj-lt"/>
              <a:ea typeface="+mj-ea"/>
              <a:cs typeface="+mj-cs"/>
            </a:endParaRPr>
          </a:p>
        </p:txBody>
      </p:sp>
      <p:sp>
        <p:nvSpPr>
          <p:cNvPr id="3" name="矩形 2">
            <a:extLst>
              <a:ext uri="{FF2B5EF4-FFF2-40B4-BE49-F238E27FC236}">
                <a16:creationId xmlns:a16="http://schemas.microsoft.com/office/drawing/2014/main" id="{F1DB28FB-B1EB-457D-8EF6-F884B5812544}"/>
              </a:ext>
            </a:extLst>
          </p:cNvPr>
          <p:cNvSpPr/>
          <p:nvPr/>
        </p:nvSpPr>
        <p:spPr>
          <a:xfrm>
            <a:off x="3203848" y="1044070"/>
            <a:ext cx="2808312" cy="553998"/>
          </a:xfrm>
          <a:prstGeom prst="rect">
            <a:avLst/>
          </a:prstGeom>
          <a:solidFill>
            <a:srgbClr val="92D050"/>
          </a:solidFill>
        </p:spPr>
        <p:txBody>
          <a:bodyPr wrap="square" anchor="ctr">
            <a:spAutoFit/>
          </a:bodyPr>
          <a:lstStyle/>
          <a:p>
            <a:pPr marL="0" lvl="1" algn="ctr"/>
            <a:r>
              <a:rPr lang="zh-CN" altLang="en-US" sz="1500" b="1" dirty="0">
                <a:latin typeface="黑体" panose="02010609060101010101" pitchFamily="49" charset="-122"/>
                <a:ea typeface="黑体" panose="02010609060101010101" pitchFamily="49" charset="-122"/>
              </a:rPr>
              <a:t>工业互联网</a:t>
            </a:r>
            <a:endParaRPr lang="en-US" altLang="zh-CN" sz="1500" b="1" dirty="0">
              <a:latin typeface="黑体" panose="02010609060101010101" pitchFamily="49" charset="-122"/>
              <a:ea typeface="黑体" panose="02010609060101010101" pitchFamily="49" charset="-122"/>
            </a:endParaRPr>
          </a:p>
          <a:p>
            <a:pPr marL="0" lvl="1" algn="ctr"/>
            <a:r>
              <a:rPr lang="zh-CN" altLang="en-US" sz="1500" b="1" dirty="0">
                <a:latin typeface="黑体" panose="02010609060101010101" pitchFamily="49" charset="-122"/>
                <a:ea typeface="黑体" panose="02010609060101010101" pitchFamily="49" charset="-122"/>
              </a:rPr>
              <a:t>（工厂内网</a:t>
            </a:r>
            <a:r>
              <a:rPr lang="en-US" altLang="zh-CN" sz="1500" b="1" dirty="0">
                <a:latin typeface="黑体" panose="02010609060101010101" pitchFamily="49" charset="-122"/>
                <a:ea typeface="黑体" panose="02010609060101010101" pitchFamily="49" charset="-122"/>
              </a:rPr>
              <a:t>/</a:t>
            </a:r>
            <a:r>
              <a:rPr lang="zh-CN" altLang="en-US" sz="1500" b="1" dirty="0">
                <a:latin typeface="黑体" panose="02010609060101010101" pitchFamily="49" charset="-122"/>
                <a:ea typeface="黑体" panose="02010609060101010101" pitchFamily="49" charset="-122"/>
              </a:rPr>
              <a:t>外网）</a:t>
            </a:r>
            <a:endParaRPr lang="en-US" altLang="zh-CN" sz="1500" b="1" dirty="0">
              <a:latin typeface="黑体" panose="02010609060101010101" pitchFamily="49" charset="-122"/>
              <a:ea typeface="黑体" panose="02010609060101010101" pitchFamily="49" charset="-122"/>
            </a:endParaRPr>
          </a:p>
        </p:txBody>
      </p:sp>
      <p:sp>
        <p:nvSpPr>
          <p:cNvPr id="4" name="矩形 3">
            <a:extLst>
              <a:ext uri="{FF2B5EF4-FFF2-40B4-BE49-F238E27FC236}">
                <a16:creationId xmlns:a16="http://schemas.microsoft.com/office/drawing/2014/main" id="{C82F730B-7295-4437-A212-E4EEC88355A2}"/>
              </a:ext>
            </a:extLst>
          </p:cNvPr>
          <p:cNvSpPr/>
          <p:nvPr/>
        </p:nvSpPr>
        <p:spPr>
          <a:xfrm>
            <a:off x="179512" y="1044070"/>
            <a:ext cx="2808312" cy="553998"/>
          </a:xfrm>
          <a:prstGeom prst="rect">
            <a:avLst/>
          </a:prstGeom>
          <a:solidFill>
            <a:srgbClr val="92D050"/>
          </a:solidFill>
        </p:spPr>
        <p:txBody>
          <a:bodyPr wrap="square" anchor="ctr">
            <a:spAutoFit/>
          </a:bodyPr>
          <a:lstStyle/>
          <a:p>
            <a:pPr marL="0" lvl="1" algn="ctr"/>
            <a:r>
              <a:rPr lang="zh-CN" altLang="en-US" sz="1500" b="1" dirty="0">
                <a:latin typeface="黑体" panose="02010609060101010101" pitchFamily="49" charset="-122"/>
                <a:ea typeface="黑体" panose="02010609060101010101" pitchFamily="49" charset="-122"/>
              </a:rPr>
              <a:t>消费互联网</a:t>
            </a:r>
            <a:endParaRPr lang="en-US" altLang="zh-CN" sz="1500" b="1" dirty="0">
              <a:latin typeface="黑体" panose="02010609060101010101" pitchFamily="49" charset="-122"/>
              <a:ea typeface="黑体" panose="02010609060101010101" pitchFamily="49" charset="-122"/>
            </a:endParaRPr>
          </a:p>
          <a:p>
            <a:pPr marL="0" lvl="1" algn="ctr"/>
            <a:r>
              <a:rPr lang="zh-CN" altLang="en-US" sz="1500" b="1" dirty="0">
                <a:latin typeface="黑体" panose="02010609060101010101" pitchFamily="49" charset="-122"/>
                <a:ea typeface="黑体" panose="02010609060101010101" pitchFamily="49" charset="-122"/>
              </a:rPr>
              <a:t>（移动</a:t>
            </a:r>
            <a:r>
              <a:rPr lang="en-US" altLang="zh-CN" sz="1500" b="1" dirty="0">
                <a:latin typeface="黑体" panose="02010609060101010101" pitchFamily="49" charset="-122"/>
                <a:ea typeface="黑体" panose="02010609060101010101" pitchFamily="49" charset="-122"/>
              </a:rPr>
              <a:t>/</a:t>
            </a:r>
            <a:r>
              <a:rPr lang="zh-CN" altLang="en-US" sz="1500" b="1" dirty="0">
                <a:latin typeface="黑体" panose="02010609060101010101" pitchFamily="49" charset="-122"/>
                <a:ea typeface="黑体" panose="02010609060101010101" pitchFamily="49" charset="-122"/>
              </a:rPr>
              <a:t>家庭）</a:t>
            </a:r>
            <a:endParaRPr lang="en-US" altLang="zh-CN" sz="1500" b="1" dirty="0">
              <a:latin typeface="黑体" panose="02010609060101010101" pitchFamily="49" charset="-122"/>
              <a:ea typeface="黑体" panose="02010609060101010101" pitchFamily="49" charset="-122"/>
            </a:endParaRPr>
          </a:p>
        </p:txBody>
      </p:sp>
      <p:sp>
        <p:nvSpPr>
          <p:cNvPr id="16" name="灯片编号占位符 3">
            <a:extLst>
              <a:ext uri="{FF2B5EF4-FFF2-40B4-BE49-F238E27FC236}">
                <a16:creationId xmlns:a16="http://schemas.microsoft.com/office/drawing/2014/main" id="{B8640775-B51B-4DFA-BF2C-8E24B399BA98}"/>
              </a:ext>
            </a:extLst>
          </p:cNvPr>
          <p:cNvSpPr txBox="1">
            <a:spLocks/>
          </p:cNvSpPr>
          <p:nvPr/>
        </p:nvSpPr>
        <p:spPr>
          <a:xfrm>
            <a:off x="8456612" y="4821138"/>
            <a:ext cx="723900" cy="342900"/>
          </a:xfrm>
          <a:prstGeom prst="rect">
            <a:avLst/>
          </a:prstGeom>
        </p:spPr>
        <p:txBody>
          <a:bodyPr lIns="91420" tIns="45710" rIns="91420" bIns="45710">
            <a:noAutofit/>
          </a:bodyPr>
          <a:lstStyle/>
          <a:p>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fld id="{C74DB63C-3BE5-4DD4-B0A1-C0F1C5D43B8F}" type="slidenum">
              <a:rPr kumimoji="0" lang="en-US" altLang="zh-CN" sz="2000" b="1" i="0" u="none" strike="noStrike" kern="0" cap="none" spc="0" normalizeH="0" baseline="0" noProof="0" smtClean="0">
                <a:ln>
                  <a:noFill/>
                </a:ln>
                <a:solidFill>
                  <a:srgbClr val="676767"/>
                </a:solidFill>
                <a:effectLst/>
                <a:uLnTx/>
                <a:uFillTx/>
                <a:latin typeface="Arial Unicode MS" pitchFamily="34" charset="-122"/>
                <a:ea typeface="Arial Unicode MS" pitchFamily="34" charset="-122"/>
                <a:cs typeface="Arial Unicode MS" pitchFamily="34" charset="-122"/>
              </a:rPr>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t>5</a:t>
            </a:fld>
            <a:endParaRPr kumimoji="0" lang="en-US" altLang="zh-CN" sz="2000" b="1" i="0" u="none" strike="noStrike" kern="0" cap="none" spc="0" normalizeH="0" baseline="0" noProof="0">
              <a:ln>
                <a:noFill/>
              </a:ln>
              <a:solidFill>
                <a:srgbClr val="676767"/>
              </a:solidFill>
              <a:effectLst/>
              <a:uLnTx/>
              <a:uFillTx/>
              <a:latin typeface="Arial Unicode MS" pitchFamily="34" charset="-122"/>
              <a:ea typeface="Arial Unicode MS" pitchFamily="34" charset="-122"/>
              <a:cs typeface="Arial Unicode MS" pitchFamily="34" charset="-122"/>
            </a:endParaRPr>
          </a:p>
        </p:txBody>
      </p:sp>
      <p:sp>
        <p:nvSpPr>
          <p:cNvPr id="18" name="矩形 17">
            <a:extLst>
              <a:ext uri="{FF2B5EF4-FFF2-40B4-BE49-F238E27FC236}">
                <a16:creationId xmlns:a16="http://schemas.microsoft.com/office/drawing/2014/main" id="{FD0BAF41-3157-47BB-81AA-B42067A5FCF0}"/>
              </a:ext>
            </a:extLst>
          </p:cNvPr>
          <p:cNvSpPr/>
          <p:nvPr/>
        </p:nvSpPr>
        <p:spPr>
          <a:xfrm>
            <a:off x="6200721" y="1044070"/>
            <a:ext cx="2808312" cy="553998"/>
          </a:xfrm>
          <a:prstGeom prst="rect">
            <a:avLst/>
          </a:prstGeom>
          <a:solidFill>
            <a:srgbClr val="92D050"/>
          </a:solidFill>
        </p:spPr>
        <p:txBody>
          <a:bodyPr wrap="square" anchor="ctr">
            <a:spAutoFit/>
          </a:bodyPr>
          <a:lstStyle/>
          <a:p>
            <a:pPr marL="0" lvl="1" algn="ctr"/>
            <a:r>
              <a:rPr lang="zh-CN" altLang="en-US" sz="1500" b="1" dirty="0">
                <a:latin typeface="黑体" panose="02010609060101010101" pitchFamily="49" charset="-122"/>
                <a:ea typeface="黑体" panose="02010609060101010101" pitchFamily="49" charset="-122"/>
              </a:rPr>
              <a:t>车联网</a:t>
            </a:r>
            <a:endParaRPr lang="en-US" altLang="zh-CN" sz="1500" b="1" dirty="0">
              <a:latin typeface="黑体" panose="02010609060101010101" pitchFamily="49" charset="-122"/>
              <a:ea typeface="黑体" panose="02010609060101010101" pitchFamily="49" charset="-122"/>
            </a:endParaRPr>
          </a:p>
          <a:p>
            <a:pPr marL="0" lvl="1" algn="ctr"/>
            <a:r>
              <a:rPr lang="zh-CN" altLang="en-US" sz="1500" b="1" dirty="0">
                <a:latin typeface="黑体" panose="02010609060101010101" pitchFamily="49" charset="-122"/>
                <a:ea typeface="黑体" panose="02010609060101010101" pitchFamily="49" charset="-122"/>
              </a:rPr>
              <a:t>（车内</a:t>
            </a:r>
            <a:r>
              <a:rPr lang="en-US" altLang="zh-CN" sz="1500" b="1" dirty="0">
                <a:latin typeface="黑体" panose="02010609060101010101" pitchFamily="49" charset="-122"/>
                <a:ea typeface="黑体" panose="02010609060101010101" pitchFamily="49" charset="-122"/>
              </a:rPr>
              <a:t>/</a:t>
            </a:r>
            <a:r>
              <a:rPr lang="zh-CN" altLang="en-US" sz="1500" b="1" dirty="0">
                <a:latin typeface="黑体" panose="02010609060101010101" pitchFamily="49" charset="-122"/>
                <a:ea typeface="黑体" panose="02010609060101010101" pitchFamily="49" charset="-122"/>
              </a:rPr>
              <a:t>车外）</a:t>
            </a:r>
            <a:endParaRPr lang="en-US" altLang="zh-CN" sz="1500" b="1" dirty="0">
              <a:latin typeface="黑体" panose="02010609060101010101" pitchFamily="49" charset="-122"/>
              <a:ea typeface="黑体" panose="02010609060101010101" pitchFamily="49" charset="-122"/>
            </a:endParaRPr>
          </a:p>
        </p:txBody>
      </p:sp>
      <p:sp>
        <p:nvSpPr>
          <p:cNvPr id="14" name="矩形 13">
            <a:extLst>
              <a:ext uri="{FF2B5EF4-FFF2-40B4-BE49-F238E27FC236}">
                <a16:creationId xmlns:a16="http://schemas.microsoft.com/office/drawing/2014/main" id="{EFFACAE3-F263-493C-8F92-1D8FB87FB65B}"/>
              </a:ext>
            </a:extLst>
          </p:cNvPr>
          <p:cNvSpPr/>
          <p:nvPr/>
        </p:nvSpPr>
        <p:spPr bwMode="auto">
          <a:xfrm>
            <a:off x="179512" y="1598068"/>
            <a:ext cx="2808312" cy="266107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Char char="•"/>
              <a:tabLst/>
            </a:pPr>
            <a:endParaRPr kumimoji="0" lang="zh-CN" altLang="en-US" sz="1000" b="0" i="0" u="none" strike="noStrike" cap="none" normalizeH="0" baseline="0">
              <a:ln>
                <a:noFill/>
              </a:ln>
              <a:solidFill>
                <a:schemeClr val="tx1"/>
              </a:solidFill>
              <a:effectLst/>
              <a:latin typeface="Arial" pitchFamily="34" charset="0"/>
              <a:ea typeface="幼圆" pitchFamily="49" charset="-122"/>
            </a:endParaRPr>
          </a:p>
        </p:txBody>
      </p:sp>
      <p:pic>
        <p:nvPicPr>
          <p:cNvPr id="22" name="Picture 14">
            <a:extLst>
              <a:ext uri="{FF2B5EF4-FFF2-40B4-BE49-F238E27FC236}">
                <a16:creationId xmlns:a16="http://schemas.microsoft.com/office/drawing/2014/main" id="{E28D96EA-2BF6-4396-9327-1311DE461D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1737449"/>
            <a:ext cx="1656184" cy="9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9">
            <a:extLst>
              <a:ext uri="{FF2B5EF4-FFF2-40B4-BE49-F238E27FC236}">
                <a16:creationId xmlns:a16="http://schemas.microsoft.com/office/drawing/2014/main" id="{82147B88-600A-4B37-A7DB-65FC6E0143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528" y="2859195"/>
            <a:ext cx="1454773" cy="1008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13" descr="http://img1.mydrivers.com/img/20160729/0de8c145cce745e5b640b93e552b6c41.jpg">
            <a:extLst>
              <a:ext uri="{FF2B5EF4-FFF2-40B4-BE49-F238E27FC236}">
                <a16:creationId xmlns:a16="http://schemas.microsoft.com/office/drawing/2014/main" id="{438AE0B5-8AB7-474A-9DAB-D41D43CCE87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2702" y="3165478"/>
            <a:ext cx="741931" cy="452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1">
            <a:extLst>
              <a:ext uri="{FF2B5EF4-FFF2-40B4-BE49-F238E27FC236}">
                <a16:creationId xmlns:a16="http://schemas.microsoft.com/office/drawing/2014/main" id="{3DC3BD1C-8FB0-4A49-B660-A0CCA615FC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51720" y="3119516"/>
            <a:ext cx="624441" cy="572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矩形 25">
            <a:extLst>
              <a:ext uri="{FF2B5EF4-FFF2-40B4-BE49-F238E27FC236}">
                <a16:creationId xmlns:a16="http://schemas.microsoft.com/office/drawing/2014/main" id="{6409854C-5446-48A2-84BC-6DF9648A1BBC}"/>
              </a:ext>
            </a:extLst>
          </p:cNvPr>
          <p:cNvSpPr/>
          <p:nvPr/>
        </p:nvSpPr>
        <p:spPr bwMode="auto">
          <a:xfrm>
            <a:off x="3203847" y="1598068"/>
            <a:ext cx="2808312" cy="266107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Char char="•"/>
              <a:tabLst/>
            </a:pPr>
            <a:endParaRPr kumimoji="0" lang="zh-CN" altLang="en-US" sz="1000" b="0" i="0" u="none" strike="noStrike" cap="none" normalizeH="0" baseline="0">
              <a:ln>
                <a:noFill/>
              </a:ln>
              <a:solidFill>
                <a:schemeClr val="tx1"/>
              </a:solidFill>
              <a:effectLst/>
              <a:latin typeface="Arial" pitchFamily="34" charset="0"/>
              <a:ea typeface="幼圆" pitchFamily="49" charset="-122"/>
            </a:endParaRPr>
          </a:p>
        </p:txBody>
      </p:sp>
      <p:pic>
        <p:nvPicPr>
          <p:cNvPr id="32" name="图片 31" descr="C:\Users\Think\Desktop\ST8\工厂外网.jpg">
            <a:extLst>
              <a:ext uri="{FF2B5EF4-FFF2-40B4-BE49-F238E27FC236}">
                <a16:creationId xmlns:a16="http://schemas.microsoft.com/office/drawing/2014/main" id="{750A9277-EE4D-4719-B3C6-FBCFDD0444BD}"/>
              </a:ext>
            </a:extLst>
          </p:cNvPr>
          <p:cNvPicPr/>
          <p:nvPr/>
        </p:nvPicPr>
        <p:blipFill>
          <a:blip r:embed="rId7"/>
          <a:srcRect/>
          <a:stretch>
            <a:fillRect/>
          </a:stretch>
        </p:blipFill>
        <p:spPr bwMode="auto">
          <a:xfrm>
            <a:off x="3629407" y="1682221"/>
            <a:ext cx="1913576" cy="1228831"/>
          </a:xfrm>
          <a:prstGeom prst="rect">
            <a:avLst/>
          </a:prstGeom>
          <a:noFill/>
          <a:ln w="9525">
            <a:noFill/>
            <a:miter lim="800000"/>
            <a:headEnd/>
            <a:tailEnd/>
          </a:ln>
        </p:spPr>
      </p:pic>
      <p:pic>
        <p:nvPicPr>
          <p:cNvPr id="33" name="图片 32">
            <a:extLst>
              <a:ext uri="{FF2B5EF4-FFF2-40B4-BE49-F238E27FC236}">
                <a16:creationId xmlns:a16="http://schemas.microsoft.com/office/drawing/2014/main" id="{8189575E-0662-4696-8A14-80D0C8D18A86}"/>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3629408" y="2946154"/>
            <a:ext cx="1913576" cy="1201963"/>
          </a:xfrm>
          <a:prstGeom prst="rect">
            <a:avLst/>
          </a:prstGeom>
          <a:solidFill>
            <a:schemeClr val="bg1"/>
          </a:solidFill>
        </p:spPr>
      </p:pic>
      <p:sp>
        <p:nvSpPr>
          <p:cNvPr id="34" name="矩形 33">
            <a:extLst>
              <a:ext uri="{FF2B5EF4-FFF2-40B4-BE49-F238E27FC236}">
                <a16:creationId xmlns:a16="http://schemas.microsoft.com/office/drawing/2014/main" id="{500F715B-6133-41A4-9155-2E7625ED6026}"/>
              </a:ext>
            </a:extLst>
          </p:cNvPr>
          <p:cNvSpPr/>
          <p:nvPr/>
        </p:nvSpPr>
        <p:spPr bwMode="auto">
          <a:xfrm>
            <a:off x="6200721" y="1598068"/>
            <a:ext cx="2808312" cy="266107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20000"/>
              </a:spcBef>
              <a:spcAft>
                <a:spcPct val="0"/>
              </a:spcAft>
              <a:buClrTx/>
              <a:buSzTx/>
              <a:buFontTx/>
              <a:buChar char="•"/>
              <a:tabLst/>
            </a:pPr>
            <a:endParaRPr kumimoji="0" lang="zh-CN" altLang="en-US" sz="1000" b="0" i="0" u="none" strike="noStrike" cap="none" normalizeH="0" baseline="0">
              <a:ln>
                <a:noFill/>
              </a:ln>
              <a:solidFill>
                <a:schemeClr val="tx1"/>
              </a:solidFill>
              <a:effectLst/>
              <a:latin typeface="Arial" pitchFamily="34" charset="0"/>
              <a:ea typeface="幼圆" pitchFamily="49" charset="-122"/>
            </a:endParaRPr>
          </a:p>
        </p:txBody>
      </p:sp>
      <p:sp>
        <p:nvSpPr>
          <p:cNvPr id="9" name="标题 1"/>
          <p:cNvSpPr txBox="1">
            <a:spLocks/>
          </p:cNvSpPr>
          <p:nvPr/>
        </p:nvSpPr>
        <p:spPr bwMode="white">
          <a:xfrm>
            <a:off x="-24919" y="4357117"/>
            <a:ext cx="3228767" cy="51888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fontAlgn="base">
              <a:spcBef>
                <a:spcPct val="0"/>
              </a:spcBef>
              <a:spcAft>
                <a:spcPct val="0"/>
              </a:spcAft>
              <a:defRPr sz="3200" b="1">
                <a:solidFill>
                  <a:schemeClr val="bg1"/>
                </a:solidFill>
                <a:latin typeface="Verdana" pitchFamily="34" charset="0"/>
              </a:defRPr>
            </a:lvl6pPr>
            <a:lvl7pPr marL="914400" algn="ctr" rtl="0" fontAlgn="base">
              <a:spcBef>
                <a:spcPct val="0"/>
              </a:spcBef>
              <a:spcAft>
                <a:spcPct val="0"/>
              </a:spcAft>
              <a:defRPr sz="3200" b="1">
                <a:solidFill>
                  <a:schemeClr val="bg1"/>
                </a:solidFill>
                <a:latin typeface="Verdana" pitchFamily="34" charset="0"/>
              </a:defRPr>
            </a:lvl7pPr>
            <a:lvl8pPr marL="1371600" algn="ctr" rtl="0" fontAlgn="base">
              <a:spcBef>
                <a:spcPct val="0"/>
              </a:spcBef>
              <a:spcAft>
                <a:spcPct val="0"/>
              </a:spcAft>
              <a:defRPr sz="3200" b="1">
                <a:solidFill>
                  <a:schemeClr val="bg1"/>
                </a:solidFill>
                <a:latin typeface="Verdana" pitchFamily="34" charset="0"/>
              </a:defRPr>
            </a:lvl8pPr>
            <a:lvl9pPr marL="1828800" algn="ctr" rtl="0" fontAlgn="base">
              <a:spcBef>
                <a:spcPct val="0"/>
              </a:spcBef>
              <a:spcAft>
                <a:spcPct val="0"/>
              </a:spcAft>
              <a:defRPr sz="3200" b="1">
                <a:solidFill>
                  <a:schemeClr val="bg1"/>
                </a:solidFill>
                <a:latin typeface="Verdana" pitchFamily="34" charset="0"/>
              </a:defRPr>
            </a:lvl9pPr>
          </a:lstStyle>
          <a:p>
            <a:pPr algn="ctr"/>
            <a:r>
              <a:rPr lang="en-US" altLang="zh-CN" sz="1500" kern="0" dirty="0">
                <a:solidFill>
                  <a:schemeClr val="tx1"/>
                </a:solidFill>
                <a:latin typeface="黑体" panose="02010609060101010101" pitchFamily="49" charset="-122"/>
                <a:ea typeface="黑体" panose="02010609060101010101" pitchFamily="49" charset="-122"/>
              </a:rPr>
              <a:t>VR/AR/3D</a:t>
            </a:r>
            <a:r>
              <a:rPr lang="zh-CN" altLang="en-US" sz="1500" kern="0" dirty="0">
                <a:solidFill>
                  <a:schemeClr val="tx1"/>
                </a:solidFill>
                <a:latin typeface="黑体" panose="02010609060101010101" pitchFamily="49" charset="-122"/>
                <a:ea typeface="黑体" panose="02010609060101010101" pitchFamily="49" charset="-122"/>
              </a:rPr>
              <a:t>通话</a:t>
            </a:r>
            <a:r>
              <a:rPr lang="en-US" altLang="zh-CN" sz="1500" kern="0" dirty="0">
                <a:solidFill>
                  <a:schemeClr val="tx1"/>
                </a:solidFill>
                <a:latin typeface="黑体" panose="02010609060101010101" pitchFamily="49" charset="-122"/>
                <a:ea typeface="黑体" panose="02010609060101010101" pitchFamily="49" charset="-122"/>
              </a:rPr>
              <a:t>/</a:t>
            </a:r>
            <a:r>
              <a:rPr lang="zh-CN" altLang="en-US" sz="1500" kern="0" dirty="0">
                <a:solidFill>
                  <a:schemeClr val="tx1"/>
                </a:solidFill>
                <a:latin typeface="黑体" panose="02010609060101010101" pitchFamily="49" charset="-122"/>
                <a:ea typeface="黑体" panose="02010609060101010101" pitchFamily="49" charset="-122"/>
              </a:rPr>
              <a:t>全息图像</a:t>
            </a:r>
            <a:r>
              <a:rPr lang="en-US" altLang="zh-CN" sz="1500" kern="0" dirty="0">
                <a:solidFill>
                  <a:schemeClr val="tx1"/>
                </a:solidFill>
                <a:latin typeface="黑体" panose="02010609060101010101" pitchFamily="49" charset="-122"/>
                <a:ea typeface="黑体" panose="02010609060101010101" pitchFamily="49" charset="-122"/>
              </a:rPr>
              <a:t>/</a:t>
            </a:r>
            <a:r>
              <a:rPr lang="zh-CN" altLang="en-US" sz="1500" kern="0" dirty="0">
                <a:solidFill>
                  <a:schemeClr val="tx1"/>
                </a:solidFill>
                <a:latin typeface="黑体" panose="02010609060101010101" pitchFamily="49" charset="-122"/>
                <a:ea typeface="黑体" panose="02010609060101010101" pitchFamily="49" charset="-122"/>
              </a:rPr>
              <a:t>交互式游戏</a:t>
            </a:r>
            <a:r>
              <a:rPr lang="zh-CN" altLang="en-US" sz="1500" kern="0" dirty="0">
                <a:solidFill>
                  <a:srgbClr val="FF0000"/>
                </a:solidFill>
                <a:latin typeface="黑体" panose="02010609060101010101" pitchFamily="49" charset="-122"/>
                <a:ea typeface="黑体" panose="02010609060101010101" pitchFamily="49" charset="-122"/>
              </a:rPr>
              <a:t>沉浸式交互（低时延、大带宽）</a:t>
            </a:r>
          </a:p>
        </p:txBody>
      </p:sp>
      <p:sp>
        <p:nvSpPr>
          <p:cNvPr id="35" name="标题 1">
            <a:extLst>
              <a:ext uri="{FF2B5EF4-FFF2-40B4-BE49-F238E27FC236}">
                <a16:creationId xmlns:a16="http://schemas.microsoft.com/office/drawing/2014/main" id="{68112D3E-7070-4B72-AE40-FD4737DC6958}"/>
              </a:ext>
            </a:extLst>
          </p:cNvPr>
          <p:cNvSpPr txBox="1">
            <a:spLocks/>
          </p:cNvSpPr>
          <p:nvPr/>
        </p:nvSpPr>
        <p:spPr bwMode="white">
          <a:xfrm>
            <a:off x="3314750" y="4357117"/>
            <a:ext cx="2841426" cy="51888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fontAlgn="base">
              <a:spcBef>
                <a:spcPct val="0"/>
              </a:spcBef>
              <a:spcAft>
                <a:spcPct val="0"/>
              </a:spcAft>
              <a:defRPr sz="3200" b="1">
                <a:solidFill>
                  <a:schemeClr val="bg1"/>
                </a:solidFill>
                <a:latin typeface="Verdana" pitchFamily="34" charset="0"/>
              </a:defRPr>
            </a:lvl6pPr>
            <a:lvl7pPr marL="914400" algn="ctr" rtl="0" fontAlgn="base">
              <a:spcBef>
                <a:spcPct val="0"/>
              </a:spcBef>
              <a:spcAft>
                <a:spcPct val="0"/>
              </a:spcAft>
              <a:defRPr sz="3200" b="1">
                <a:solidFill>
                  <a:schemeClr val="bg1"/>
                </a:solidFill>
                <a:latin typeface="Verdana" pitchFamily="34" charset="0"/>
              </a:defRPr>
            </a:lvl7pPr>
            <a:lvl8pPr marL="1371600" algn="ctr" rtl="0" fontAlgn="base">
              <a:spcBef>
                <a:spcPct val="0"/>
              </a:spcBef>
              <a:spcAft>
                <a:spcPct val="0"/>
              </a:spcAft>
              <a:defRPr sz="3200" b="1">
                <a:solidFill>
                  <a:schemeClr val="bg1"/>
                </a:solidFill>
                <a:latin typeface="Verdana" pitchFamily="34" charset="0"/>
              </a:defRPr>
            </a:lvl8pPr>
            <a:lvl9pPr marL="1828800" algn="ctr" rtl="0" fontAlgn="base">
              <a:spcBef>
                <a:spcPct val="0"/>
              </a:spcBef>
              <a:spcAft>
                <a:spcPct val="0"/>
              </a:spcAft>
              <a:defRPr sz="3200" b="1">
                <a:solidFill>
                  <a:schemeClr val="bg1"/>
                </a:solidFill>
                <a:latin typeface="Verdana" pitchFamily="34" charset="0"/>
              </a:defRPr>
            </a:lvl9pPr>
          </a:lstStyle>
          <a:p>
            <a:pPr algn="ctr"/>
            <a:r>
              <a:rPr lang="zh-CN" altLang="en-US" sz="1500" kern="0" dirty="0">
                <a:solidFill>
                  <a:schemeClr val="tx1"/>
                </a:solidFill>
                <a:latin typeface="黑体" panose="02010609060101010101" pitchFamily="49" charset="-122"/>
                <a:ea typeface="黑体" panose="02010609060101010101" pitchFamily="49" charset="-122"/>
              </a:rPr>
              <a:t>伺服马达</a:t>
            </a:r>
            <a:r>
              <a:rPr lang="en-US" altLang="zh-CN" sz="1500" kern="0" dirty="0">
                <a:solidFill>
                  <a:schemeClr val="tx1"/>
                </a:solidFill>
                <a:latin typeface="黑体" panose="02010609060101010101" pitchFamily="49" charset="-122"/>
                <a:ea typeface="黑体" panose="02010609060101010101" pitchFamily="49" charset="-122"/>
              </a:rPr>
              <a:t>/</a:t>
            </a:r>
            <a:r>
              <a:rPr lang="zh-CN" altLang="en-US" sz="1500" kern="0" dirty="0">
                <a:solidFill>
                  <a:schemeClr val="tx1"/>
                </a:solidFill>
                <a:latin typeface="黑体" panose="02010609060101010101" pitchFamily="49" charset="-122"/>
                <a:ea typeface="黑体" panose="02010609060101010101" pitchFamily="49" charset="-122"/>
              </a:rPr>
              <a:t>远程工控</a:t>
            </a:r>
            <a:r>
              <a:rPr lang="en-US" altLang="zh-CN" sz="1500" kern="0" dirty="0">
                <a:solidFill>
                  <a:schemeClr val="tx1"/>
                </a:solidFill>
                <a:latin typeface="黑体" panose="02010609060101010101" pitchFamily="49" charset="-122"/>
                <a:ea typeface="黑体" panose="02010609060101010101" pitchFamily="49" charset="-122"/>
              </a:rPr>
              <a:t>/</a:t>
            </a:r>
            <a:r>
              <a:rPr lang="zh-CN" altLang="en-US" sz="1500" kern="0" dirty="0">
                <a:solidFill>
                  <a:schemeClr val="tx1"/>
                </a:solidFill>
                <a:latin typeface="黑体" panose="02010609060101010101" pitchFamily="49" charset="-122"/>
                <a:ea typeface="黑体" panose="02010609060101010101" pitchFamily="49" charset="-122"/>
              </a:rPr>
              <a:t>数字孪生等</a:t>
            </a:r>
            <a:r>
              <a:rPr lang="zh-CN" altLang="en-US" sz="1500" kern="0" dirty="0">
                <a:solidFill>
                  <a:srgbClr val="FF0000"/>
                </a:solidFill>
                <a:latin typeface="黑体" panose="02010609060101010101" pitchFamily="49" charset="-122"/>
                <a:ea typeface="黑体" panose="02010609060101010101" pitchFamily="49" charset="-122"/>
              </a:rPr>
              <a:t>生产性业务（低时延、低抖动）</a:t>
            </a:r>
          </a:p>
        </p:txBody>
      </p:sp>
      <p:sp>
        <p:nvSpPr>
          <p:cNvPr id="36" name="标题 1">
            <a:extLst>
              <a:ext uri="{FF2B5EF4-FFF2-40B4-BE49-F238E27FC236}">
                <a16:creationId xmlns:a16="http://schemas.microsoft.com/office/drawing/2014/main" id="{A3436BFC-B00A-49DF-A552-9D035BA8D3E1}"/>
              </a:ext>
            </a:extLst>
          </p:cNvPr>
          <p:cNvSpPr txBox="1">
            <a:spLocks/>
          </p:cNvSpPr>
          <p:nvPr/>
        </p:nvSpPr>
        <p:spPr bwMode="white">
          <a:xfrm>
            <a:off x="6272729" y="4357117"/>
            <a:ext cx="2841426" cy="51888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defRPr>
            </a:lvl2pPr>
            <a:lvl3pPr algn="ctr" rtl="0" eaLnBrk="0" fontAlgn="base" hangingPunct="0">
              <a:spcBef>
                <a:spcPct val="0"/>
              </a:spcBef>
              <a:spcAft>
                <a:spcPct val="0"/>
              </a:spcAft>
              <a:defRPr sz="3200" b="1">
                <a:solidFill>
                  <a:schemeClr val="bg1"/>
                </a:solidFill>
                <a:latin typeface="Verdana" pitchFamily="34" charset="0"/>
              </a:defRPr>
            </a:lvl3pPr>
            <a:lvl4pPr algn="ctr" rtl="0" eaLnBrk="0" fontAlgn="base" hangingPunct="0">
              <a:spcBef>
                <a:spcPct val="0"/>
              </a:spcBef>
              <a:spcAft>
                <a:spcPct val="0"/>
              </a:spcAft>
              <a:defRPr sz="3200" b="1">
                <a:solidFill>
                  <a:schemeClr val="bg1"/>
                </a:solidFill>
                <a:latin typeface="Verdana" pitchFamily="34" charset="0"/>
              </a:defRPr>
            </a:lvl4pPr>
            <a:lvl5pPr algn="ctr" rtl="0" eaLnBrk="0" fontAlgn="base" hangingPunct="0">
              <a:spcBef>
                <a:spcPct val="0"/>
              </a:spcBef>
              <a:spcAft>
                <a:spcPct val="0"/>
              </a:spcAft>
              <a:defRPr sz="3200" b="1">
                <a:solidFill>
                  <a:schemeClr val="bg1"/>
                </a:solidFill>
                <a:latin typeface="Verdana" pitchFamily="34" charset="0"/>
              </a:defRPr>
            </a:lvl5pPr>
            <a:lvl6pPr marL="457200" algn="ctr" rtl="0" fontAlgn="base">
              <a:spcBef>
                <a:spcPct val="0"/>
              </a:spcBef>
              <a:spcAft>
                <a:spcPct val="0"/>
              </a:spcAft>
              <a:defRPr sz="3200" b="1">
                <a:solidFill>
                  <a:schemeClr val="bg1"/>
                </a:solidFill>
                <a:latin typeface="Verdana" pitchFamily="34" charset="0"/>
              </a:defRPr>
            </a:lvl6pPr>
            <a:lvl7pPr marL="914400" algn="ctr" rtl="0" fontAlgn="base">
              <a:spcBef>
                <a:spcPct val="0"/>
              </a:spcBef>
              <a:spcAft>
                <a:spcPct val="0"/>
              </a:spcAft>
              <a:defRPr sz="3200" b="1">
                <a:solidFill>
                  <a:schemeClr val="bg1"/>
                </a:solidFill>
                <a:latin typeface="Verdana" pitchFamily="34" charset="0"/>
              </a:defRPr>
            </a:lvl7pPr>
            <a:lvl8pPr marL="1371600" algn="ctr" rtl="0" fontAlgn="base">
              <a:spcBef>
                <a:spcPct val="0"/>
              </a:spcBef>
              <a:spcAft>
                <a:spcPct val="0"/>
              </a:spcAft>
              <a:defRPr sz="3200" b="1">
                <a:solidFill>
                  <a:schemeClr val="bg1"/>
                </a:solidFill>
                <a:latin typeface="Verdana" pitchFamily="34" charset="0"/>
              </a:defRPr>
            </a:lvl8pPr>
            <a:lvl9pPr marL="1828800" algn="ctr" rtl="0" fontAlgn="base">
              <a:spcBef>
                <a:spcPct val="0"/>
              </a:spcBef>
              <a:spcAft>
                <a:spcPct val="0"/>
              </a:spcAft>
              <a:defRPr sz="3200" b="1">
                <a:solidFill>
                  <a:schemeClr val="bg1"/>
                </a:solidFill>
                <a:latin typeface="Verdana" pitchFamily="34" charset="0"/>
              </a:defRPr>
            </a:lvl9pPr>
          </a:lstStyle>
          <a:p>
            <a:pPr algn="ctr"/>
            <a:r>
              <a:rPr lang="zh-CN" altLang="en-US" sz="1500" kern="0" dirty="0">
                <a:solidFill>
                  <a:schemeClr val="tx1"/>
                </a:solidFill>
                <a:latin typeface="黑体" panose="02010609060101010101" pitchFamily="49" charset="-122"/>
                <a:ea typeface="黑体" panose="02010609060101010101" pitchFamily="49" charset="-122"/>
              </a:rPr>
              <a:t>自动驾驶</a:t>
            </a:r>
            <a:r>
              <a:rPr lang="en-US" altLang="zh-CN" sz="1500" kern="0" dirty="0">
                <a:solidFill>
                  <a:schemeClr val="tx1"/>
                </a:solidFill>
                <a:latin typeface="黑体" panose="02010609060101010101" pitchFamily="49" charset="-122"/>
                <a:ea typeface="黑体" panose="02010609060101010101" pitchFamily="49" charset="-122"/>
              </a:rPr>
              <a:t>/</a:t>
            </a:r>
            <a:r>
              <a:rPr lang="zh-CN" altLang="en-US" sz="1500" kern="0" dirty="0">
                <a:solidFill>
                  <a:schemeClr val="tx1"/>
                </a:solidFill>
                <a:latin typeface="黑体" panose="02010609060101010101" pitchFamily="49" charset="-122"/>
                <a:ea typeface="黑体" panose="02010609060101010101" pitchFamily="49" charset="-122"/>
              </a:rPr>
              <a:t>车路协同等业务</a:t>
            </a:r>
            <a:endParaRPr lang="en-US" altLang="zh-CN" sz="1500" kern="0" dirty="0">
              <a:solidFill>
                <a:schemeClr val="tx1"/>
              </a:solidFill>
              <a:latin typeface="黑体" panose="02010609060101010101" pitchFamily="49" charset="-122"/>
              <a:ea typeface="黑体" panose="02010609060101010101" pitchFamily="49" charset="-122"/>
            </a:endParaRPr>
          </a:p>
          <a:p>
            <a:pPr algn="ctr"/>
            <a:r>
              <a:rPr lang="zh-CN" altLang="en-US" sz="1500" kern="0" dirty="0">
                <a:solidFill>
                  <a:srgbClr val="FF0000"/>
                </a:solidFill>
                <a:latin typeface="黑体" panose="02010609060101010101" pitchFamily="49" charset="-122"/>
                <a:ea typeface="黑体" panose="02010609060101010101" pitchFamily="49" charset="-122"/>
              </a:rPr>
              <a:t>（低时延、高可靠）</a:t>
            </a:r>
          </a:p>
        </p:txBody>
      </p:sp>
      <p:pic>
        <p:nvPicPr>
          <p:cNvPr id="27" name="Picture 10" descr="âæ±½è½¦å¯¼èª carplayâçå¾çæç´¢ç»æ">
            <a:extLst>
              <a:ext uri="{FF2B5EF4-FFF2-40B4-BE49-F238E27FC236}">
                <a16:creationId xmlns:a16="http://schemas.microsoft.com/office/drawing/2014/main" id="{6224F9EA-2037-4A71-BFE9-AB1D1ABD785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2215"/>
          <a:stretch/>
        </p:blipFill>
        <p:spPr bwMode="auto">
          <a:xfrm>
            <a:off x="7094986" y="1896774"/>
            <a:ext cx="1052896" cy="8189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âçº¢ç»¿ç¯ èªå¨é©¾é©¶âçå¾çæç´¢ç»æ">
            <a:extLst>
              <a:ext uri="{FF2B5EF4-FFF2-40B4-BE49-F238E27FC236}">
                <a16:creationId xmlns:a16="http://schemas.microsoft.com/office/drawing/2014/main" id="{CB72EEB2-40FC-490E-9E5B-1AAADCB306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92836" y="3129179"/>
            <a:ext cx="1209219" cy="88273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âèªå¨é©¾é©¶âçå¾çæç´¢ç»æ">
            <a:extLst>
              <a:ext uri="{FF2B5EF4-FFF2-40B4-BE49-F238E27FC236}">
                <a16:creationId xmlns:a16="http://schemas.microsoft.com/office/drawing/2014/main" id="{82F1AA9E-2CF3-400E-B49E-4D01D2807F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88578" y="3129179"/>
            <a:ext cx="1209219" cy="882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222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A6B439-C724-4875-A288-E003334F8846}"/>
              </a:ext>
            </a:extLst>
          </p:cNvPr>
          <p:cNvSpPr/>
          <p:nvPr/>
        </p:nvSpPr>
        <p:spPr>
          <a:xfrm>
            <a:off x="1207643" y="96309"/>
            <a:ext cx="7300521" cy="59974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zh-CN" altLang="en-US" sz="2400" b="1" dirty="0">
                <a:solidFill>
                  <a:schemeClr val="tx2"/>
                </a:solidFill>
                <a:latin typeface="+mj-lt"/>
                <a:ea typeface="+mj-ea"/>
                <a:cs typeface="+mj-cs"/>
              </a:rPr>
              <a:t>场景</a:t>
            </a:r>
            <a:r>
              <a:rPr lang="en-US" altLang="zh-CN" sz="2400" b="1" dirty="0">
                <a:solidFill>
                  <a:schemeClr val="tx2"/>
                </a:solidFill>
                <a:latin typeface="+mj-lt"/>
                <a:ea typeface="+mj-ea"/>
                <a:cs typeface="+mj-cs"/>
              </a:rPr>
              <a:t>1——</a:t>
            </a:r>
            <a:r>
              <a:rPr lang="zh-CN" altLang="en-US" sz="2400" b="1" dirty="0">
                <a:solidFill>
                  <a:schemeClr val="tx2"/>
                </a:solidFill>
                <a:latin typeface="+mj-lt"/>
                <a:ea typeface="+mj-ea"/>
                <a:cs typeface="+mj-cs"/>
              </a:rPr>
              <a:t>消费互联网的时延需求</a:t>
            </a:r>
            <a:endParaRPr lang="en-US" altLang="zh-CN" sz="2400" b="1" dirty="0">
              <a:solidFill>
                <a:schemeClr val="tx2"/>
              </a:solidFill>
              <a:latin typeface="+mj-lt"/>
              <a:ea typeface="+mj-ea"/>
              <a:cs typeface="+mj-cs"/>
            </a:endParaRPr>
          </a:p>
        </p:txBody>
      </p:sp>
      <p:sp>
        <p:nvSpPr>
          <p:cNvPr id="16" name="灯片编号占位符 3">
            <a:extLst>
              <a:ext uri="{FF2B5EF4-FFF2-40B4-BE49-F238E27FC236}">
                <a16:creationId xmlns:a16="http://schemas.microsoft.com/office/drawing/2014/main" id="{B8640775-B51B-4DFA-BF2C-8E24B399BA98}"/>
              </a:ext>
            </a:extLst>
          </p:cNvPr>
          <p:cNvSpPr txBox="1">
            <a:spLocks/>
          </p:cNvSpPr>
          <p:nvPr/>
        </p:nvSpPr>
        <p:spPr>
          <a:xfrm>
            <a:off x="8456612" y="4821138"/>
            <a:ext cx="723900" cy="342900"/>
          </a:xfrm>
          <a:prstGeom prst="rect">
            <a:avLst/>
          </a:prstGeom>
        </p:spPr>
        <p:txBody>
          <a:bodyPr lIns="91420" tIns="45710" rIns="91420" bIns="45710">
            <a:noAutofit/>
          </a:bodyPr>
          <a:lstStyle/>
          <a:p>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fld id="{C74DB63C-3BE5-4DD4-B0A1-C0F1C5D43B8F}" type="slidenum">
              <a:rPr kumimoji="0" lang="en-US" altLang="zh-CN" sz="2000" b="1" i="0" u="none" strike="noStrike" kern="0" cap="none" spc="0" normalizeH="0" baseline="0" noProof="0" smtClean="0">
                <a:ln>
                  <a:noFill/>
                </a:ln>
                <a:solidFill>
                  <a:srgbClr val="676767"/>
                </a:solidFill>
                <a:effectLst/>
                <a:uLnTx/>
                <a:uFillTx/>
                <a:latin typeface="Arial Unicode MS" pitchFamily="34" charset="-122"/>
                <a:ea typeface="Arial Unicode MS" pitchFamily="34" charset="-122"/>
                <a:cs typeface="Arial Unicode MS" pitchFamily="34" charset="-122"/>
              </a:rPr>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t>6</a:t>
            </a:fld>
            <a:endParaRPr kumimoji="0" lang="en-US" altLang="zh-CN" sz="2000" b="1" i="0" u="none" strike="noStrike" kern="0" cap="none" spc="0" normalizeH="0" baseline="0" noProof="0">
              <a:ln>
                <a:noFill/>
              </a:ln>
              <a:solidFill>
                <a:srgbClr val="676767"/>
              </a:solidFill>
              <a:effectLst/>
              <a:uLnTx/>
              <a:uFillTx/>
              <a:latin typeface="Arial Unicode MS" pitchFamily="34" charset="-122"/>
              <a:ea typeface="Arial Unicode MS" pitchFamily="34" charset="-122"/>
              <a:cs typeface="Arial Unicode MS" pitchFamily="34" charset="-122"/>
            </a:endParaRPr>
          </a:p>
        </p:txBody>
      </p:sp>
      <p:pic>
        <p:nvPicPr>
          <p:cNvPr id="1026" name="Picture 2" descr="https://pic1.zhimg.com/80/v2-f851ad20e0a188b89a26047fc186a324_hd.jpg">
            <a:extLst>
              <a:ext uri="{FF2B5EF4-FFF2-40B4-BE49-F238E27FC236}">
                <a16:creationId xmlns:a16="http://schemas.microsoft.com/office/drawing/2014/main" id="{18948B58-A1EB-493B-97B6-39B9DB6C4A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3291830"/>
            <a:ext cx="2563311" cy="1441863"/>
          </a:xfrm>
          <a:prstGeom prst="rect">
            <a:avLst/>
          </a:prstGeom>
          <a:noFill/>
          <a:extLst>
            <a:ext uri="{909E8E84-426E-40DD-AFC4-6F175D3DCCD1}">
              <a14:hiddenFill xmlns:a14="http://schemas.microsoft.com/office/drawing/2010/main">
                <a:solidFill>
                  <a:srgbClr val="FFFFFF"/>
                </a:solidFill>
              </a14:hiddenFill>
            </a:ext>
          </a:extLst>
        </p:spPr>
      </p:pic>
      <p:pic>
        <p:nvPicPr>
          <p:cNvPr id="27" name="图片 26" descr="20160614052554965.jpg">
            <a:extLst>
              <a:ext uri="{FF2B5EF4-FFF2-40B4-BE49-F238E27FC236}">
                <a16:creationId xmlns:a16="http://schemas.microsoft.com/office/drawing/2014/main" id="{4845E830-83B4-406A-9419-0FA31F742BBB}"/>
              </a:ext>
            </a:extLst>
          </p:cNvPr>
          <p:cNvPicPr>
            <a:picLocks noChangeAspect="1"/>
          </p:cNvPicPr>
          <p:nvPr/>
        </p:nvPicPr>
        <p:blipFill>
          <a:blip r:embed="rId4" cstate="print"/>
          <a:stretch>
            <a:fillRect/>
          </a:stretch>
        </p:blipFill>
        <p:spPr>
          <a:xfrm>
            <a:off x="467544" y="1785328"/>
            <a:ext cx="2561008" cy="1362486"/>
          </a:xfrm>
          <a:prstGeom prst="rect">
            <a:avLst/>
          </a:prstGeom>
        </p:spPr>
      </p:pic>
      <p:sp>
        <p:nvSpPr>
          <p:cNvPr id="28" name="矩形 27">
            <a:extLst>
              <a:ext uri="{FF2B5EF4-FFF2-40B4-BE49-F238E27FC236}">
                <a16:creationId xmlns:a16="http://schemas.microsoft.com/office/drawing/2014/main" id="{30E63B22-E937-4D0C-B5F0-4EC1D6EF59D9}"/>
              </a:ext>
            </a:extLst>
          </p:cNvPr>
          <p:cNvSpPr/>
          <p:nvPr/>
        </p:nvSpPr>
        <p:spPr>
          <a:xfrm>
            <a:off x="1401345" y="2747704"/>
            <a:ext cx="833883" cy="400110"/>
          </a:xfrm>
          <a:prstGeom prst="rect">
            <a:avLst/>
          </a:prstGeom>
          <a:solidFill>
            <a:schemeClr val="bg1"/>
          </a:solidFill>
        </p:spPr>
        <p:txBody>
          <a:bodyPr wrap="none">
            <a:spAutoFit/>
          </a:bodyPr>
          <a:lstStyle/>
          <a:p>
            <a:pPr algn="ctr"/>
            <a:r>
              <a:rPr lang="en-US" altLang="zh-CN" sz="2000" b="1" dirty="0">
                <a:solidFill>
                  <a:srgbClr val="FF0000"/>
                </a:solidFill>
                <a:latin typeface="+mj-ea"/>
                <a:ea typeface="+mj-ea"/>
              </a:rPr>
              <a:t>AR/VR</a:t>
            </a:r>
            <a:endParaRPr lang="zh-CN" altLang="en-US" sz="2000" b="1" dirty="0">
              <a:solidFill>
                <a:srgbClr val="FF0000"/>
              </a:solidFill>
              <a:latin typeface="+mj-ea"/>
              <a:ea typeface="+mj-ea"/>
            </a:endParaRPr>
          </a:p>
        </p:txBody>
      </p:sp>
      <p:sp>
        <p:nvSpPr>
          <p:cNvPr id="29" name="矩形 28">
            <a:extLst>
              <a:ext uri="{FF2B5EF4-FFF2-40B4-BE49-F238E27FC236}">
                <a16:creationId xmlns:a16="http://schemas.microsoft.com/office/drawing/2014/main" id="{F8B66851-C5DB-4F80-A864-D336634144CD}"/>
              </a:ext>
            </a:extLst>
          </p:cNvPr>
          <p:cNvSpPr/>
          <p:nvPr/>
        </p:nvSpPr>
        <p:spPr>
          <a:xfrm>
            <a:off x="1403648" y="4281002"/>
            <a:ext cx="958917" cy="400110"/>
          </a:xfrm>
          <a:prstGeom prst="rect">
            <a:avLst/>
          </a:prstGeom>
          <a:solidFill>
            <a:schemeClr val="bg1"/>
          </a:solidFill>
        </p:spPr>
        <p:txBody>
          <a:bodyPr wrap="none">
            <a:spAutoFit/>
          </a:bodyPr>
          <a:lstStyle/>
          <a:p>
            <a:pPr algn="ctr"/>
            <a:r>
              <a:rPr lang="zh-CN" altLang="en-US" sz="2000" b="1" dirty="0">
                <a:solidFill>
                  <a:srgbClr val="FF0000"/>
                </a:solidFill>
                <a:latin typeface="+mj-ea"/>
                <a:ea typeface="+mj-ea"/>
              </a:rPr>
              <a:t>云游戏</a:t>
            </a:r>
          </a:p>
        </p:txBody>
      </p:sp>
      <p:sp>
        <p:nvSpPr>
          <p:cNvPr id="41" name="文本框 40">
            <a:extLst>
              <a:ext uri="{FF2B5EF4-FFF2-40B4-BE49-F238E27FC236}">
                <a16:creationId xmlns:a16="http://schemas.microsoft.com/office/drawing/2014/main" id="{887991D5-BCE5-47D9-8A7C-54A8344D2402}"/>
              </a:ext>
            </a:extLst>
          </p:cNvPr>
          <p:cNvSpPr txBox="1"/>
          <p:nvPr/>
        </p:nvSpPr>
        <p:spPr>
          <a:xfrm>
            <a:off x="188587" y="950672"/>
            <a:ext cx="8658515" cy="646331"/>
          </a:xfrm>
          <a:prstGeom prst="rect">
            <a:avLst/>
          </a:prstGeom>
          <a:noFill/>
          <a:ln>
            <a:solidFill>
              <a:schemeClr val="tx2"/>
            </a:solidFill>
          </a:ln>
        </p:spPr>
        <p:txBody>
          <a:bodyPr wrap="square" rtlCol="0">
            <a:spAutoFit/>
          </a:bodyPr>
          <a:lstStyle/>
          <a:p>
            <a:pPr marL="285750" indent="-285750">
              <a:buFont typeface="Wingdings" panose="05000000000000000000" pitchFamily="2" charset="2"/>
              <a:buChar char="n"/>
            </a:pPr>
            <a:r>
              <a:rPr lang="zh-CN" altLang="en-US" sz="1800" b="1" dirty="0">
                <a:latin typeface="+mj-ea"/>
                <a:ea typeface="+mj-ea"/>
              </a:rPr>
              <a:t>面向</a:t>
            </a:r>
            <a:r>
              <a:rPr lang="en-US" altLang="zh-CN" sz="1800" b="1" dirty="0">
                <a:latin typeface="+mj-ea"/>
                <a:ea typeface="+mj-ea"/>
              </a:rPr>
              <a:t>4K/8K</a:t>
            </a:r>
            <a:r>
              <a:rPr lang="zh-CN" altLang="en-US" sz="1800" b="1" dirty="0">
                <a:latin typeface="+mj-ea"/>
                <a:ea typeface="+mj-ea"/>
              </a:rPr>
              <a:t>、</a:t>
            </a:r>
            <a:r>
              <a:rPr lang="en-US" altLang="zh-CN" sz="1800" b="1" dirty="0">
                <a:latin typeface="+mj-ea"/>
                <a:ea typeface="+mj-ea"/>
              </a:rPr>
              <a:t>AR/VR</a:t>
            </a:r>
            <a:r>
              <a:rPr lang="zh-CN" altLang="en-US" sz="1800" b="1" dirty="0">
                <a:latin typeface="+mj-ea"/>
                <a:ea typeface="+mj-ea"/>
              </a:rPr>
              <a:t>等新业务需求，需要提供</a:t>
            </a:r>
            <a:r>
              <a:rPr lang="zh-CN" altLang="en-US" sz="1800" b="1" dirty="0">
                <a:solidFill>
                  <a:srgbClr val="FF0000"/>
                </a:solidFill>
                <a:latin typeface="+mj-ea"/>
                <a:ea typeface="+mj-ea"/>
              </a:rPr>
              <a:t>更高的速率、更低的时延，</a:t>
            </a:r>
            <a:r>
              <a:rPr lang="zh-CN" altLang="en-US" sz="1800" b="1" dirty="0">
                <a:latin typeface="+mj-ea"/>
                <a:ea typeface="+mj-ea"/>
              </a:rPr>
              <a:t>以及更灵活的业务部署能力。</a:t>
            </a:r>
          </a:p>
        </p:txBody>
      </p:sp>
      <p:pic>
        <p:nvPicPr>
          <p:cNvPr id="12" name="Picture 2">
            <a:extLst>
              <a:ext uri="{FF2B5EF4-FFF2-40B4-BE49-F238E27FC236}">
                <a16:creationId xmlns:a16="http://schemas.microsoft.com/office/drawing/2014/main" id="{369F8474-64D4-4B01-93FC-07CFC68CED50}"/>
              </a:ext>
            </a:extLst>
          </p:cNvPr>
          <p:cNvPicPr>
            <a:picLocks noChangeAspect="1" noChangeArrowheads="1"/>
          </p:cNvPicPr>
          <p:nvPr/>
        </p:nvPicPr>
        <p:blipFill>
          <a:blip r:embed="rId5"/>
          <a:srcRect/>
          <a:stretch>
            <a:fillRect/>
          </a:stretch>
        </p:blipFill>
        <p:spPr bwMode="auto">
          <a:xfrm>
            <a:off x="3685086" y="1765380"/>
            <a:ext cx="4982976" cy="3038618"/>
          </a:xfrm>
          <a:prstGeom prst="rect">
            <a:avLst/>
          </a:prstGeom>
          <a:noFill/>
          <a:ln w="9525">
            <a:noFill/>
            <a:miter lim="800000"/>
            <a:headEnd/>
            <a:tailEnd/>
          </a:ln>
          <a:effectLst/>
        </p:spPr>
      </p:pic>
      <p:sp>
        <p:nvSpPr>
          <p:cNvPr id="13" name="矩形 12">
            <a:extLst>
              <a:ext uri="{FF2B5EF4-FFF2-40B4-BE49-F238E27FC236}">
                <a16:creationId xmlns:a16="http://schemas.microsoft.com/office/drawing/2014/main" id="{B46D6CA5-0733-44E2-9CB4-B41385D8229A}"/>
              </a:ext>
            </a:extLst>
          </p:cNvPr>
          <p:cNvSpPr/>
          <p:nvPr/>
        </p:nvSpPr>
        <p:spPr>
          <a:xfrm>
            <a:off x="3419872" y="4713416"/>
            <a:ext cx="5643570" cy="215444"/>
          </a:xfrm>
          <a:prstGeom prst="rect">
            <a:avLst/>
          </a:prstGeom>
        </p:spPr>
        <p:txBody>
          <a:bodyPr wrap="square">
            <a:spAutoFit/>
          </a:bodyPr>
          <a:lstStyle/>
          <a:p>
            <a:pPr algn="r" eaLnBrk="0" hangingPunct="0">
              <a:spcBef>
                <a:spcPct val="30000"/>
              </a:spcBef>
              <a:defRPr/>
            </a:pPr>
            <a:r>
              <a:rPr lang="en-US" altLang="zh-CN" sz="800" b="1" dirty="0">
                <a:ea typeface="宋体" pitchFamily="2" charset="-122"/>
              </a:rPr>
              <a:t>ETSI White Paper: Next Generation Protocols – Market Drivers and Key Scenarios , 2016.5</a:t>
            </a:r>
          </a:p>
        </p:txBody>
      </p:sp>
    </p:spTree>
    <p:extLst>
      <p:ext uri="{BB962C8B-B14F-4D97-AF65-F5344CB8AC3E}">
        <p14:creationId xmlns:p14="http://schemas.microsoft.com/office/powerpoint/2010/main" val="1985421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5C4E6A9-02A5-4FC8-89C0-9DE7AA8632DA}"/>
              </a:ext>
            </a:extLst>
          </p:cNvPr>
          <p:cNvSpPr>
            <a:spLocks noGrp="1"/>
          </p:cNvSpPr>
          <p:nvPr>
            <p:ph type="title"/>
          </p:nvPr>
        </p:nvSpPr>
        <p:spPr>
          <a:xfrm>
            <a:off x="1197264" y="136887"/>
            <a:ext cx="6534150" cy="571500"/>
          </a:xfrm>
        </p:spPr>
        <p:txBody>
          <a:bodyPr/>
          <a:lstStyle/>
          <a:p>
            <a:r>
              <a:rPr lang="zh-CN" altLang="en-US" sz="2400" dirty="0"/>
              <a:t>面向</a:t>
            </a:r>
            <a:r>
              <a:rPr lang="en-US" altLang="zh-CN" sz="2400" dirty="0"/>
              <a:t>2030</a:t>
            </a:r>
            <a:r>
              <a:rPr lang="zh-CN" altLang="en-US" sz="2400" dirty="0"/>
              <a:t>的全息全感业务</a:t>
            </a:r>
            <a:endParaRPr lang="en-US" altLang="zh-CN" sz="2400" dirty="0"/>
          </a:p>
        </p:txBody>
      </p:sp>
      <p:sp>
        <p:nvSpPr>
          <p:cNvPr id="12" name="矩形 11">
            <a:extLst>
              <a:ext uri="{FF2B5EF4-FFF2-40B4-BE49-F238E27FC236}">
                <a16:creationId xmlns:a16="http://schemas.microsoft.com/office/drawing/2014/main" id="{90E6C70A-3517-4F03-9735-3C9668CACCB6}"/>
              </a:ext>
            </a:extLst>
          </p:cNvPr>
          <p:cNvSpPr/>
          <p:nvPr/>
        </p:nvSpPr>
        <p:spPr>
          <a:xfrm>
            <a:off x="3995936" y="1065802"/>
            <a:ext cx="5037676" cy="1569660"/>
          </a:xfrm>
          <a:prstGeom prst="rect">
            <a:avLst/>
          </a:prstGeom>
        </p:spPr>
        <p:txBody>
          <a:bodyPr wrap="square">
            <a:spAutoFit/>
          </a:bodyPr>
          <a:lstStyle/>
          <a:p>
            <a:pPr algn="just"/>
            <a:r>
              <a:rPr lang="zh-CN" altLang="en-US" sz="1800" b="1" dirty="0">
                <a:solidFill>
                  <a:srgbClr val="FF0000"/>
                </a:solidFill>
                <a:latin typeface="+mj-ea"/>
                <a:ea typeface="+mj-ea"/>
              </a:rPr>
              <a:t>全息通信（真人级）</a:t>
            </a:r>
            <a:r>
              <a:rPr lang="en-US" altLang="zh-CN" sz="1800" b="1" dirty="0">
                <a:solidFill>
                  <a:srgbClr val="FF0000"/>
                </a:solidFill>
                <a:latin typeface="+mj-ea"/>
                <a:ea typeface="+mj-ea"/>
              </a:rPr>
              <a:t>——</a:t>
            </a:r>
            <a:r>
              <a:rPr lang="zh-CN" altLang="en-US" sz="1800" b="1" dirty="0">
                <a:solidFill>
                  <a:srgbClr val="FF0000"/>
                </a:solidFill>
                <a:latin typeface="+mj-ea"/>
                <a:ea typeface="+mj-ea"/>
              </a:rPr>
              <a:t>对现实视觉的完整重构</a:t>
            </a:r>
            <a:endParaRPr lang="en-US" altLang="zh-CN" sz="1800" b="1" dirty="0">
              <a:solidFill>
                <a:srgbClr val="FF0000"/>
              </a:solidFill>
              <a:latin typeface="+mj-ea"/>
              <a:ea typeface="+mj-ea"/>
            </a:endParaRPr>
          </a:p>
          <a:p>
            <a:pPr marL="285750" indent="-193675" algn="just">
              <a:buFont typeface="Wingdings" panose="05000000000000000000" pitchFamily="2" charset="2"/>
              <a:buChar char="l"/>
            </a:pPr>
            <a:endParaRPr lang="en-US" altLang="zh-CN" sz="1200" dirty="0">
              <a:latin typeface="+mj-ea"/>
              <a:ea typeface="+mj-ea"/>
            </a:endParaRPr>
          </a:p>
          <a:p>
            <a:pPr marL="285750" indent="-193675" algn="just">
              <a:buFont typeface="Wingdings" panose="05000000000000000000" pitchFamily="2" charset="2"/>
              <a:buChar char="l"/>
            </a:pPr>
            <a:r>
              <a:rPr lang="zh-CN" altLang="en-US" sz="1200" dirty="0">
                <a:latin typeface="+mj-ea"/>
                <a:ea typeface="+mj-ea"/>
              </a:rPr>
              <a:t>全息记录面为真人大小或</a:t>
            </a:r>
            <a:r>
              <a:rPr lang="en-US" altLang="zh-CN" sz="1200" dirty="0">
                <a:latin typeface="+mj-ea"/>
                <a:ea typeface="+mj-ea"/>
              </a:rPr>
              <a:t>70</a:t>
            </a:r>
            <a:r>
              <a:rPr lang="zh-CN" altLang="en-US" sz="1200" dirty="0">
                <a:latin typeface="+mj-ea"/>
                <a:ea typeface="+mj-ea"/>
              </a:rPr>
              <a:t>英寸电视屏幕大小，单个数据流的动态传输数据量，参考需求约为</a:t>
            </a:r>
            <a:r>
              <a:rPr lang="en-US" altLang="zh-CN" sz="1800" b="1" dirty="0">
                <a:solidFill>
                  <a:srgbClr val="FF0000"/>
                </a:solidFill>
                <a:latin typeface="+mj-ea"/>
                <a:ea typeface="+mj-ea"/>
              </a:rPr>
              <a:t>2Tbps</a:t>
            </a:r>
            <a:endParaRPr lang="en-US" altLang="zh-CN" sz="2000" b="1" dirty="0">
              <a:solidFill>
                <a:srgbClr val="FF0000"/>
              </a:solidFill>
              <a:latin typeface="+mj-ea"/>
              <a:ea typeface="+mj-ea"/>
            </a:endParaRPr>
          </a:p>
          <a:p>
            <a:pPr marL="285750" indent="-193675" algn="just">
              <a:buFont typeface="Wingdings" panose="05000000000000000000" pitchFamily="2" charset="2"/>
              <a:buChar char="l"/>
            </a:pPr>
            <a:r>
              <a:rPr lang="zh-CN" altLang="en-US" sz="1200" dirty="0">
                <a:latin typeface="+mj-ea"/>
                <a:ea typeface="+mj-ea"/>
              </a:rPr>
              <a:t>如果是多人多流， 则将对网络带宽提出更大的挑战</a:t>
            </a:r>
            <a:endParaRPr lang="en-US" altLang="zh-CN" sz="1200" dirty="0">
              <a:latin typeface="+mj-ea"/>
              <a:ea typeface="+mj-ea"/>
            </a:endParaRPr>
          </a:p>
          <a:p>
            <a:pPr marL="285750" indent="-193675" algn="just">
              <a:buFont typeface="Wingdings" panose="05000000000000000000" pitchFamily="2" charset="2"/>
              <a:buChar char="l"/>
            </a:pPr>
            <a:r>
              <a:rPr lang="zh-CN" altLang="en-US" sz="1200" dirty="0">
                <a:latin typeface="+mj-ea"/>
                <a:ea typeface="+mj-ea"/>
              </a:rPr>
              <a:t>数据网络需要支持超高通量传输，满足真人级全息通信超大带宽需求</a:t>
            </a:r>
            <a:endParaRPr lang="en-US" altLang="zh-CN" sz="1200" dirty="0">
              <a:latin typeface="+mj-ea"/>
              <a:ea typeface="+mj-ea"/>
            </a:endParaRPr>
          </a:p>
        </p:txBody>
      </p:sp>
      <p:sp>
        <p:nvSpPr>
          <p:cNvPr id="13" name="矩形 12">
            <a:extLst>
              <a:ext uri="{FF2B5EF4-FFF2-40B4-BE49-F238E27FC236}">
                <a16:creationId xmlns:a16="http://schemas.microsoft.com/office/drawing/2014/main" id="{26A7AB75-017F-427A-8032-71913C5379FA}"/>
              </a:ext>
            </a:extLst>
          </p:cNvPr>
          <p:cNvSpPr/>
          <p:nvPr/>
        </p:nvSpPr>
        <p:spPr>
          <a:xfrm>
            <a:off x="251520" y="4695046"/>
            <a:ext cx="8644769" cy="400110"/>
          </a:xfrm>
          <a:prstGeom prst="rect">
            <a:avLst/>
          </a:prstGeom>
          <a:solidFill>
            <a:srgbClr val="FFFF00"/>
          </a:solidFill>
          <a:ln w="19050">
            <a:solidFill>
              <a:schemeClr val="tx1"/>
            </a:solidFill>
          </a:ln>
        </p:spPr>
        <p:txBody>
          <a:bodyPr wrap="square">
            <a:spAutoFit/>
          </a:bodyPr>
          <a:lstStyle/>
          <a:p>
            <a:pPr algn="ctr"/>
            <a:r>
              <a:rPr lang="zh-CN" altLang="en-US" sz="2000" b="1" dirty="0">
                <a:solidFill>
                  <a:srgbClr val="FF0000"/>
                </a:solidFill>
                <a:latin typeface="+mj-ea"/>
                <a:ea typeface="+mj-ea"/>
              </a:rPr>
              <a:t>全息全感通信，</a:t>
            </a:r>
            <a:r>
              <a:rPr lang="zh-CN" altLang="en-US" sz="2000" b="1" dirty="0">
                <a:latin typeface="+mj-ea"/>
                <a:ea typeface="+mj-ea"/>
              </a:rPr>
              <a:t>使人们可以在任何时间和地点享受完全沉浸式全息交互体验</a:t>
            </a:r>
            <a:endParaRPr lang="en-US" altLang="zh-CN" sz="2000" b="1" dirty="0">
              <a:latin typeface="+mj-ea"/>
              <a:ea typeface="+mj-ea"/>
            </a:endParaRPr>
          </a:p>
        </p:txBody>
      </p:sp>
      <p:sp>
        <p:nvSpPr>
          <p:cNvPr id="14" name="矩形 13">
            <a:extLst>
              <a:ext uri="{FF2B5EF4-FFF2-40B4-BE49-F238E27FC236}">
                <a16:creationId xmlns:a16="http://schemas.microsoft.com/office/drawing/2014/main" id="{C6A1C223-EFE1-4A34-BE40-CA82ED3FF1F6}"/>
              </a:ext>
            </a:extLst>
          </p:cNvPr>
          <p:cNvSpPr/>
          <p:nvPr/>
        </p:nvSpPr>
        <p:spPr>
          <a:xfrm>
            <a:off x="4031287" y="2807489"/>
            <a:ext cx="5002325" cy="1107996"/>
          </a:xfrm>
          <a:prstGeom prst="rect">
            <a:avLst/>
          </a:prstGeom>
        </p:spPr>
        <p:txBody>
          <a:bodyPr wrap="square">
            <a:spAutoFit/>
          </a:bodyPr>
          <a:lstStyle/>
          <a:p>
            <a:pPr algn="just"/>
            <a:r>
              <a:rPr lang="zh-CN" altLang="en-US" sz="1800" b="1" dirty="0">
                <a:solidFill>
                  <a:srgbClr val="FF0000"/>
                </a:solidFill>
                <a:latin typeface="+mj-ea"/>
                <a:ea typeface="+mj-ea"/>
              </a:rPr>
              <a:t>全感通信</a:t>
            </a:r>
            <a:r>
              <a:rPr lang="en-US" altLang="zh-CN" sz="1800" b="1" dirty="0">
                <a:solidFill>
                  <a:srgbClr val="FF0000"/>
                </a:solidFill>
                <a:latin typeface="+mj-ea"/>
                <a:ea typeface="+mj-ea"/>
              </a:rPr>
              <a:t>——</a:t>
            </a:r>
            <a:r>
              <a:rPr lang="zh-CN" altLang="en-US" sz="1800" b="1" dirty="0">
                <a:solidFill>
                  <a:srgbClr val="FF0000"/>
                </a:solidFill>
                <a:latin typeface="+mj-ea"/>
                <a:ea typeface="+mj-ea"/>
              </a:rPr>
              <a:t>视、听、触、味、嗅全感官融合</a:t>
            </a:r>
            <a:endParaRPr lang="en-US" altLang="zh-CN" sz="1800" b="1" dirty="0">
              <a:solidFill>
                <a:srgbClr val="FF0000"/>
              </a:solidFill>
              <a:latin typeface="+mj-ea"/>
              <a:ea typeface="+mj-ea"/>
            </a:endParaRPr>
          </a:p>
          <a:p>
            <a:pPr marL="342900" indent="-250825" algn="just">
              <a:buFont typeface="Wingdings" panose="05000000000000000000" pitchFamily="2" charset="2"/>
              <a:buChar char="l"/>
            </a:pPr>
            <a:endParaRPr lang="en-US" altLang="zh-CN" sz="1200" dirty="0">
              <a:latin typeface="+mj-ea"/>
              <a:ea typeface="+mj-ea"/>
            </a:endParaRPr>
          </a:p>
          <a:p>
            <a:pPr marL="342900" indent="-250825" algn="just">
              <a:buFont typeface="Wingdings" panose="05000000000000000000" pitchFamily="2" charset="2"/>
              <a:buChar char="l"/>
            </a:pPr>
            <a:r>
              <a:rPr lang="zh-CN" altLang="en-US" sz="1200" dirty="0">
                <a:latin typeface="+mj-ea"/>
                <a:ea typeface="+mj-ea"/>
              </a:rPr>
              <a:t>“沉浸式购物时，远程买花，在家里就能闻到花香</a:t>
            </a:r>
            <a:r>
              <a:rPr lang="en-US" altLang="zh-CN" sz="1200" dirty="0">
                <a:latin typeface="+mj-ea"/>
                <a:ea typeface="+mj-ea"/>
              </a:rPr>
              <a:t>”</a:t>
            </a:r>
          </a:p>
          <a:p>
            <a:pPr marL="342900" indent="-250825" algn="just">
              <a:buFont typeface="Wingdings" panose="05000000000000000000" pitchFamily="2" charset="2"/>
              <a:buChar char="l"/>
            </a:pPr>
            <a:r>
              <a:rPr lang="zh-CN" altLang="en-US" sz="1200" dirty="0">
                <a:latin typeface="+mj-ea"/>
                <a:ea typeface="+mj-ea"/>
              </a:rPr>
              <a:t>“虚拟沉浸式游戏里的撞击和拳击的痛感，在真实世界里也现场可以感受到”</a:t>
            </a:r>
          </a:p>
        </p:txBody>
      </p:sp>
      <p:pic>
        <p:nvPicPr>
          <p:cNvPr id="15" name="图片 14">
            <a:extLst>
              <a:ext uri="{FF2B5EF4-FFF2-40B4-BE49-F238E27FC236}">
                <a16:creationId xmlns:a16="http://schemas.microsoft.com/office/drawing/2014/main" id="{5D88F92A-F0B0-4E75-81E0-EF8775368AF3}"/>
              </a:ext>
            </a:extLst>
          </p:cNvPr>
          <p:cNvPicPr>
            <a:picLocks noChangeAspect="1"/>
          </p:cNvPicPr>
          <p:nvPr/>
        </p:nvPicPr>
        <p:blipFill>
          <a:blip r:embed="rId3"/>
          <a:stretch>
            <a:fillRect/>
          </a:stretch>
        </p:blipFill>
        <p:spPr>
          <a:xfrm>
            <a:off x="395536" y="970982"/>
            <a:ext cx="3528392" cy="1763260"/>
          </a:xfrm>
          <a:prstGeom prst="rect">
            <a:avLst/>
          </a:prstGeom>
        </p:spPr>
      </p:pic>
      <p:pic>
        <p:nvPicPr>
          <p:cNvPr id="1026" name="Picture 2" descr="https://timgsa.baidu.com/timg?image&amp;quality=80&amp;size=b9999_10000&amp;sec=1563855877976&amp;di=e26c2c314122a7a3493022aeaa15bd28&amp;imgtype=0&amp;src=http%3A%2F%2Fphotocdn.sohu.com%2F20160328%2FImg442495779.jpg">
            <a:extLst>
              <a:ext uri="{FF2B5EF4-FFF2-40B4-BE49-F238E27FC236}">
                <a16:creationId xmlns:a16="http://schemas.microsoft.com/office/drawing/2014/main" id="{646E7AB4-F198-449E-8143-F0C6BCDBFD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326" y="2859782"/>
            <a:ext cx="3514602" cy="176326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1F3B30E8-5DC2-47A3-A8E7-902F89E9ED2D}"/>
              </a:ext>
            </a:extLst>
          </p:cNvPr>
          <p:cNvSpPr/>
          <p:nvPr/>
        </p:nvSpPr>
        <p:spPr>
          <a:xfrm>
            <a:off x="4303550" y="3995179"/>
            <a:ext cx="4588930" cy="584775"/>
          </a:xfrm>
          <a:prstGeom prst="rect">
            <a:avLst/>
          </a:prstGeom>
          <a:solidFill>
            <a:srgbClr val="FFC000"/>
          </a:solidFill>
          <a:ln w="28575">
            <a:solidFill>
              <a:schemeClr val="tx1"/>
            </a:solidFill>
            <a:prstDash val="dash"/>
          </a:ln>
        </p:spPr>
        <p:txBody>
          <a:bodyPr wrap="square">
            <a:spAutoFit/>
          </a:bodyPr>
          <a:lstStyle/>
          <a:p>
            <a:r>
              <a:rPr lang="en-US" altLang="zh-CN" sz="1600" b="1" dirty="0">
                <a:solidFill>
                  <a:srgbClr val="FF0000"/>
                </a:solidFill>
                <a:latin typeface="+mj-ea"/>
                <a:ea typeface="+mj-ea"/>
              </a:rPr>
              <a:t>2019</a:t>
            </a:r>
            <a:r>
              <a:rPr lang="zh-CN" altLang="en-US" sz="1600" b="1" dirty="0">
                <a:solidFill>
                  <a:srgbClr val="FF0000"/>
                </a:solidFill>
                <a:latin typeface="+mj-ea"/>
                <a:ea typeface="+mj-ea"/>
              </a:rPr>
              <a:t>年，</a:t>
            </a:r>
            <a:r>
              <a:rPr lang="en-US" altLang="zh-CN" sz="1600" b="1" dirty="0">
                <a:solidFill>
                  <a:srgbClr val="FF0000"/>
                </a:solidFill>
                <a:latin typeface="+mj-ea"/>
                <a:ea typeface="+mj-ea"/>
              </a:rPr>
              <a:t>Gartner</a:t>
            </a:r>
            <a:r>
              <a:rPr lang="zh-CN" altLang="en-US" sz="1600" b="1" dirty="0">
                <a:solidFill>
                  <a:srgbClr val="FF0000"/>
                </a:solidFill>
                <a:latin typeface="+mj-ea"/>
                <a:ea typeface="+mj-ea"/>
              </a:rPr>
              <a:t>将沉浸式媒体列入面向未来的十大战略性技术趋势之一。</a:t>
            </a:r>
          </a:p>
        </p:txBody>
      </p:sp>
    </p:spTree>
    <p:extLst>
      <p:ext uri="{BB962C8B-B14F-4D97-AF65-F5344CB8AC3E}">
        <p14:creationId xmlns:p14="http://schemas.microsoft.com/office/powerpoint/2010/main" val="2243355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A720469B-5689-47CA-9458-9A3474CD8418}"/>
              </a:ext>
            </a:extLst>
          </p:cNvPr>
          <p:cNvGraphicFramePr>
            <a:graphicFrameLocks noGrp="1"/>
          </p:cNvGraphicFramePr>
          <p:nvPr>
            <p:extLst>
              <p:ext uri="{D42A27DB-BD31-4B8C-83A1-F6EECF244321}">
                <p14:modId xmlns:p14="http://schemas.microsoft.com/office/powerpoint/2010/main" val="1303932897"/>
              </p:ext>
            </p:extLst>
          </p:nvPr>
        </p:nvGraphicFramePr>
        <p:xfrm>
          <a:off x="4788023" y="1227572"/>
          <a:ext cx="4176465" cy="3035343"/>
        </p:xfrm>
        <a:graphic>
          <a:graphicData uri="http://schemas.openxmlformats.org/drawingml/2006/table">
            <a:tbl>
              <a:tblPr firstRow="1" bandRow="1">
                <a:tableStyleId>{5C22544A-7EE6-4342-B048-85BDC9FD1C3A}</a:tableStyleId>
              </a:tblPr>
              <a:tblGrid>
                <a:gridCol w="1068473">
                  <a:extLst>
                    <a:ext uri="{9D8B030D-6E8A-4147-A177-3AD203B41FA5}">
                      <a16:colId xmlns:a16="http://schemas.microsoft.com/office/drawing/2014/main" val="20000"/>
                    </a:ext>
                  </a:extLst>
                </a:gridCol>
                <a:gridCol w="1994268">
                  <a:extLst>
                    <a:ext uri="{9D8B030D-6E8A-4147-A177-3AD203B41FA5}">
                      <a16:colId xmlns:a16="http://schemas.microsoft.com/office/drawing/2014/main" val="20001"/>
                    </a:ext>
                  </a:extLst>
                </a:gridCol>
                <a:gridCol w="1113724">
                  <a:extLst>
                    <a:ext uri="{9D8B030D-6E8A-4147-A177-3AD203B41FA5}">
                      <a16:colId xmlns:a16="http://schemas.microsoft.com/office/drawing/2014/main" val="20002"/>
                    </a:ext>
                  </a:extLst>
                </a:gridCol>
              </a:tblGrid>
              <a:tr h="414135">
                <a:tc>
                  <a:txBody>
                    <a:bodyPr/>
                    <a:lstStyle/>
                    <a:p>
                      <a:pPr algn="ctr"/>
                      <a:r>
                        <a:rPr lang="zh-CN" altLang="en-US" sz="1600" dirty="0">
                          <a:solidFill>
                            <a:schemeClr val="tx1"/>
                          </a:solidFill>
                          <a:latin typeface="+mj-ea"/>
                          <a:ea typeface="+mj-ea"/>
                        </a:rPr>
                        <a:t>业务类型</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latin typeface="+mj-ea"/>
                          <a:ea typeface="+mj-ea"/>
                        </a:rPr>
                        <a:t>流量特征</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latin typeface="+mj-ea"/>
                          <a:ea typeface="+mj-ea"/>
                        </a:rPr>
                        <a:t>流向特征</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56768">
                <a:tc>
                  <a:txBody>
                    <a:bodyPr/>
                    <a:lstStyle/>
                    <a:p>
                      <a:r>
                        <a:rPr lang="zh-CN" altLang="en-US" sz="1200" dirty="0">
                          <a:solidFill>
                            <a:schemeClr val="tx1"/>
                          </a:solidFill>
                          <a:latin typeface="+mj-ea"/>
                          <a:ea typeface="+mj-ea"/>
                        </a:rPr>
                        <a:t>电力继电保护</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kern="1200" baseline="0" dirty="0">
                          <a:solidFill>
                            <a:schemeClr val="tx1"/>
                          </a:solidFill>
                          <a:latin typeface="+mj-ea"/>
                          <a:ea typeface="+mj-ea"/>
                          <a:cs typeface="+mn-cs"/>
                        </a:rPr>
                        <a:t>1ms</a:t>
                      </a:r>
                      <a:r>
                        <a:rPr lang="zh-CN" altLang="en-US" sz="1100" kern="1200" baseline="0" dirty="0">
                          <a:solidFill>
                            <a:schemeClr val="tx1"/>
                          </a:solidFill>
                          <a:latin typeface="+mj-ea"/>
                          <a:ea typeface="+mj-ea"/>
                          <a:cs typeface="+mn-cs"/>
                        </a:rPr>
                        <a:t>发包间隔，包长</a:t>
                      </a:r>
                      <a:r>
                        <a:rPr lang="en-US" altLang="zh-CN" sz="1100" kern="1200" baseline="0" dirty="0">
                          <a:solidFill>
                            <a:schemeClr val="tx1"/>
                          </a:solidFill>
                          <a:latin typeface="+mj-ea"/>
                          <a:ea typeface="+mj-ea"/>
                          <a:cs typeface="+mn-cs"/>
                        </a:rPr>
                        <a:t>356B</a:t>
                      </a:r>
                      <a:r>
                        <a:rPr lang="zh-CN" altLang="en-US" sz="1100" kern="1200" baseline="0" dirty="0">
                          <a:solidFill>
                            <a:schemeClr val="tx1"/>
                          </a:solidFill>
                          <a:latin typeface="+mj-ea"/>
                          <a:ea typeface="+mj-ea"/>
                          <a:cs typeface="+mn-cs"/>
                        </a:rPr>
                        <a:t>，速率</a:t>
                      </a:r>
                      <a:r>
                        <a:rPr lang="en-US" altLang="zh-CN" sz="1100" kern="1200" baseline="0" dirty="0">
                          <a:solidFill>
                            <a:schemeClr val="tx1"/>
                          </a:solidFill>
                          <a:latin typeface="+mj-ea"/>
                          <a:ea typeface="+mj-ea"/>
                          <a:cs typeface="+mn-cs"/>
                        </a:rPr>
                        <a:t>2.92Mbps</a:t>
                      </a:r>
                      <a:r>
                        <a:rPr lang="zh-CN" altLang="en-US" sz="1100" kern="1200" baseline="0" dirty="0">
                          <a:solidFill>
                            <a:schemeClr val="tx1"/>
                          </a:solidFill>
                          <a:latin typeface="+mj-ea"/>
                          <a:ea typeface="+mj-ea"/>
                          <a:cs typeface="+mn-cs"/>
                        </a:rPr>
                        <a:t>，</a:t>
                      </a:r>
                      <a:r>
                        <a:rPr lang="zh-CN" altLang="en-US" sz="1100" b="1" u="sng" kern="1200" dirty="0">
                          <a:solidFill>
                            <a:srgbClr val="C00000"/>
                          </a:solidFill>
                          <a:latin typeface="+mj-ea"/>
                          <a:ea typeface="+mj-ea"/>
                          <a:cs typeface="+mn-cs"/>
                        </a:rPr>
                        <a:t>抖动</a:t>
                      </a:r>
                      <a:r>
                        <a:rPr lang="en-US" altLang="zh-CN" sz="1100" b="1" u="sng" kern="1200" dirty="0">
                          <a:solidFill>
                            <a:srgbClr val="C00000"/>
                          </a:solidFill>
                          <a:latin typeface="+mj-ea"/>
                          <a:ea typeface="+mj-ea"/>
                          <a:cs typeface="+mn-cs"/>
                        </a:rPr>
                        <a:t>&lt;400us</a:t>
                      </a:r>
                      <a:r>
                        <a:rPr lang="zh-CN" altLang="en-US" sz="1100" b="1" u="sng" kern="1200" dirty="0">
                          <a:solidFill>
                            <a:srgbClr val="C00000"/>
                          </a:solidFill>
                          <a:latin typeface="+mj-ea"/>
                          <a:ea typeface="+mj-ea"/>
                          <a:cs typeface="+mn-cs"/>
                        </a:rPr>
                        <a:t>，</a:t>
                      </a:r>
                      <a:r>
                        <a:rPr lang="en-US" altLang="zh-CN" sz="1100" b="1" u="sng" kern="1200" dirty="0">
                          <a:solidFill>
                            <a:srgbClr val="C00000"/>
                          </a:solidFill>
                          <a:latin typeface="+mj-ea"/>
                          <a:ea typeface="+mj-ea"/>
                          <a:cs typeface="+mn-cs"/>
                        </a:rPr>
                        <a:t>E2E</a:t>
                      </a:r>
                      <a:r>
                        <a:rPr lang="zh-CN" altLang="en-US" sz="1100" b="1" u="sng" kern="1200" dirty="0">
                          <a:solidFill>
                            <a:srgbClr val="C00000"/>
                          </a:solidFill>
                          <a:latin typeface="+mj-ea"/>
                          <a:ea typeface="+mj-ea"/>
                          <a:cs typeface="+mn-cs"/>
                        </a:rPr>
                        <a:t>时延</a:t>
                      </a:r>
                      <a:r>
                        <a:rPr lang="en-US" altLang="zh-CN" sz="1100" b="1" u="sng" kern="1200" dirty="0">
                          <a:solidFill>
                            <a:srgbClr val="C00000"/>
                          </a:solidFill>
                          <a:latin typeface="+mj-ea"/>
                          <a:ea typeface="+mj-ea"/>
                          <a:cs typeface="+mn-cs"/>
                        </a:rPr>
                        <a:t>&lt;15ms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dirty="0">
                          <a:solidFill>
                            <a:schemeClr val="tx1"/>
                          </a:solidFill>
                          <a:latin typeface="+mj-ea"/>
                          <a:ea typeface="+mj-ea"/>
                        </a:rPr>
                        <a:t>——</a:t>
                      </a:r>
                      <a:r>
                        <a:rPr lang="zh-CN" altLang="en-US" sz="1100" dirty="0">
                          <a:solidFill>
                            <a:schemeClr val="tx1"/>
                          </a:solidFill>
                          <a:latin typeface="+mj-ea"/>
                          <a:ea typeface="+mj-ea"/>
                        </a:rPr>
                        <a:t>低频周期小流</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dirty="0">
                          <a:solidFill>
                            <a:schemeClr val="tx1"/>
                          </a:solidFill>
                          <a:latin typeface="+mj-ea"/>
                          <a:ea typeface="+mj-ea"/>
                        </a:rPr>
                        <a:t>继电器</a:t>
                      </a:r>
                      <a:r>
                        <a:rPr lang="en-US" altLang="zh-CN" sz="1200" dirty="0">
                          <a:solidFill>
                            <a:schemeClr val="tx1"/>
                          </a:solidFill>
                          <a:latin typeface="+mj-ea"/>
                          <a:ea typeface="+mj-ea"/>
                        </a:rPr>
                        <a:t>&lt;-&gt;</a:t>
                      </a:r>
                      <a:r>
                        <a:rPr lang="zh-CN" altLang="en-US" sz="1200" dirty="0">
                          <a:solidFill>
                            <a:schemeClr val="tx1"/>
                          </a:solidFill>
                          <a:latin typeface="+mj-ea"/>
                          <a:ea typeface="+mj-ea"/>
                        </a:rPr>
                        <a:t>继电器</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84669">
                <a:tc>
                  <a:txBody>
                    <a:bodyPr/>
                    <a:lstStyle/>
                    <a:p>
                      <a:r>
                        <a:rPr lang="zh-CN" altLang="en-US" sz="1200" dirty="0">
                          <a:solidFill>
                            <a:schemeClr val="tx1"/>
                          </a:solidFill>
                          <a:latin typeface="+mj-ea"/>
                          <a:ea typeface="+mj-ea"/>
                        </a:rPr>
                        <a:t>工业控制</a:t>
                      </a:r>
                      <a:r>
                        <a:rPr lang="en-US" altLang="zh-CN" sz="1200" dirty="0">
                          <a:solidFill>
                            <a:schemeClr val="tx1"/>
                          </a:solidFill>
                          <a:latin typeface="+mj-ea"/>
                          <a:ea typeface="+mj-ea"/>
                        </a:rPr>
                        <a:t>(</a:t>
                      </a:r>
                      <a:r>
                        <a:rPr lang="zh-CN" altLang="en-US" sz="1200" dirty="0">
                          <a:solidFill>
                            <a:schemeClr val="tx1"/>
                          </a:solidFill>
                          <a:latin typeface="+mj-ea"/>
                          <a:ea typeface="+mj-ea"/>
                        </a:rPr>
                        <a:t>欧姆龙工控电机</a:t>
                      </a:r>
                      <a:r>
                        <a:rPr lang="en-US" altLang="zh-CN" sz="1200" dirty="0">
                          <a:solidFill>
                            <a:schemeClr val="tx1"/>
                          </a:solidFill>
                          <a:latin typeface="+mj-ea"/>
                          <a:ea typeface="+mj-ea"/>
                        </a:rPr>
                        <a:t>)</a:t>
                      </a:r>
                      <a:endParaRPr lang="zh-CN" altLang="en-US" sz="1200" dirty="0">
                        <a:solidFill>
                          <a:schemeClr val="tx1"/>
                        </a:solidFill>
                        <a:latin typeface="+mj-ea"/>
                        <a:ea typeface="+mj-ea"/>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kern="1200" baseline="0" dirty="0">
                          <a:solidFill>
                            <a:schemeClr val="tx1"/>
                          </a:solidFill>
                          <a:latin typeface="+mj-ea"/>
                          <a:ea typeface="+mj-ea"/>
                          <a:cs typeface="+mn-cs"/>
                        </a:rPr>
                        <a:t>1ms</a:t>
                      </a:r>
                      <a:r>
                        <a:rPr lang="zh-CN" altLang="en-US" sz="1100" kern="1200" baseline="0" dirty="0">
                          <a:solidFill>
                            <a:schemeClr val="tx1"/>
                          </a:solidFill>
                          <a:latin typeface="+mj-ea"/>
                          <a:ea typeface="+mj-ea"/>
                          <a:cs typeface="+mn-cs"/>
                        </a:rPr>
                        <a:t>发包间隔，包长</a:t>
                      </a:r>
                      <a:r>
                        <a:rPr lang="en-US" altLang="zh-CN" sz="1100" kern="1200" baseline="0" dirty="0">
                          <a:solidFill>
                            <a:schemeClr val="tx1"/>
                          </a:solidFill>
                          <a:latin typeface="+mj-ea"/>
                          <a:ea typeface="+mj-ea"/>
                          <a:cs typeface="+mn-cs"/>
                        </a:rPr>
                        <a:t>100B</a:t>
                      </a:r>
                      <a:r>
                        <a:rPr lang="zh-CN" altLang="en-US" sz="1100" kern="1200" baseline="0" dirty="0">
                          <a:solidFill>
                            <a:schemeClr val="tx1"/>
                          </a:solidFill>
                          <a:latin typeface="+mj-ea"/>
                          <a:ea typeface="+mj-ea"/>
                          <a:cs typeface="+mn-cs"/>
                        </a:rPr>
                        <a:t>，速率</a:t>
                      </a:r>
                      <a:r>
                        <a:rPr lang="en-US" altLang="zh-CN" sz="1100" kern="1200" baseline="0" dirty="0">
                          <a:solidFill>
                            <a:schemeClr val="tx1"/>
                          </a:solidFill>
                          <a:latin typeface="+mj-ea"/>
                          <a:ea typeface="+mj-ea"/>
                          <a:cs typeface="+mn-cs"/>
                        </a:rPr>
                        <a:t>0.8Mbps</a:t>
                      </a:r>
                      <a:r>
                        <a:rPr lang="zh-CN" altLang="en-US" sz="1100" kern="1200" baseline="0" dirty="0">
                          <a:solidFill>
                            <a:schemeClr val="tx1"/>
                          </a:solidFill>
                          <a:latin typeface="+mj-ea"/>
                          <a:ea typeface="+mj-ea"/>
                          <a:cs typeface="+mn-cs"/>
                        </a:rPr>
                        <a:t>，</a:t>
                      </a:r>
                      <a:r>
                        <a:rPr lang="en-US" altLang="zh-CN" sz="1100" kern="1200" baseline="0" dirty="0">
                          <a:solidFill>
                            <a:schemeClr val="tx1"/>
                          </a:solidFill>
                          <a:latin typeface="+mj-ea"/>
                          <a:ea typeface="+mj-ea"/>
                          <a:cs typeface="+mn-cs"/>
                        </a:rPr>
                        <a:t>(</a:t>
                      </a:r>
                      <a:r>
                        <a:rPr lang="zh-CN" altLang="en-US" sz="1100" kern="1200" baseline="0" dirty="0">
                          <a:solidFill>
                            <a:schemeClr val="tx1"/>
                          </a:solidFill>
                          <a:latin typeface="+mj-ea"/>
                          <a:ea typeface="+mj-ea"/>
                          <a:cs typeface="+mn-cs"/>
                        </a:rPr>
                        <a:t>抖动推算，伺服只存一条指令，因此</a:t>
                      </a:r>
                      <a:r>
                        <a:rPr lang="zh-CN" altLang="en-US" sz="1100" b="1" u="sng" kern="1200" dirty="0">
                          <a:solidFill>
                            <a:srgbClr val="C00000"/>
                          </a:solidFill>
                          <a:latin typeface="+mj-ea"/>
                          <a:ea typeface="+mj-ea"/>
                          <a:cs typeface="+mn-cs"/>
                        </a:rPr>
                        <a:t>抖动达</a:t>
                      </a:r>
                      <a:r>
                        <a:rPr lang="en-US" altLang="zh-CN" sz="1100" b="1" u="sng" kern="1200" dirty="0">
                          <a:solidFill>
                            <a:srgbClr val="C00000"/>
                          </a:solidFill>
                          <a:latin typeface="+mj-ea"/>
                          <a:ea typeface="+mj-ea"/>
                          <a:cs typeface="+mn-cs"/>
                        </a:rPr>
                        <a:t>1ms</a:t>
                      </a:r>
                      <a:r>
                        <a:rPr lang="zh-CN" altLang="en-US" sz="1100" b="1" u="sng" kern="1200" dirty="0">
                          <a:solidFill>
                            <a:srgbClr val="C00000"/>
                          </a:solidFill>
                          <a:latin typeface="+mj-ea"/>
                          <a:ea typeface="+mj-ea"/>
                          <a:cs typeface="+mn-cs"/>
                        </a:rPr>
                        <a:t>，就会丢指令</a:t>
                      </a:r>
                      <a:r>
                        <a:rPr lang="en-US" altLang="zh-CN" sz="1100" kern="1200" baseline="0" dirty="0">
                          <a:solidFill>
                            <a:schemeClr val="tx1"/>
                          </a:solidFill>
                          <a:latin typeface="+mj-ea"/>
                          <a:ea typeface="+mj-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dirty="0">
                          <a:solidFill>
                            <a:schemeClr val="tx1"/>
                          </a:solidFill>
                          <a:latin typeface="+mj-ea"/>
                          <a:ea typeface="+mj-ea"/>
                        </a:rPr>
                        <a:t>——</a:t>
                      </a:r>
                      <a:r>
                        <a:rPr lang="zh-CN" altLang="en-US" sz="1100" dirty="0">
                          <a:solidFill>
                            <a:schemeClr val="tx1"/>
                          </a:solidFill>
                          <a:latin typeface="+mj-ea"/>
                          <a:ea typeface="+mj-ea"/>
                        </a:rPr>
                        <a:t>低频周期小流</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dirty="0">
                          <a:solidFill>
                            <a:schemeClr val="tx1"/>
                          </a:solidFill>
                          <a:latin typeface="+mj-ea"/>
                          <a:ea typeface="+mj-ea"/>
                        </a:rPr>
                        <a:t>电机伺服</a:t>
                      </a:r>
                      <a:r>
                        <a:rPr lang="en-US" altLang="zh-CN" sz="1200" dirty="0">
                          <a:solidFill>
                            <a:schemeClr val="tx1"/>
                          </a:solidFill>
                          <a:latin typeface="+mj-ea"/>
                          <a:ea typeface="+mj-ea"/>
                        </a:rPr>
                        <a:t>&lt;-&gt;</a:t>
                      </a:r>
                      <a:r>
                        <a:rPr lang="zh-CN" altLang="en-US" sz="1200" dirty="0">
                          <a:solidFill>
                            <a:schemeClr val="tx1"/>
                          </a:solidFill>
                          <a:latin typeface="+mj-ea"/>
                          <a:ea typeface="+mj-ea"/>
                        </a:rPr>
                        <a:t>云化</a:t>
                      </a:r>
                      <a:r>
                        <a:rPr lang="en-US" altLang="zh-CN" sz="1200" dirty="0">
                          <a:solidFill>
                            <a:schemeClr val="tx1"/>
                          </a:solidFill>
                          <a:latin typeface="+mj-ea"/>
                          <a:ea typeface="+mj-ea"/>
                        </a:rPr>
                        <a:t>PLC(MEC)</a:t>
                      </a:r>
                      <a:endParaRPr lang="zh-CN" altLang="en-US" sz="1200" dirty="0">
                        <a:solidFill>
                          <a:schemeClr val="tx1"/>
                        </a:solidFill>
                        <a:latin typeface="+mj-ea"/>
                        <a:ea typeface="+mj-ea"/>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84669">
                <a:tc>
                  <a:txBody>
                    <a:bodyPr/>
                    <a:lstStyle/>
                    <a:p>
                      <a:r>
                        <a:rPr lang="zh-CN" altLang="en-US" sz="1200" dirty="0">
                          <a:solidFill>
                            <a:schemeClr val="tx1"/>
                          </a:solidFill>
                          <a:latin typeface="+mj-ea"/>
                          <a:ea typeface="+mj-ea"/>
                        </a:rPr>
                        <a:t>工业控制</a:t>
                      </a:r>
                      <a:r>
                        <a:rPr lang="en-US" altLang="zh-CN" sz="1200" dirty="0">
                          <a:solidFill>
                            <a:schemeClr val="tx1"/>
                          </a:solidFill>
                          <a:latin typeface="+mj-ea"/>
                          <a:ea typeface="+mj-ea"/>
                        </a:rPr>
                        <a:t>(</a:t>
                      </a:r>
                      <a:r>
                        <a:rPr lang="zh-CN" altLang="en-US" sz="1200" dirty="0">
                          <a:solidFill>
                            <a:schemeClr val="tx1"/>
                          </a:solidFill>
                          <a:latin typeface="+mj-ea"/>
                          <a:ea typeface="+mj-ea"/>
                        </a:rPr>
                        <a:t>倍福</a:t>
                      </a:r>
                      <a:r>
                        <a:rPr lang="en-US" altLang="zh-CN" sz="1200" dirty="0">
                          <a:solidFill>
                            <a:schemeClr val="tx1"/>
                          </a:solidFill>
                          <a:latin typeface="+mj-ea"/>
                          <a:ea typeface="+mj-ea"/>
                        </a:rPr>
                        <a:t>XTS)</a:t>
                      </a:r>
                      <a:endParaRPr lang="zh-CN" altLang="en-US" sz="1200" dirty="0">
                        <a:solidFill>
                          <a:schemeClr val="tx1"/>
                        </a:solidFill>
                        <a:latin typeface="+mj-ea"/>
                        <a:ea typeface="+mj-ea"/>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kern="1200" baseline="0" dirty="0">
                          <a:solidFill>
                            <a:schemeClr val="tx1"/>
                          </a:solidFill>
                          <a:latin typeface="+mj-ea"/>
                          <a:ea typeface="+mj-ea"/>
                          <a:cs typeface="+mn-cs"/>
                        </a:rPr>
                        <a:t>0.25ms</a:t>
                      </a:r>
                      <a:r>
                        <a:rPr lang="zh-CN" altLang="en-US" sz="1100" kern="1200" baseline="0" dirty="0">
                          <a:solidFill>
                            <a:schemeClr val="tx1"/>
                          </a:solidFill>
                          <a:latin typeface="+mj-ea"/>
                          <a:ea typeface="+mj-ea"/>
                          <a:cs typeface="+mn-cs"/>
                        </a:rPr>
                        <a:t>发包间隔，包长</a:t>
                      </a:r>
                      <a:r>
                        <a:rPr lang="en-US" altLang="zh-CN" sz="1100" kern="1200" baseline="0" dirty="0">
                          <a:solidFill>
                            <a:schemeClr val="tx1"/>
                          </a:solidFill>
                          <a:latin typeface="+mj-ea"/>
                          <a:ea typeface="+mj-ea"/>
                          <a:cs typeface="+mn-cs"/>
                        </a:rPr>
                        <a:t>100B</a:t>
                      </a:r>
                      <a:r>
                        <a:rPr lang="zh-CN" altLang="en-US" sz="1100" kern="1200" baseline="0" dirty="0">
                          <a:solidFill>
                            <a:schemeClr val="tx1"/>
                          </a:solidFill>
                          <a:latin typeface="+mj-ea"/>
                          <a:ea typeface="+mj-ea"/>
                          <a:cs typeface="+mn-cs"/>
                        </a:rPr>
                        <a:t>，速率</a:t>
                      </a:r>
                      <a:r>
                        <a:rPr lang="en-US" altLang="zh-CN" sz="1100" kern="1200" baseline="0" dirty="0">
                          <a:solidFill>
                            <a:schemeClr val="tx1"/>
                          </a:solidFill>
                          <a:latin typeface="+mj-ea"/>
                          <a:ea typeface="+mj-ea"/>
                          <a:cs typeface="+mn-cs"/>
                        </a:rPr>
                        <a:t>3.2Mbps</a:t>
                      </a:r>
                      <a:r>
                        <a:rPr lang="zh-CN" altLang="en-US" sz="1100" kern="1200" baseline="0" dirty="0">
                          <a:solidFill>
                            <a:schemeClr val="tx1"/>
                          </a:solidFill>
                          <a:latin typeface="+mj-ea"/>
                          <a:ea typeface="+mj-ea"/>
                          <a:cs typeface="+mn-cs"/>
                        </a:rPr>
                        <a:t>，</a:t>
                      </a:r>
                      <a:r>
                        <a:rPr lang="en-US" altLang="zh-CN" sz="1100" kern="1200" baseline="0" dirty="0">
                          <a:solidFill>
                            <a:schemeClr val="tx1"/>
                          </a:solidFill>
                          <a:latin typeface="+mj-ea"/>
                          <a:ea typeface="+mj-ea"/>
                          <a:cs typeface="+mn-cs"/>
                        </a:rPr>
                        <a:t>(</a:t>
                      </a:r>
                      <a:r>
                        <a:rPr lang="zh-CN" altLang="en-US" sz="1100" kern="1200" baseline="0" dirty="0">
                          <a:solidFill>
                            <a:schemeClr val="tx1"/>
                          </a:solidFill>
                          <a:latin typeface="+mj-ea"/>
                          <a:ea typeface="+mj-ea"/>
                          <a:cs typeface="+mn-cs"/>
                        </a:rPr>
                        <a:t>抖动推算，伺服只存一条指令，因此</a:t>
                      </a:r>
                      <a:r>
                        <a:rPr lang="zh-CN" altLang="en-US" sz="1100" b="1" u="sng" kern="1200" dirty="0">
                          <a:solidFill>
                            <a:srgbClr val="C00000"/>
                          </a:solidFill>
                          <a:latin typeface="+mj-ea"/>
                          <a:ea typeface="+mj-ea"/>
                          <a:cs typeface="+mn-cs"/>
                        </a:rPr>
                        <a:t>抖动达</a:t>
                      </a:r>
                      <a:r>
                        <a:rPr lang="en-US" altLang="zh-CN" sz="1100" b="1" u="sng" kern="1200" dirty="0">
                          <a:solidFill>
                            <a:srgbClr val="C00000"/>
                          </a:solidFill>
                          <a:latin typeface="+mj-ea"/>
                          <a:ea typeface="+mj-ea"/>
                          <a:cs typeface="+mn-cs"/>
                        </a:rPr>
                        <a:t>0.25ms</a:t>
                      </a:r>
                      <a:r>
                        <a:rPr lang="zh-CN" altLang="en-US" sz="1100" b="1" u="sng" kern="1200" dirty="0">
                          <a:solidFill>
                            <a:srgbClr val="C00000"/>
                          </a:solidFill>
                          <a:latin typeface="+mj-ea"/>
                          <a:ea typeface="+mj-ea"/>
                          <a:cs typeface="+mn-cs"/>
                        </a:rPr>
                        <a:t>，就会丢指令</a:t>
                      </a:r>
                      <a:r>
                        <a:rPr lang="en-US" altLang="zh-CN" sz="1100" kern="1200" baseline="0" dirty="0">
                          <a:solidFill>
                            <a:schemeClr val="tx1"/>
                          </a:solidFill>
                          <a:latin typeface="+mj-ea"/>
                          <a:ea typeface="+mj-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dirty="0">
                          <a:solidFill>
                            <a:schemeClr val="tx1"/>
                          </a:solidFill>
                          <a:latin typeface="+mj-ea"/>
                          <a:ea typeface="+mj-ea"/>
                        </a:rPr>
                        <a:t>——</a:t>
                      </a:r>
                      <a:r>
                        <a:rPr lang="zh-CN" altLang="en-US" sz="1100" dirty="0">
                          <a:solidFill>
                            <a:schemeClr val="tx1"/>
                          </a:solidFill>
                          <a:latin typeface="+mj-ea"/>
                          <a:ea typeface="+mj-ea"/>
                        </a:rPr>
                        <a:t>中频周期小流</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200" dirty="0">
                          <a:solidFill>
                            <a:schemeClr val="tx1"/>
                          </a:solidFill>
                          <a:latin typeface="+mj-ea"/>
                          <a:ea typeface="+mj-ea"/>
                        </a:rPr>
                        <a:t>电机伺服</a:t>
                      </a:r>
                      <a:r>
                        <a:rPr lang="en-US" altLang="zh-CN" sz="1200" dirty="0">
                          <a:solidFill>
                            <a:schemeClr val="tx1"/>
                          </a:solidFill>
                          <a:latin typeface="+mj-ea"/>
                          <a:ea typeface="+mj-ea"/>
                        </a:rPr>
                        <a:t>&lt;-&gt;</a:t>
                      </a:r>
                      <a:r>
                        <a:rPr lang="zh-CN" altLang="en-US" sz="1200" dirty="0">
                          <a:solidFill>
                            <a:schemeClr val="tx1"/>
                          </a:solidFill>
                          <a:latin typeface="+mj-ea"/>
                          <a:ea typeface="+mj-ea"/>
                        </a:rPr>
                        <a:t>云化</a:t>
                      </a:r>
                      <a:r>
                        <a:rPr lang="en-US" altLang="zh-CN" sz="1200" dirty="0">
                          <a:solidFill>
                            <a:schemeClr val="tx1"/>
                          </a:solidFill>
                          <a:latin typeface="+mj-ea"/>
                          <a:ea typeface="+mj-ea"/>
                        </a:rPr>
                        <a:t>PLC(MEC)</a:t>
                      </a:r>
                      <a:endParaRPr lang="zh-CN" altLang="en-US" sz="1200" dirty="0">
                        <a:solidFill>
                          <a:schemeClr val="tx1"/>
                        </a:solidFill>
                        <a:latin typeface="+mj-ea"/>
                        <a:ea typeface="+mj-ea"/>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3" name="Rectangle 3">
            <a:extLst>
              <a:ext uri="{FF2B5EF4-FFF2-40B4-BE49-F238E27FC236}">
                <a16:creationId xmlns:a16="http://schemas.microsoft.com/office/drawing/2014/main" id="{D7B0C26F-0F5D-4938-9F7C-16FC0579C1FD}"/>
              </a:ext>
            </a:extLst>
          </p:cNvPr>
          <p:cNvSpPr txBox="1">
            <a:spLocks noChangeArrowheads="1"/>
          </p:cNvSpPr>
          <p:nvPr/>
        </p:nvSpPr>
        <p:spPr bwMode="auto">
          <a:xfrm>
            <a:off x="1187624" y="173029"/>
            <a:ext cx="6984776" cy="526513"/>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Arial" pitchFamily="34" charset="0"/>
                <a:ea typeface="黑体" pitchFamily="2" charset="-122"/>
              </a:defRPr>
            </a:lvl2pPr>
            <a:lvl3pPr algn="l" rtl="0" eaLnBrk="0" fontAlgn="base" hangingPunct="0">
              <a:spcBef>
                <a:spcPct val="0"/>
              </a:spcBef>
              <a:spcAft>
                <a:spcPct val="0"/>
              </a:spcAft>
              <a:defRPr sz="2200" b="1">
                <a:solidFill>
                  <a:schemeClr val="tx2"/>
                </a:solidFill>
                <a:latin typeface="Arial" pitchFamily="34" charset="0"/>
                <a:ea typeface="黑体" pitchFamily="2" charset="-122"/>
              </a:defRPr>
            </a:lvl3pPr>
            <a:lvl4pPr algn="l" rtl="0" eaLnBrk="0" fontAlgn="base" hangingPunct="0">
              <a:spcBef>
                <a:spcPct val="0"/>
              </a:spcBef>
              <a:spcAft>
                <a:spcPct val="0"/>
              </a:spcAft>
              <a:defRPr sz="2200" b="1">
                <a:solidFill>
                  <a:schemeClr val="tx2"/>
                </a:solidFill>
                <a:latin typeface="Arial" pitchFamily="34" charset="0"/>
                <a:ea typeface="黑体" pitchFamily="2" charset="-122"/>
              </a:defRPr>
            </a:lvl4pPr>
            <a:lvl5pPr algn="l" rtl="0" eaLnBrk="0" fontAlgn="base" hangingPunct="0">
              <a:spcBef>
                <a:spcPct val="0"/>
              </a:spcBef>
              <a:spcAft>
                <a:spcPct val="0"/>
              </a:spcAft>
              <a:defRPr sz="2200" b="1">
                <a:solidFill>
                  <a:schemeClr val="tx2"/>
                </a:solidFill>
                <a:latin typeface="Arial" pitchFamily="34" charset="0"/>
                <a:ea typeface="黑体" pitchFamily="2" charset="-122"/>
              </a:defRPr>
            </a:lvl5pPr>
            <a:lvl6pPr marL="457200" algn="l" rtl="0" fontAlgn="base">
              <a:spcBef>
                <a:spcPct val="0"/>
              </a:spcBef>
              <a:spcAft>
                <a:spcPct val="0"/>
              </a:spcAft>
              <a:defRPr sz="2200" b="1">
                <a:solidFill>
                  <a:schemeClr val="tx2"/>
                </a:solidFill>
                <a:latin typeface="Arial" pitchFamily="34" charset="0"/>
                <a:ea typeface="黑体" pitchFamily="2" charset="-122"/>
              </a:defRPr>
            </a:lvl6pPr>
            <a:lvl7pPr marL="914400" algn="l" rtl="0" fontAlgn="base">
              <a:spcBef>
                <a:spcPct val="0"/>
              </a:spcBef>
              <a:spcAft>
                <a:spcPct val="0"/>
              </a:spcAft>
              <a:defRPr sz="2200" b="1">
                <a:solidFill>
                  <a:schemeClr val="tx2"/>
                </a:solidFill>
                <a:latin typeface="Arial" pitchFamily="34" charset="0"/>
                <a:ea typeface="黑体" pitchFamily="2" charset="-122"/>
              </a:defRPr>
            </a:lvl7pPr>
            <a:lvl8pPr marL="1371600" algn="l" rtl="0" fontAlgn="base">
              <a:spcBef>
                <a:spcPct val="0"/>
              </a:spcBef>
              <a:spcAft>
                <a:spcPct val="0"/>
              </a:spcAft>
              <a:defRPr sz="2200" b="1">
                <a:solidFill>
                  <a:schemeClr val="tx2"/>
                </a:solidFill>
                <a:latin typeface="Arial" pitchFamily="34" charset="0"/>
                <a:ea typeface="黑体" pitchFamily="2" charset="-122"/>
              </a:defRPr>
            </a:lvl8pPr>
            <a:lvl9pPr marL="1828800" algn="l" rtl="0" fontAlgn="base">
              <a:spcBef>
                <a:spcPct val="0"/>
              </a:spcBef>
              <a:spcAft>
                <a:spcPct val="0"/>
              </a:spcAft>
              <a:defRPr sz="2200" b="1">
                <a:solidFill>
                  <a:schemeClr val="tx2"/>
                </a:solidFill>
                <a:latin typeface="Arial" pitchFamily="34" charset="0"/>
                <a:ea typeface="黑体" pitchFamily="2" charset="-122"/>
              </a:defRPr>
            </a:lvl9pPr>
          </a:lstStyle>
          <a:p>
            <a:r>
              <a:rPr lang="zh-CN" altLang="en-US" sz="2400" dirty="0"/>
              <a:t>场景</a:t>
            </a:r>
            <a:r>
              <a:rPr lang="en-US" altLang="zh-CN" sz="2400" dirty="0"/>
              <a:t>2——</a:t>
            </a:r>
            <a:r>
              <a:rPr lang="zh-CN" altLang="en-US" sz="2400" dirty="0"/>
              <a:t>工业互联网时延需求</a:t>
            </a:r>
            <a:endParaRPr lang="en-US" altLang="zh-CN" sz="2400" dirty="0"/>
          </a:p>
        </p:txBody>
      </p:sp>
      <p:sp>
        <p:nvSpPr>
          <p:cNvPr id="4" name="灯片编号占位符 1">
            <a:extLst>
              <a:ext uri="{FF2B5EF4-FFF2-40B4-BE49-F238E27FC236}">
                <a16:creationId xmlns:a16="http://schemas.microsoft.com/office/drawing/2014/main" id="{D9C9B16C-273F-44D5-8214-92FCB0ED857F}"/>
              </a:ext>
            </a:extLst>
          </p:cNvPr>
          <p:cNvSpPr>
            <a:spLocks noGrp="1"/>
          </p:cNvSpPr>
          <p:nvPr>
            <p:ph type="sldNum" sz="quarter" idx="10"/>
          </p:nvPr>
        </p:nvSpPr>
        <p:spPr>
          <a:xfrm>
            <a:off x="8456612" y="4803998"/>
            <a:ext cx="723900" cy="342900"/>
          </a:xfrm>
        </p:spPr>
        <p:txBody>
          <a:bodyPr/>
          <a:lstStyle/>
          <a:p>
            <a:pPr>
              <a:defRPr/>
            </a:pPr>
            <a:fld id="{A4E88A61-46B7-4C8D-8CD2-61D75C334FA0}" type="slidenum">
              <a:rPr lang="en-US" altLang="zh-CN" smtClean="0"/>
              <a:pPr>
                <a:defRPr/>
              </a:pPr>
              <a:t>8</a:t>
            </a:fld>
            <a:endParaRPr lang="en-US" altLang="zh-CN" dirty="0"/>
          </a:p>
        </p:txBody>
      </p:sp>
      <p:sp>
        <p:nvSpPr>
          <p:cNvPr id="5" name="矩形 4">
            <a:extLst>
              <a:ext uri="{FF2B5EF4-FFF2-40B4-BE49-F238E27FC236}">
                <a16:creationId xmlns:a16="http://schemas.microsoft.com/office/drawing/2014/main" id="{A710C842-3AD9-48B1-BAE9-71F77F9AD4E9}"/>
              </a:ext>
            </a:extLst>
          </p:cNvPr>
          <p:cNvSpPr/>
          <p:nvPr/>
        </p:nvSpPr>
        <p:spPr>
          <a:xfrm>
            <a:off x="827584" y="4619912"/>
            <a:ext cx="7287014" cy="400110"/>
          </a:xfrm>
          <a:prstGeom prst="rect">
            <a:avLst/>
          </a:prstGeom>
          <a:solidFill>
            <a:srgbClr val="FFFF00"/>
          </a:solidFill>
          <a:ln w="19050">
            <a:solidFill>
              <a:schemeClr val="tx1"/>
            </a:solidFill>
          </a:ln>
        </p:spPr>
        <p:txBody>
          <a:bodyPr wrap="square">
            <a:spAutoFit/>
          </a:bodyPr>
          <a:lstStyle/>
          <a:p>
            <a:pPr algn="ctr"/>
            <a:r>
              <a:rPr lang="zh-CN" altLang="en-US" sz="2000" b="1" dirty="0">
                <a:latin typeface="+mj-ea"/>
                <a:ea typeface="+mj-ea"/>
              </a:rPr>
              <a:t>未来网络体系架构需要支撑业务的确定性可控需求！</a:t>
            </a:r>
          </a:p>
        </p:txBody>
      </p:sp>
      <p:sp>
        <p:nvSpPr>
          <p:cNvPr id="6" name="矩形 5">
            <a:extLst>
              <a:ext uri="{FF2B5EF4-FFF2-40B4-BE49-F238E27FC236}">
                <a16:creationId xmlns:a16="http://schemas.microsoft.com/office/drawing/2014/main" id="{B810457B-9C4B-4EB0-8979-033F67C1F844}"/>
              </a:ext>
            </a:extLst>
          </p:cNvPr>
          <p:cNvSpPr/>
          <p:nvPr/>
        </p:nvSpPr>
        <p:spPr>
          <a:xfrm>
            <a:off x="3635896" y="4298958"/>
            <a:ext cx="954107" cy="276999"/>
          </a:xfrm>
          <a:prstGeom prst="rect">
            <a:avLst/>
          </a:prstGeom>
        </p:spPr>
        <p:txBody>
          <a:bodyPr wrap="none">
            <a:spAutoFit/>
          </a:bodyPr>
          <a:lstStyle/>
          <a:p>
            <a:r>
              <a:rPr lang="zh-CN" altLang="en-US" sz="1200" dirty="0">
                <a:latin typeface="+mj-ea"/>
                <a:ea typeface="+mj-ea"/>
              </a:rPr>
              <a:t>来源：</a:t>
            </a:r>
            <a:r>
              <a:rPr lang="en-US" altLang="zh-CN" sz="1200" dirty="0">
                <a:latin typeface="+mj-ea"/>
                <a:ea typeface="+mj-ea"/>
              </a:rPr>
              <a:t>3GPP</a:t>
            </a:r>
            <a:endParaRPr lang="zh-CN" altLang="en-US" sz="1200" dirty="0">
              <a:latin typeface="+mj-ea"/>
              <a:ea typeface="+mj-ea"/>
            </a:endParaRPr>
          </a:p>
        </p:txBody>
      </p:sp>
      <p:sp>
        <p:nvSpPr>
          <p:cNvPr id="8" name="Rectangle 1">
            <a:extLst>
              <a:ext uri="{FF2B5EF4-FFF2-40B4-BE49-F238E27FC236}">
                <a16:creationId xmlns:a16="http://schemas.microsoft.com/office/drawing/2014/main" id="{ADC58425-53FA-4A5B-AEE0-CAEDE6E0BF63}"/>
              </a:ext>
            </a:extLst>
          </p:cNvPr>
          <p:cNvSpPr>
            <a:spLocks noChangeArrowheads="1"/>
          </p:cNvSpPr>
          <p:nvPr/>
        </p:nvSpPr>
        <p:spPr bwMode="auto">
          <a:xfrm>
            <a:off x="325438" y="843558"/>
            <a:ext cx="5794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9" name="表格 8">
            <a:extLst>
              <a:ext uri="{FF2B5EF4-FFF2-40B4-BE49-F238E27FC236}">
                <a16:creationId xmlns:a16="http://schemas.microsoft.com/office/drawing/2014/main" id="{69D78FB5-5761-47AF-ADC8-BD385DCA75B6}"/>
              </a:ext>
            </a:extLst>
          </p:cNvPr>
          <p:cNvGraphicFramePr>
            <a:graphicFrameLocks noGrp="1"/>
          </p:cNvGraphicFramePr>
          <p:nvPr>
            <p:extLst>
              <p:ext uri="{D42A27DB-BD31-4B8C-83A1-F6EECF244321}">
                <p14:modId xmlns:p14="http://schemas.microsoft.com/office/powerpoint/2010/main" val="4123984143"/>
              </p:ext>
            </p:extLst>
          </p:nvPr>
        </p:nvGraphicFramePr>
        <p:xfrm>
          <a:off x="144018" y="1233476"/>
          <a:ext cx="4427982" cy="3029439"/>
        </p:xfrm>
        <a:graphic>
          <a:graphicData uri="http://schemas.openxmlformats.org/drawingml/2006/table">
            <a:tbl>
              <a:tblPr/>
              <a:tblGrid>
                <a:gridCol w="737997">
                  <a:extLst>
                    <a:ext uri="{9D8B030D-6E8A-4147-A177-3AD203B41FA5}">
                      <a16:colId xmlns:a16="http://schemas.microsoft.com/office/drawing/2014/main" val="3127659438"/>
                    </a:ext>
                  </a:extLst>
                </a:gridCol>
                <a:gridCol w="737997">
                  <a:extLst>
                    <a:ext uri="{9D8B030D-6E8A-4147-A177-3AD203B41FA5}">
                      <a16:colId xmlns:a16="http://schemas.microsoft.com/office/drawing/2014/main" val="2953782505"/>
                    </a:ext>
                  </a:extLst>
                </a:gridCol>
                <a:gridCol w="737997">
                  <a:extLst>
                    <a:ext uri="{9D8B030D-6E8A-4147-A177-3AD203B41FA5}">
                      <a16:colId xmlns:a16="http://schemas.microsoft.com/office/drawing/2014/main" val="3614818696"/>
                    </a:ext>
                  </a:extLst>
                </a:gridCol>
                <a:gridCol w="737997">
                  <a:extLst>
                    <a:ext uri="{9D8B030D-6E8A-4147-A177-3AD203B41FA5}">
                      <a16:colId xmlns:a16="http://schemas.microsoft.com/office/drawing/2014/main" val="2706236152"/>
                    </a:ext>
                  </a:extLst>
                </a:gridCol>
                <a:gridCol w="737997">
                  <a:extLst>
                    <a:ext uri="{9D8B030D-6E8A-4147-A177-3AD203B41FA5}">
                      <a16:colId xmlns:a16="http://schemas.microsoft.com/office/drawing/2014/main" val="1409579703"/>
                    </a:ext>
                  </a:extLst>
                </a:gridCol>
                <a:gridCol w="737997">
                  <a:extLst>
                    <a:ext uri="{9D8B030D-6E8A-4147-A177-3AD203B41FA5}">
                      <a16:colId xmlns:a16="http://schemas.microsoft.com/office/drawing/2014/main" val="2923676538"/>
                    </a:ext>
                  </a:extLst>
                </a:gridCol>
              </a:tblGrid>
              <a:tr h="679322">
                <a:tc>
                  <a:txBody>
                    <a:bodyPr/>
                    <a:lstStyle/>
                    <a:p>
                      <a:r>
                        <a:rPr lang="zh-CN" altLang="en-US" sz="1200" b="1" i="0">
                          <a:ln>
                            <a:noFill/>
                          </a:ln>
                          <a:solidFill>
                            <a:srgbClr val="000000"/>
                          </a:solidFill>
                          <a:effectLst/>
                          <a:latin typeface="+mj-ea"/>
                          <a:ea typeface="+mj-ea"/>
                        </a:rPr>
                        <a:t>场景</a:t>
                      </a:r>
                      <a:endParaRPr lang="zh-CN" altLang="en-US" sz="2800" b="1">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200" b="1" i="0">
                          <a:ln>
                            <a:noFill/>
                          </a:ln>
                          <a:solidFill>
                            <a:srgbClr val="000000"/>
                          </a:solidFill>
                          <a:effectLst/>
                          <a:latin typeface="+mj-ea"/>
                          <a:ea typeface="+mj-ea"/>
                        </a:rPr>
                        <a:t>端到端</a:t>
                      </a:r>
                      <a:br>
                        <a:rPr lang="zh-CN" altLang="en-US" sz="1200" b="1" i="0">
                          <a:ln>
                            <a:noFill/>
                          </a:ln>
                          <a:solidFill>
                            <a:srgbClr val="000000"/>
                          </a:solidFill>
                          <a:effectLst/>
                          <a:latin typeface="+mj-ea"/>
                          <a:ea typeface="+mj-ea"/>
                        </a:rPr>
                      </a:br>
                      <a:r>
                        <a:rPr lang="zh-CN" altLang="en-US" sz="1200" b="1" i="0">
                          <a:ln>
                            <a:noFill/>
                          </a:ln>
                          <a:solidFill>
                            <a:srgbClr val="000000"/>
                          </a:solidFill>
                          <a:effectLst/>
                          <a:latin typeface="+mj-ea"/>
                          <a:ea typeface="+mj-ea"/>
                        </a:rPr>
                        <a:t>时延</a:t>
                      </a:r>
                      <a:r>
                        <a:rPr lang="en-US" sz="1200" b="1" i="0">
                          <a:ln>
                            <a:noFill/>
                          </a:ln>
                          <a:solidFill>
                            <a:srgbClr val="000000"/>
                          </a:solidFill>
                          <a:effectLst/>
                          <a:latin typeface="+mj-ea"/>
                          <a:ea typeface="+mj-ea"/>
                        </a:rPr>
                        <a:t>ms </a:t>
                      </a:r>
                      <a:endParaRPr lang="en-US" sz="2800" b="1">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200" b="1" i="0">
                          <a:ln>
                            <a:noFill/>
                          </a:ln>
                          <a:solidFill>
                            <a:srgbClr val="000000"/>
                          </a:solidFill>
                          <a:effectLst/>
                          <a:latin typeface="+mj-ea"/>
                          <a:ea typeface="+mj-ea"/>
                        </a:rPr>
                        <a:t>抖动</a:t>
                      </a:r>
                      <a:endParaRPr lang="zh-CN" altLang="en-US" sz="2800" b="1">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200" b="1" i="0">
                          <a:ln>
                            <a:noFill/>
                          </a:ln>
                          <a:solidFill>
                            <a:srgbClr val="000000"/>
                          </a:solidFill>
                          <a:effectLst/>
                          <a:latin typeface="+mj-ea"/>
                          <a:ea typeface="+mj-ea"/>
                        </a:rPr>
                        <a:t>通讯服务</a:t>
                      </a:r>
                      <a:br>
                        <a:rPr lang="zh-CN" altLang="en-US" sz="1200" b="1" i="0">
                          <a:ln>
                            <a:noFill/>
                          </a:ln>
                          <a:solidFill>
                            <a:srgbClr val="000000"/>
                          </a:solidFill>
                          <a:effectLst/>
                          <a:latin typeface="+mj-ea"/>
                          <a:ea typeface="+mj-ea"/>
                        </a:rPr>
                      </a:br>
                      <a:r>
                        <a:rPr lang="zh-CN" altLang="en-US" sz="1200" b="1" i="0">
                          <a:ln>
                            <a:noFill/>
                          </a:ln>
                          <a:solidFill>
                            <a:srgbClr val="000000"/>
                          </a:solidFill>
                          <a:effectLst/>
                          <a:latin typeface="+mj-ea"/>
                          <a:ea typeface="+mj-ea"/>
                        </a:rPr>
                        <a:t>可用性</a:t>
                      </a:r>
                      <a:r>
                        <a:rPr lang="en-US" altLang="zh-CN" sz="1200" b="1" i="0">
                          <a:ln>
                            <a:noFill/>
                          </a:ln>
                          <a:solidFill>
                            <a:srgbClr val="000000"/>
                          </a:solidFill>
                          <a:effectLst/>
                          <a:latin typeface="+mj-ea"/>
                          <a:ea typeface="+mj-ea"/>
                        </a:rPr>
                        <a:t>% </a:t>
                      </a:r>
                      <a:endParaRPr lang="zh-CN" altLang="en-US" sz="2800" b="1">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200" b="1" i="0">
                          <a:ln>
                            <a:noFill/>
                          </a:ln>
                          <a:solidFill>
                            <a:srgbClr val="000000"/>
                          </a:solidFill>
                          <a:effectLst/>
                          <a:latin typeface="+mj-ea"/>
                          <a:ea typeface="+mj-ea"/>
                        </a:rPr>
                        <a:t>可靠性</a:t>
                      </a:r>
                      <a:r>
                        <a:rPr lang="en-US" altLang="zh-CN" sz="1200" b="1" i="0">
                          <a:ln>
                            <a:noFill/>
                          </a:ln>
                          <a:solidFill>
                            <a:srgbClr val="000000"/>
                          </a:solidFill>
                          <a:effectLst/>
                          <a:latin typeface="+mj-ea"/>
                          <a:ea typeface="+mj-ea"/>
                        </a:rPr>
                        <a:t>%</a:t>
                      </a:r>
                      <a:endParaRPr lang="zh-CN" altLang="en-US" sz="2800" b="1">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200" b="1" i="0" dirty="0">
                          <a:ln>
                            <a:noFill/>
                          </a:ln>
                          <a:solidFill>
                            <a:srgbClr val="000000"/>
                          </a:solidFill>
                          <a:effectLst/>
                          <a:latin typeface="+mj-ea"/>
                          <a:ea typeface="+mj-ea"/>
                        </a:rPr>
                        <a:t>用户体验数据速率</a:t>
                      </a:r>
                      <a:r>
                        <a:rPr lang="en-US" altLang="zh-CN" sz="1200" b="1" i="0" dirty="0">
                          <a:ln>
                            <a:noFill/>
                          </a:ln>
                          <a:solidFill>
                            <a:srgbClr val="000000"/>
                          </a:solidFill>
                          <a:effectLst/>
                          <a:latin typeface="+mj-ea"/>
                          <a:ea typeface="+mj-ea"/>
                        </a:rPr>
                        <a:t>/(</a:t>
                      </a:r>
                      <a:r>
                        <a:rPr lang="en-US" sz="1200" b="1" i="0" dirty="0">
                          <a:ln>
                            <a:noFill/>
                          </a:ln>
                          <a:solidFill>
                            <a:srgbClr val="000000"/>
                          </a:solidFill>
                          <a:effectLst/>
                          <a:latin typeface="+mj-ea"/>
                          <a:ea typeface="+mj-ea"/>
                        </a:rPr>
                        <a:t>Mb</a:t>
                      </a:r>
                      <a:r>
                        <a:rPr lang="en-US" altLang="zh-CN" sz="1200" b="1" i="0" dirty="0">
                          <a:ln>
                            <a:noFill/>
                          </a:ln>
                          <a:solidFill>
                            <a:srgbClr val="000000"/>
                          </a:solidFill>
                          <a:effectLst/>
                          <a:latin typeface="+mj-ea"/>
                          <a:ea typeface="+mj-ea"/>
                        </a:rPr>
                        <a:t>ps</a:t>
                      </a:r>
                      <a:r>
                        <a:rPr lang="en-US" sz="1200" b="1" i="0" dirty="0">
                          <a:ln>
                            <a:noFill/>
                          </a:ln>
                          <a:solidFill>
                            <a:srgbClr val="000000"/>
                          </a:solidFill>
                          <a:effectLst/>
                          <a:latin typeface="+mj-ea"/>
                          <a:ea typeface="+mj-ea"/>
                        </a:rPr>
                        <a:t>)</a:t>
                      </a:r>
                      <a:endParaRPr lang="en-US" sz="2800" b="1" dirty="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9612700"/>
                  </a:ext>
                </a:extLst>
              </a:tr>
              <a:tr h="434570">
                <a:tc>
                  <a:txBody>
                    <a:bodyPr/>
                    <a:lstStyle/>
                    <a:p>
                      <a:r>
                        <a:rPr lang="zh-CN" altLang="en-US" sz="1000" b="0" i="0">
                          <a:ln>
                            <a:noFill/>
                          </a:ln>
                          <a:solidFill>
                            <a:srgbClr val="000000"/>
                          </a:solidFill>
                          <a:effectLst/>
                          <a:latin typeface="+mj-ea"/>
                          <a:ea typeface="+mj-ea"/>
                        </a:rPr>
                        <a:t>离散自动化</a:t>
                      </a:r>
                      <a:r>
                        <a:rPr lang="en-US" altLang="zh-CN" sz="1000" b="0" i="0">
                          <a:ln>
                            <a:noFill/>
                          </a:ln>
                          <a:solidFill>
                            <a:srgbClr val="000000"/>
                          </a:solidFill>
                          <a:effectLst/>
                          <a:latin typeface="+mj-ea"/>
                          <a:ea typeface="+mj-ea"/>
                        </a:rPr>
                        <a:t>-</a:t>
                      </a:r>
                      <a:r>
                        <a:rPr lang="zh-CN" altLang="en-US" sz="1000" b="0" i="0">
                          <a:ln>
                            <a:noFill/>
                          </a:ln>
                          <a:solidFill>
                            <a:srgbClr val="000000"/>
                          </a:solidFill>
                          <a:effectLst/>
                          <a:latin typeface="+mj-ea"/>
                          <a:ea typeface="+mj-ea"/>
                        </a:rPr>
                        <a:t>运动控制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1" i="0">
                          <a:ln>
                            <a:noFill/>
                          </a:ln>
                          <a:solidFill>
                            <a:srgbClr val="C00000"/>
                          </a:solidFill>
                          <a:effectLst/>
                          <a:latin typeface="+mj-ea"/>
                          <a:ea typeface="+mj-ea"/>
                        </a:rPr>
                        <a:t>1 </a:t>
                      </a:r>
                      <a:endParaRPr lang="zh-CN" altLang="en-US" sz="1800" b="1">
                        <a:ln>
                          <a:noFill/>
                        </a:ln>
                        <a:solidFill>
                          <a:srgbClr val="C00000"/>
                        </a:solidFill>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000" b="1" i="0">
                          <a:ln>
                            <a:noFill/>
                          </a:ln>
                          <a:solidFill>
                            <a:srgbClr val="C00000"/>
                          </a:solidFill>
                          <a:effectLst/>
                          <a:latin typeface="+mj-ea"/>
                          <a:ea typeface="+mj-ea"/>
                        </a:rPr>
                        <a:t>1 us </a:t>
                      </a:r>
                      <a:endParaRPr lang="en-US" sz="1800" b="1">
                        <a:ln>
                          <a:noFill/>
                        </a:ln>
                        <a:solidFill>
                          <a:srgbClr val="C00000"/>
                        </a:solidFill>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a:ln>
                            <a:noFill/>
                          </a:ln>
                          <a:solidFill>
                            <a:srgbClr val="000000"/>
                          </a:solidFill>
                          <a:effectLst/>
                          <a:latin typeface="+mj-ea"/>
                          <a:ea typeface="+mj-ea"/>
                        </a:rPr>
                        <a:t>99.9999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a:ln>
                            <a:noFill/>
                          </a:ln>
                          <a:solidFill>
                            <a:srgbClr val="000000"/>
                          </a:solidFill>
                          <a:effectLst/>
                          <a:latin typeface="+mj-ea"/>
                          <a:ea typeface="+mj-ea"/>
                        </a:rPr>
                        <a:t>99.9999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dirty="0">
                          <a:ln>
                            <a:noFill/>
                          </a:ln>
                          <a:solidFill>
                            <a:srgbClr val="000000"/>
                          </a:solidFill>
                          <a:effectLst/>
                          <a:latin typeface="+mj-ea"/>
                          <a:ea typeface="+mj-ea"/>
                        </a:rPr>
                        <a:t>1 - 10</a:t>
                      </a:r>
                      <a:endParaRPr lang="zh-CN" altLang="en-US" sz="1800" dirty="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3192737"/>
                  </a:ext>
                </a:extLst>
              </a:tr>
              <a:tr h="279077">
                <a:tc>
                  <a:txBody>
                    <a:bodyPr/>
                    <a:lstStyle/>
                    <a:p>
                      <a:r>
                        <a:rPr lang="zh-CN" altLang="en-US" sz="1000" b="0" i="0">
                          <a:ln>
                            <a:noFill/>
                          </a:ln>
                          <a:solidFill>
                            <a:srgbClr val="000000"/>
                          </a:solidFill>
                          <a:effectLst/>
                          <a:latin typeface="+mj-ea"/>
                          <a:ea typeface="+mj-ea"/>
                        </a:rPr>
                        <a:t>离散自动化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1" i="0" dirty="0">
                          <a:ln>
                            <a:noFill/>
                          </a:ln>
                          <a:solidFill>
                            <a:srgbClr val="C00000"/>
                          </a:solidFill>
                          <a:effectLst/>
                          <a:latin typeface="+mj-ea"/>
                          <a:ea typeface="+mj-ea"/>
                        </a:rPr>
                        <a:t>10 </a:t>
                      </a:r>
                      <a:endParaRPr lang="zh-CN" altLang="en-US" sz="1800" b="1" dirty="0">
                        <a:ln>
                          <a:noFill/>
                        </a:ln>
                        <a:solidFill>
                          <a:srgbClr val="C00000"/>
                        </a:solidFill>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000" b="1" i="0" dirty="0">
                          <a:ln>
                            <a:noFill/>
                          </a:ln>
                          <a:solidFill>
                            <a:srgbClr val="C00000"/>
                          </a:solidFill>
                          <a:effectLst/>
                          <a:latin typeface="+mj-ea"/>
                          <a:ea typeface="+mj-ea"/>
                        </a:rPr>
                        <a:t>100 us </a:t>
                      </a:r>
                      <a:endParaRPr lang="en-US" sz="1800" b="1" dirty="0">
                        <a:ln>
                          <a:noFill/>
                        </a:ln>
                        <a:solidFill>
                          <a:srgbClr val="C00000"/>
                        </a:solidFill>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a:ln>
                            <a:noFill/>
                          </a:ln>
                          <a:solidFill>
                            <a:srgbClr val="000000"/>
                          </a:solidFill>
                          <a:effectLst/>
                          <a:latin typeface="+mj-ea"/>
                          <a:ea typeface="+mj-ea"/>
                        </a:rPr>
                        <a:t>99.99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a:ln>
                            <a:noFill/>
                          </a:ln>
                          <a:solidFill>
                            <a:srgbClr val="000000"/>
                          </a:solidFill>
                          <a:effectLst/>
                          <a:latin typeface="+mj-ea"/>
                          <a:ea typeface="+mj-ea"/>
                        </a:rPr>
                        <a:t>99.99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a:ln>
                            <a:noFill/>
                          </a:ln>
                          <a:solidFill>
                            <a:srgbClr val="000000"/>
                          </a:solidFill>
                          <a:effectLst/>
                          <a:latin typeface="+mj-ea"/>
                          <a:ea typeface="+mj-ea"/>
                        </a:rPr>
                        <a:t>10</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0981907"/>
                  </a:ext>
                </a:extLst>
              </a:tr>
              <a:tr h="434570">
                <a:tc>
                  <a:txBody>
                    <a:bodyPr/>
                    <a:lstStyle/>
                    <a:p>
                      <a:r>
                        <a:rPr lang="zh-CN" altLang="en-US" sz="1000" b="0" i="0">
                          <a:ln>
                            <a:noFill/>
                          </a:ln>
                          <a:solidFill>
                            <a:srgbClr val="000000"/>
                          </a:solidFill>
                          <a:effectLst/>
                          <a:latin typeface="+mj-ea"/>
                          <a:ea typeface="+mj-ea"/>
                        </a:rPr>
                        <a:t>过程自动化</a:t>
                      </a:r>
                      <a:r>
                        <a:rPr lang="en-US" altLang="zh-CN" sz="1000" b="0" i="0">
                          <a:ln>
                            <a:noFill/>
                          </a:ln>
                          <a:solidFill>
                            <a:srgbClr val="000000"/>
                          </a:solidFill>
                          <a:effectLst/>
                          <a:latin typeface="+mj-ea"/>
                          <a:ea typeface="+mj-ea"/>
                        </a:rPr>
                        <a:t>-</a:t>
                      </a:r>
                      <a:r>
                        <a:rPr lang="zh-CN" altLang="en-US" sz="1000" b="0" i="0">
                          <a:ln>
                            <a:noFill/>
                          </a:ln>
                          <a:solidFill>
                            <a:srgbClr val="000000"/>
                          </a:solidFill>
                          <a:effectLst/>
                          <a:latin typeface="+mj-ea"/>
                          <a:ea typeface="+mj-ea"/>
                        </a:rPr>
                        <a:t>远程控制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a:ln>
                            <a:noFill/>
                          </a:ln>
                          <a:solidFill>
                            <a:srgbClr val="000000"/>
                          </a:solidFill>
                          <a:effectLst/>
                          <a:latin typeface="+mj-ea"/>
                          <a:ea typeface="+mj-ea"/>
                        </a:rPr>
                        <a:t>50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000" b="0" i="0">
                          <a:ln>
                            <a:noFill/>
                          </a:ln>
                          <a:solidFill>
                            <a:srgbClr val="000000"/>
                          </a:solidFill>
                          <a:effectLst/>
                          <a:latin typeface="+mj-ea"/>
                          <a:ea typeface="+mj-ea"/>
                        </a:rPr>
                        <a:t>20 ms </a:t>
                      </a:r>
                      <a:endParaRPr 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dirty="0">
                          <a:ln>
                            <a:noFill/>
                          </a:ln>
                          <a:solidFill>
                            <a:srgbClr val="000000"/>
                          </a:solidFill>
                          <a:effectLst/>
                          <a:latin typeface="+mj-ea"/>
                          <a:ea typeface="+mj-ea"/>
                        </a:rPr>
                        <a:t>99.9999 </a:t>
                      </a:r>
                      <a:endParaRPr lang="zh-CN" altLang="en-US" sz="1800" dirty="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a:ln>
                            <a:noFill/>
                          </a:ln>
                          <a:solidFill>
                            <a:srgbClr val="000000"/>
                          </a:solidFill>
                          <a:effectLst/>
                          <a:latin typeface="+mj-ea"/>
                          <a:ea typeface="+mj-ea"/>
                        </a:rPr>
                        <a:t>99.9999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a:ln>
                            <a:noFill/>
                          </a:ln>
                          <a:solidFill>
                            <a:srgbClr val="000000"/>
                          </a:solidFill>
                          <a:effectLst/>
                          <a:latin typeface="+mj-ea"/>
                          <a:ea typeface="+mj-ea"/>
                        </a:rPr>
                        <a:t>1 - 100</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9120519"/>
                  </a:ext>
                </a:extLst>
              </a:tr>
              <a:tr h="364669">
                <a:tc>
                  <a:txBody>
                    <a:bodyPr/>
                    <a:lstStyle/>
                    <a:p>
                      <a:r>
                        <a:rPr lang="zh-CN" altLang="en-US" sz="1000" b="0" i="0">
                          <a:ln>
                            <a:noFill/>
                          </a:ln>
                          <a:solidFill>
                            <a:srgbClr val="000000"/>
                          </a:solidFill>
                          <a:effectLst/>
                          <a:latin typeface="+mj-ea"/>
                          <a:ea typeface="+mj-ea"/>
                        </a:rPr>
                        <a:t>过程自动化</a:t>
                      </a:r>
                      <a:r>
                        <a:rPr lang="en-US" altLang="zh-CN" sz="1000" b="0" i="0">
                          <a:ln>
                            <a:noFill/>
                          </a:ln>
                          <a:solidFill>
                            <a:srgbClr val="000000"/>
                          </a:solidFill>
                          <a:effectLst/>
                          <a:latin typeface="+mj-ea"/>
                          <a:ea typeface="+mj-ea"/>
                        </a:rPr>
                        <a:t>-</a:t>
                      </a:r>
                      <a:r>
                        <a:rPr lang="zh-CN" altLang="en-US" sz="1000" b="0" i="0">
                          <a:ln>
                            <a:noFill/>
                          </a:ln>
                          <a:solidFill>
                            <a:srgbClr val="000000"/>
                          </a:solidFill>
                          <a:effectLst/>
                          <a:latin typeface="+mj-ea"/>
                          <a:ea typeface="+mj-ea"/>
                        </a:rPr>
                        <a:t>监测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a:ln>
                            <a:noFill/>
                          </a:ln>
                          <a:solidFill>
                            <a:srgbClr val="000000"/>
                          </a:solidFill>
                          <a:effectLst/>
                          <a:latin typeface="+mj-ea"/>
                          <a:ea typeface="+mj-ea"/>
                        </a:rPr>
                        <a:t>50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000" b="0" i="0">
                          <a:ln>
                            <a:noFill/>
                          </a:ln>
                          <a:solidFill>
                            <a:srgbClr val="000000"/>
                          </a:solidFill>
                          <a:effectLst/>
                          <a:latin typeface="+mj-ea"/>
                          <a:ea typeface="+mj-ea"/>
                        </a:rPr>
                        <a:t>20 ms </a:t>
                      </a:r>
                      <a:endParaRPr 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a:ln>
                            <a:noFill/>
                          </a:ln>
                          <a:solidFill>
                            <a:srgbClr val="000000"/>
                          </a:solidFill>
                          <a:effectLst/>
                          <a:latin typeface="+mj-ea"/>
                          <a:ea typeface="+mj-ea"/>
                        </a:rPr>
                        <a:t>99.9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a:ln>
                            <a:noFill/>
                          </a:ln>
                          <a:solidFill>
                            <a:srgbClr val="000000"/>
                          </a:solidFill>
                          <a:effectLst/>
                          <a:latin typeface="+mj-ea"/>
                          <a:ea typeface="+mj-ea"/>
                        </a:rPr>
                        <a:t>99.9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a:ln>
                            <a:noFill/>
                          </a:ln>
                          <a:solidFill>
                            <a:srgbClr val="000000"/>
                          </a:solidFill>
                          <a:effectLst/>
                          <a:latin typeface="+mj-ea"/>
                          <a:ea typeface="+mj-ea"/>
                        </a:rPr>
                        <a:t>1</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2909334"/>
                  </a:ext>
                </a:extLst>
              </a:tr>
              <a:tr h="279077">
                <a:tc>
                  <a:txBody>
                    <a:bodyPr/>
                    <a:lstStyle/>
                    <a:p>
                      <a:r>
                        <a:rPr lang="zh-CN" altLang="en-US" sz="1000" b="0" i="0">
                          <a:ln>
                            <a:noFill/>
                          </a:ln>
                          <a:solidFill>
                            <a:srgbClr val="000000"/>
                          </a:solidFill>
                          <a:effectLst/>
                          <a:latin typeface="+mj-ea"/>
                          <a:ea typeface="+mj-ea"/>
                        </a:rPr>
                        <a:t>配电</a:t>
                      </a:r>
                      <a:r>
                        <a:rPr lang="en-US" altLang="zh-CN" sz="1000" b="0" i="0">
                          <a:ln>
                            <a:noFill/>
                          </a:ln>
                          <a:solidFill>
                            <a:srgbClr val="000000"/>
                          </a:solidFill>
                          <a:effectLst/>
                          <a:latin typeface="+mj-ea"/>
                          <a:ea typeface="+mj-ea"/>
                        </a:rPr>
                        <a:t>-</a:t>
                      </a:r>
                      <a:r>
                        <a:rPr lang="zh-CN" altLang="en-US" sz="1000" b="0" i="0">
                          <a:ln>
                            <a:noFill/>
                          </a:ln>
                          <a:solidFill>
                            <a:srgbClr val="000000"/>
                          </a:solidFill>
                          <a:effectLst/>
                          <a:latin typeface="+mj-ea"/>
                          <a:ea typeface="+mj-ea"/>
                        </a:rPr>
                        <a:t>中压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a:ln>
                            <a:noFill/>
                          </a:ln>
                          <a:solidFill>
                            <a:srgbClr val="000000"/>
                          </a:solidFill>
                          <a:effectLst/>
                          <a:latin typeface="+mj-ea"/>
                          <a:ea typeface="+mj-ea"/>
                        </a:rPr>
                        <a:t>25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000" b="0" i="0">
                          <a:ln>
                            <a:noFill/>
                          </a:ln>
                          <a:solidFill>
                            <a:srgbClr val="000000"/>
                          </a:solidFill>
                          <a:effectLst/>
                          <a:latin typeface="+mj-ea"/>
                          <a:ea typeface="+mj-ea"/>
                        </a:rPr>
                        <a:t>25 ms </a:t>
                      </a:r>
                      <a:endParaRPr 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a:ln>
                            <a:noFill/>
                          </a:ln>
                          <a:solidFill>
                            <a:srgbClr val="000000"/>
                          </a:solidFill>
                          <a:effectLst/>
                          <a:latin typeface="+mj-ea"/>
                          <a:ea typeface="+mj-ea"/>
                        </a:rPr>
                        <a:t>99.9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a:ln>
                            <a:noFill/>
                          </a:ln>
                          <a:solidFill>
                            <a:srgbClr val="000000"/>
                          </a:solidFill>
                          <a:effectLst/>
                          <a:latin typeface="+mj-ea"/>
                          <a:ea typeface="+mj-ea"/>
                        </a:rPr>
                        <a:t>99.9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a:ln>
                            <a:noFill/>
                          </a:ln>
                          <a:solidFill>
                            <a:srgbClr val="000000"/>
                          </a:solidFill>
                          <a:effectLst/>
                          <a:latin typeface="+mj-ea"/>
                          <a:ea typeface="+mj-ea"/>
                        </a:rPr>
                        <a:t>10</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9482004"/>
                  </a:ext>
                </a:extLst>
              </a:tr>
              <a:tr h="279077">
                <a:tc>
                  <a:txBody>
                    <a:bodyPr/>
                    <a:lstStyle/>
                    <a:p>
                      <a:r>
                        <a:rPr lang="zh-CN" altLang="en-US" sz="1000" b="0" i="0">
                          <a:ln>
                            <a:noFill/>
                          </a:ln>
                          <a:solidFill>
                            <a:srgbClr val="000000"/>
                          </a:solidFill>
                          <a:effectLst/>
                          <a:latin typeface="+mj-ea"/>
                          <a:ea typeface="+mj-ea"/>
                        </a:rPr>
                        <a:t>配电</a:t>
                      </a:r>
                      <a:r>
                        <a:rPr lang="en-US" altLang="zh-CN" sz="1000" b="0" i="0">
                          <a:ln>
                            <a:noFill/>
                          </a:ln>
                          <a:solidFill>
                            <a:srgbClr val="000000"/>
                          </a:solidFill>
                          <a:effectLst/>
                          <a:latin typeface="+mj-ea"/>
                          <a:ea typeface="+mj-ea"/>
                        </a:rPr>
                        <a:t>-</a:t>
                      </a:r>
                      <a:r>
                        <a:rPr lang="zh-CN" altLang="en-US" sz="1000" b="0" i="0">
                          <a:ln>
                            <a:noFill/>
                          </a:ln>
                          <a:solidFill>
                            <a:srgbClr val="000000"/>
                          </a:solidFill>
                          <a:effectLst/>
                          <a:latin typeface="+mj-ea"/>
                          <a:ea typeface="+mj-ea"/>
                        </a:rPr>
                        <a:t>高压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1" i="0">
                          <a:ln>
                            <a:noFill/>
                          </a:ln>
                          <a:solidFill>
                            <a:srgbClr val="C00000"/>
                          </a:solidFill>
                          <a:effectLst/>
                          <a:latin typeface="+mj-ea"/>
                          <a:ea typeface="+mj-ea"/>
                        </a:rPr>
                        <a:t>5 </a:t>
                      </a:r>
                      <a:endParaRPr lang="zh-CN" altLang="en-US" sz="1800" b="1">
                        <a:ln>
                          <a:noFill/>
                        </a:ln>
                        <a:solidFill>
                          <a:srgbClr val="C00000"/>
                        </a:solidFill>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000" b="1" i="0" dirty="0">
                          <a:ln>
                            <a:noFill/>
                          </a:ln>
                          <a:solidFill>
                            <a:srgbClr val="C00000"/>
                          </a:solidFill>
                          <a:effectLst/>
                          <a:latin typeface="+mj-ea"/>
                          <a:ea typeface="+mj-ea"/>
                        </a:rPr>
                        <a:t>1 </a:t>
                      </a:r>
                      <a:r>
                        <a:rPr lang="en-US" sz="1000" b="1" i="0" dirty="0" err="1">
                          <a:ln>
                            <a:noFill/>
                          </a:ln>
                          <a:solidFill>
                            <a:srgbClr val="C00000"/>
                          </a:solidFill>
                          <a:effectLst/>
                          <a:latin typeface="+mj-ea"/>
                          <a:ea typeface="+mj-ea"/>
                        </a:rPr>
                        <a:t>ms</a:t>
                      </a:r>
                      <a:r>
                        <a:rPr lang="en-US" sz="1000" b="1" i="0" dirty="0">
                          <a:ln>
                            <a:noFill/>
                          </a:ln>
                          <a:solidFill>
                            <a:srgbClr val="C00000"/>
                          </a:solidFill>
                          <a:effectLst/>
                          <a:latin typeface="+mj-ea"/>
                          <a:ea typeface="+mj-ea"/>
                        </a:rPr>
                        <a:t> </a:t>
                      </a:r>
                      <a:endParaRPr lang="en-US" sz="1800" b="1" dirty="0">
                        <a:ln>
                          <a:noFill/>
                        </a:ln>
                        <a:solidFill>
                          <a:srgbClr val="C00000"/>
                        </a:solidFill>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a:ln>
                            <a:noFill/>
                          </a:ln>
                          <a:solidFill>
                            <a:srgbClr val="000000"/>
                          </a:solidFill>
                          <a:effectLst/>
                          <a:latin typeface="+mj-ea"/>
                          <a:ea typeface="+mj-ea"/>
                        </a:rPr>
                        <a:t>99.9999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a:ln>
                            <a:noFill/>
                          </a:ln>
                          <a:solidFill>
                            <a:srgbClr val="000000"/>
                          </a:solidFill>
                          <a:effectLst/>
                          <a:latin typeface="+mj-ea"/>
                          <a:ea typeface="+mj-ea"/>
                        </a:rPr>
                        <a:t>99.9999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a:ln>
                            <a:noFill/>
                          </a:ln>
                          <a:solidFill>
                            <a:srgbClr val="000000"/>
                          </a:solidFill>
                          <a:effectLst/>
                          <a:latin typeface="+mj-ea"/>
                          <a:ea typeface="+mj-ea"/>
                        </a:rPr>
                        <a:t>10</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1076355"/>
                  </a:ext>
                </a:extLst>
              </a:tr>
              <a:tr h="279077">
                <a:tc>
                  <a:txBody>
                    <a:bodyPr/>
                    <a:lstStyle/>
                    <a:p>
                      <a:r>
                        <a:rPr lang="zh-CN" altLang="en-US" sz="1000" b="0" i="0">
                          <a:ln>
                            <a:noFill/>
                          </a:ln>
                          <a:solidFill>
                            <a:srgbClr val="000000"/>
                          </a:solidFill>
                          <a:effectLst/>
                          <a:latin typeface="+mj-ea"/>
                          <a:ea typeface="+mj-ea"/>
                        </a:rPr>
                        <a:t>远程控制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1" i="0" dirty="0">
                          <a:ln>
                            <a:noFill/>
                          </a:ln>
                          <a:solidFill>
                            <a:srgbClr val="C00000"/>
                          </a:solidFill>
                          <a:effectLst/>
                          <a:latin typeface="+mj-ea"/>
                          <a:ea typeface="+mj-ea"/>
                        </a:rPr>
                        <a:t>5 </a:t>
                      </a:r>
                      <a:endParaRPr lang="zh-CN" altLang="en-US" sz="1800" b="1" dirty="0">
                        <a:ln>
                          <a:noFill/>
                        </a:ln>
                        <a:solidFill>
                          <a:srgbClr val="C00000"/>
                        </a:solidFill>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000" b="0" i="0">
                          <a:ln>
                            <a:noFill/>
                          </a:ln>
                          <a:solidFill>
                            <a:srgbClr val="000000"/>
                          </a:solidFill>
                          <a:effectLst/>
                          <a:latin typeface="+mj-ea"/>
                          <a:ea typeface="+mj-ea"/>
                        </a:rPr>
                        <a:t>待定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a:ln>
                            <a:noFill/>
                          </a:ln>
                          <a:solidFill>
                            <a:srgbClr val="000000"/>
                          </a:solidFill>
                          <a:effectLst/>
                          <a:latin typeface="+mj-ea"/>
                          <a:ea typeface="+mj-ea"/>
                        </a:rPr>
                        <a:t>99.999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000" b="0" i="0">
                          <a:ln>
                            <a:noFill/>
                          </a:ln>
                          <a:solidFill>
                            <a:srgbClr val="000000"/>
                          </a:solidFill>
                          <a:effectLst/>
                          <a:latin typeface="+mj-ea"/>
                          <a:ea typeface="+mj-ea"/>
                        </a:rPr>
                        <a:t>99.999 </a:t>
                      </a:r>
                      <a:endParaRPr lang="zh-CN" altLang="en-US" sz="180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000" b="0" i="0" dirty="0">
                          <a:ln>
                            <a:noFill/>
                          </a:ln>
                          <a:solidFill>
                            <a:srgbClr val="000000"/>
                          </a:solidFill>
                          <a:effectLst/>
                          <a:latin typeface="+mj-ea"/>
                          <a:ea typeface="+mj-ea"/>
                        </a:rPr>
                        <a:t>从低到</a:t>
                      </a:r>
                      <a:r>
                        <a:rPr lang="en-US" altLang="zh-CN" sz="1000" b="0" i="0" dirty="0">
                          <a:ln>
                            <a:noFill/>
                          </a:ln>
                          <a:solidFill>
                            <a:srgbClr val="000000"/>
                          </a:solidFill>
                          <a:effectLst/>
                          <a:latin typeface="+mj-ea"/>
                          <a:ea typeface="+mj-ea"/>
                        </a:rPr>
                        <a:t>10</a:t>
                      </a:r>
                      <a:endParaRPr lang="zh-CN" altLang="en-US" sz="1800" dirty="0">
                        <a:ln>
                          <a:noFill/>
                        </a:ln>
                        <a:effectLst/>
                        <a:latin typeface="+mj-ea"/>
                        <a:ea typeface="+mj-ea"/>
                      </a:endParaRPr>
                    </a:p>
                  </a:txBody>
                  <a:tcPr marL="48450" marR="48450" marT="24225" marB="242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2192499"/>
                  </a:ext>
                </a:extLst>
              </a:tr>
            </a:tbl>
          </a:graphicData>
        </a:graphic>
      </p:graphicFrame>
      <p:sp>
        <p:nvSpPr>
          <p:cNvPr id="10" name="矩形 9">
            <a:extLst>
              <a:ext uri="{FF2B5EF4-FFF2-40B4-BE49-F238E27FC236}">
                <a16:creationId xmlns:a16="http://schemas.microsoft.com/office/drawing/2014/main" id="{E17C51AD-40B0-48EB-9BC1-C3DF1B70550F}"/>
              </a:ext>
            </a:extLst>
          </p:cNvPr>
          <p:cNvSpPr/>
          <p:nvPr/>
        </p:nvSpPr>
        <p:spPr>
          <a:xfrm>
            <a:off x="8106468" y="4298958"/>
            <a:ext cx="954107" cy="276999"/>
          </a:xfrm>
          <a:prstGeom prst="rect">
            <a:avLst/>
          </a:prstGeom>
        </p:spPr>
        <p:txBody>
          <a:bodyPr wrap="none">
            <a:spAutoFit/>
          </a:bodyPr>
          <a:lstStyle/>
          <a:p>
            <a:r>
              <a:rPr lang="zh-CN" altLang="en-US" sz="1200" dirty="0">
                <a:latin typeface="+mj-ea"/>
                <a:ea typeface="+mj-ea"/>
              </a:rPr>
              <a:t>来源：华为</a:t>
            </a:r>
          </a:p>
        </p:txBody>
      </p:sp>
    </p:spTree>
    <p:extLst>
      <p:ext uri="{BB962C8B-B14F-4D97-AF65-F5344CB8AC3E}">
        <p14:creationId xmlns:p14="http://schemas.microsoft.com/office/powerpoint/2010/main" val="3008860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A6B439-C724-4875-A288-E003334F8846}"/>
              </a:ext>
            </a:extLst>
          </p:cNvPr>
          <p:cNvSpPr/>
          <p:nvPr/>
        </p:nvSpPr>
        <p:spPr>
          <a:xfrm>
            <a:off x="1207643" y="96309"/>
            <a:ext cx="7300521" cy="59974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zh-CN" altLang="en-US" sz="2400" b="1" dirty="0">
                <a:solidFill>
                  <a:schemeClr val="tx2"/>
                </a:solidFill>
                <a:latin typeface="+mj-lt"/>
                <a:ea typeface="+mj-ea"/>
                <a:cs typeface="+mj-cs"/>
              </a:rPr>
              <a:t>场景</a:t>
            </a:r>
            <a:r>
              <a:rPr lang="en-US" altLang="zh-CN" sz="2400" b="1" dirty="0">
                <a:solidFill>
                  <a:schemeClr val="tx2"/>
                </a:solidFill>
                <a:latin typeface="+mj-lt"/>
                <a:ea typeface="+mj-ea"/>
                <a:cs typeface="+mj-cs"/>
              </a:rPr>
              <a:t>2——</a:t>
            </a:r>
            <a:r>
              <a:rPr lang="zh-CN" altLang="en-US" sz="2400" b="1" dirty="0">
                <a:solidFill>
                  <a:schemeClr val="tx2"/>
                </a:solidFill>
                <a:latin typeface="+mj-lt"/>
                <a:ea typeface="+mj-ea"/>
                <a:cs typeface="+mj-cs"/>
              </a:rPr>
              <a:t>工业互联网的时延需求</a:t>
            </a:r>
            <a:endParaRPr lang="en-US" altLang="zh-CN" sz="2400" b="1" dirty="0">
              <a:solidFill>
                <a:schemeClr val="tx2"/>
              </a:solidFill>
              <a:latin typeface="+mj-lt"/>
              <a:ea typeface="+mj-ea"/>
              <a:cs typeface="+mj-cs"/>
            </a:endParaRPr>
          </a:p>
        </p:txBody>
      </p:sp>
      <p:sp>
        <p:nvSpPr>
          <p:cNvPr id="16" name="灯片编号占位符 3">
            <a:extLst>
              <a:ext uri="{FF2B5EF4-FFF2-40B4-BE49-F238E27FC236}">
                <a16:creationId xmlns:a16="http://schemas.microsoft.com/office/drawing/2014/main" id="{B8640775-B51B-4DFA-BF2C-8E24B399BA98}"/>
              </a:ext>
            </a:extLst>
          </p:cNvPr>
          <p:cNvSpPr txBox="1">
            <a:spLocks/>
          </p:cNvSpPr>
          <p:nvPr/>
        </p:nvSpPr>
        <p:spPr>
          <a:xfrm>
            <a:off x="8456612" y="4821138"/>
            <a:ext cx="723900" cy="342900"/>
          </a:xfrm>
          <a:prstGeom prst="rect">
            <a:avLst/>
          </a:prstGeom>
        </p:spPr>
        <p:txBody>
          <a:bodyPr lIns="91420" tIns="45710" rIns="91420" bIns="45710">
            <a:noAutofit/>
          </a:bodyPr>
          <a:lstStyle/>
          <a:p>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fld id="{C74DB63C-3BE5-4DD4-B0A1-C0F1C5D43B8F}" type="slidenum">
              <a:rPr kumimoji="0" lang="en-US" altLang="zh-CN" sz="2000" b="1" i="0" u="none" strike="noStrike" kern="0" cap="none" spc="0" normalizeH="0" baseline="0" noProof="0" smtClean="0">
                <a:ln>
                  <a:noFill/>
                </a:ln>
                <a:solidFill>
                  <a:srgbClr val="676767"/>
                </a:solidFill>
                <a:effectLst/>
                <a:uLnTx/>
                <a:uFillTx/>
                <a:latin typeface="Arial Unicode MS" pitchFamily="34" charset="-122"/>
                <a:ea typeface="Arial Unicode MS" pitchFamily="34" charset="-122"/>
                <a:cs typeface="Arial Unicode MS" pitchFamily="34" charset="-122"/>
              </a:rPr>
              <a:pPr marL="280928" marR="0" lvl="0" indent="-223792" algn="ctr" defTabSz="914400" rtl="0" eaLnBrk="0" fontAlgn="base" latinLnBrk="0" hangingPunct="0">
                <a:lnSpc>
                  <a:spcPct val="95000"/>
                </a:lnSpc>
                <a:spcBef>
                  <a:spcPts val="1110"/>
                </a:spcBef>
                <a:spcAft>
                  <a:spcPct val="0"/>
                </a:spcAft>
                <a:buClr>
                  <a:schemeClr val="tx1"/>
                </a:buClr>
                <a:buSzPct val="80000"/>
                <a:tabLst/>
                <a:defRPr/>
              </a:pPr>
              <a:t>9</a:t>
            </a:fld>
            <a:endParaRPr kumimoji="0" lang="en-US" altLang="zh-CN" sz="2000" b="1" i="0" u="none" strike="noStrike" kern="0" cap="none" spc="0" normalizeH="0" baseline="0" noProof="0">
              <a:ln>
                <a:noFill/>
              </a:ln>
              <a:solidFill>
                <a:srgbClr val="676767"/>
              </a:solidFill>
              <a:effectLst/>
              <a:uLnTx/>
              <a:uFillTx/>
              <a:latin typeface="Arial Unicode MS" pitchFamily="34" charset="-122"/>
              <a:ea typeface="Arial Unicode MS" pitchFamily="34" charset="-122"/>
              <a:cs typeface="Arial Unicode MS" pitchFamily="34" charset="-122"/>
            </a:endParaRPr>
          </a:p>
        </p:txBody>
      </p:sp>
      <p:sp>
        <p:nvSpPr>
          <p:cNvPr id="41" name="文本框 40">
            <a:extLst>
              <a:ext uri="{FF2B5EF4-FFF2-40B4-BE49-F238E27FC236}">
                <a16:creationId xmlns:a16="http://schemas.microsoft.com/office/drawing/2014/main" id="{887991D5-BCE5-47D9-8A7C-54A8344D2402}"/>
              </a:ext>
            </a:extLst>
          </p:cNvPr>
          <p:cNvSpPr txBox="1"/>
          <p:nvPr/>
        </p:nvSpPr>
        <p:spPr>
          <a:xfrm>
            <a:off x="179089" y="988354"/>
            <a:ext cx="8658515" cy="646331"/>
          </a:xfrm>
          <a:prstGeom prst="rect">
            <a:avLst/>
          </a:prstGeom>
          <a:noFill/>
          <a:ln>
            <a:solidFill>
              <a:schemeClr val="tx2"/>
            </a:solidFill>
          </a:ln>
        </p:spPr>
        <p:txBody>
          <a:bodyPr wrap="square" rtlCol="0">
            <a:spAutoFit/>
          </a:bodyPr>
          <a:lstStyle/>
          <a:p>
            <a:pPr marL="285750" indent="-285750">
              <a:buFont typeface="Wingdings" panose="05000000000000000000" pitchFamily="2" charset="2"/>
              <a:buChar char="n"/>
            </a:pPr>
            <a:r>
              <a:rPr lang="zh-CN" altLang="en-US" sz="1800" b="1" dirty="0">
                <a:latin typeface="+mj-ea"/>
                <a:ea typeface="+mj-ea"/>
              </a:rPr>
              <a:t>工业互联网中精密设备控制存在大量周期性控制指令，需要网络提供超低端到端时延及抖动的控制能力。例如：</a:t>
            </a:r>
            <a:r>
              <a:rPr lang="zh-CN" altLang="en-US" sz="1800" b="1" dirty="0">
                <a:solidFill>
                  <a:srgbClr val="FF0000"/>
                </a:solidFill>
                <a:latin typeface="+mj-ea"/>
                <a:ea typeface="+mj-ea"/>
              </a:rPr>
              <a:t>伺服马达</a:t>
            </a:r>
            <a:r>
              <a:rPr lang="en-US" altLang="zh-CN" sz="1800" b="1" dirty="0">
                <a:solidFill>
                  <a:srgbClr val="FF0000"/>
                </a:solidFill>
                <a:latin typeface="+mj-ea"/>
                <a:ea typeface="+mj-ea"/>
              </a:rPr>
              <a:t>250us</a:t>
            </a:r>
            <a:r>
              <a:rPr lang="zh-CN" altLang="en-US" sz="1800" b="1" dirty="0">
                <a:solidFill>
                  <a:srgbClr val="FF0000"/>
                </a:solidFill>
                <a:latin typeface="+mj-ea"/>
                <a:ea typeface="+mj-ea"/>
              </a:rPr>
              <a:t>为周期</a:t>
            </a:r>
            <a:r>
              <a:rPr lang="zh-CN" altLang="en-US" sz="1800" b="1" dirty="0">
                <a:latin typeface="+mj-ea"/>
                <a:ea typeface="+mj-ea"/>
              </a:rPr>
              <a:t>发送控制指令。</a:t>
            </a:r>
          </a:p>
        </p:txBody>
      </p:sp>
      <p:pic>
        <p:nvPicPr>
          <p:cNvPr id="13" name="Picture 1439" descr="图片35">
            <a:extLst>
              <a:ext uri="{FF2B5EF4-FFF2-40B4-BE49-F238E27FC236}">
                <a16:creationId xmlns:a16="http://schemas.microsoft.com/office/drawing/2014/main" id="{68F7EA2A-8BFF-44FF-B417-5B03B80F8F27}"/>
              </a:ext>
            </a:extLst>
          </p:cNvPr>
          <p:cNvPicPr>
            <a:picLocks noChangeAspect="1" noChangeArrowheads="1"/>
          </p:cNvPicPr>
          <p:nvPr/>
        </p:nvPicPr>
        <p:blipFill>
          <a:blip r:embed="rId3" cstate="print">
            <a:duotone>
              <a:schemeClr val="accent2">
                <a:shade val="45000"/>
                <a:satMod val="135000"/>
              </a:schemeClr>
              <a:prstClr val="white"/>
            </a:duotone>
          </a:blip>
          <a:srcRect/>
          <a:stretch>
            <a:fillRect/>
          </a:stretch>
        </p:blipFill>
        <p:spPr bwMode="auto">
          <a:xfrm>
            <a:off x="3435276" y="4097058"/>
            <a:ext cx="477194" cy="372533"/>
          </a:xfrm>
          <a:prstGeom prst="rect">
            <a:avLst/>
          </a:prstGeom>
          <a:noFill/>
        </p:spPr>
      </p:pic>
      <p:pic>
        <p:nvPicPr>
          <p:cNvPr id="14" name="Picture 1439" descr="图片35">
            <a:extLst>
              <a:ext uri="{FF2B5EF4-FFF2-40B4-BE49-F238E27FC236}">
                <a16:creationId xmlns:a16="http://schemas.microsoft.com/office/drawing/2014/main" id="{E3A8BFAC-9FCD-4819-8419-89D40936648D}"/>
              </a:ext>
            </a:extLst>
          </p:cNvPr>
          <p:cNvPicPr>
            <a:picLocks noChangeAspect="1" noChangeArrowheads="1"/>
          </p:cNvPicPr>
          <p:nvPr/>
        </p:nvPicPr>
        <p:blipFill>
          <a:blip r:embed="rId3" cstate="print">
            <a:duotone>
              <a:schemeClr val="accent2">
                <a:shade val="45000"/>
                <a:satMod val="135000"/>
              </a:schemeClr>
              <a:prstClr val="white"/>
            </a:duotone>
          </a:blip>
          <a:srcRect/>
          <a:stretch>
            <a:fillRect/>
          </a:stretch>
        </p:blipFill>
        <p:spPr bwMode="auto">
          <a:xfrm>
            <a:off x="4998707" y="4097059"/>
            <a:ext cx="477194" cy="372533"/>
          </a:xfrm>
          <a:prstGeom prst="rect">
            <a:avLst/>
          </a:prstGeom>
          <a:noFill/>
        </p:spPr>
      </p:pic>
      <p:sp>
        <p:nvSpPr>
          <p:cNvPr id="15" name="矩形 14">
            <a:extLst>
              <a:ext uri="{FF2B5EF4-FFF2-40B4-BE49-F238E27FC236}">
                <a16:creationId xmlns:a16="http://schemas.microsoft.com/office/drawing/2014/main" id="{1FAFB5B9-B5FF-44C8-A2D4-578D47D15696}"/>
              </a:ext>
            </a:extLst>
          </p:cNvPr>
          <p:cNvSpPr/>
          <p:nvPr/>
        </p:nvSpPr>
        <p:spPr>
          <a:xfrm>
            <a:off x="3173941" y="4486349"/>
            <a:ext cx="1045479" cy="307777"/>
          </a:xfrm>
          <a:prstGeom prst="rect">
            <a:avLst/>
          </a:prstGeom>
        </p:spPr>
        <p:txBody>
          <a:bodyPr wrap="none">
            <a:spAutoFit/>
          </a:bodyPr>
          <a:lstStyle/>
          <a:p>
            <a:r>
              <a:rPr lang="en-US" altLang="zh-CN" sz="140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DIP</a:t>
            </a:r>
            <a:r>
              <a:rPr lang="zh-CN" altLang="en-US" sz="140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路由器</a:t>
            </a:r>
          </a:p>
        </p:txBody>
      </p:sp>
      <p:sp>
        <p:nvSpPr>
          <p:cNvPr id="17" name="矩形 16">
            <a:extLst>
              <a:ext uri="{FF2B5EF4-FFF2-40B4-BE49-F238E27FC236}">
                <a16:creationId xmlns:a16="http://schemas.microsoft.com/office/drawing/2014/main" id="{2A6C3F00-79D1-4D78-AF64-662BCB8521AC}"/>
              </a:ext>
            </a:extLst>
          </p:cNvPr>
          <p:cNvSpPr/>
          <p:nvPr/>
        </p:nvSpPr>
        <p:spPr>
          <a:xfrm>
            <a:off x="4725785" y="4488308"/>
            <a:ext cx="1045479" cy="307777"/>
          </a:xfrm>
          <a:prstGeom prst="rect">
            <a:avLst/>
          </a:prstGeom>
        </p:spPr>
        <p:txBody>
          <a:bodyPr wrap="none">
            <a:spAutoFit/>
          </a:bodyPr>
          <a:lstStyle/>
          <a:p>
            <a:r>
              <a:rPr lang="en-US" altLang="zh-CN" sz="140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DIP</a:t>
            </a:r>
            <a:r>
              <a:rPr lang="zh-CN" altLang="en-US" sz="1400" b="1" dirty="0">
                <a:solidFill>
                  <a:schemeClr val="accent2"/>
                </a:solidFill>
                <a:latin typeface="微软雅黑" panose="020B0503020204020204" pitchFamily="34" charset="-122"/>
                <a:ea typeface="微软雅黑" panose="020B0503020204020204" pitchFamily="34" charset="-122"/>
              </a:rPr>
              <a:t>路由器</a:t>
            </a:r>
          </a:p>
        </p:txBody>
      </p:sp>
      <p:cxnSp>
        <p:nvCxnSpPr>
          <p:cNvPr id="18" name="直接连接符 17">
            <a:extLst>
              <a:ext uri="{FF2B5EF4-FFF2-40B4-BE49-F238E27FC236}">
                <a16:creationId xmlns:a16="http://schemas.microsoft.com/office/drawing/2014/main" id="{567E8222-B549-4681-9FDE-22A19A99A78E}"/>
              </a:ext>
            </a:extLst>
          </p:cNvPr>
          <p:cNvCxnSpPr>
            <a:stCxn id="13" idx="3"/>
            <a:endCxn id="14" idx="1"/>
          </p:cNvCxnSpPr>
          <p:nvPr/>
        </p:nvCxnSpPr>
        <p:spPr>
          <a:xfrm>
            <a:off x="3912470" y="4283325"/>
            <a:ext cx="1086237" cy="1"/>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9F1A4CC5-322B-4715-A735-326DCD34A6D9}"/>
              </a:ext>
            </a:extLst>
          </p:cNvPr>
          <p:cNvPicPr>
            <a:picLocks noChangeAspect="1"/>
          </p:cNvPicPr>
          <p:nvPr/>
        </p:nvPicPr>
        <p:blipFill>
          <a:blip r:embed="rId4"/>
          <a:stretch>
            <a:fillRect/>
          </a:stretch>
        </p:blipFill>
        <p:spPr>
          <a:xfrm>
            <a:off x="2032387" y="4091943"/>
            <a:ext cx="514350" cy="381000"/>
          </a:xfrm>
          <a:prstGeom prst="rect">
            <a:avLst/>
          </a:prstGeom>
          <a:effectLst>
            <a:softEdge rad="38100"/>
          </a:effectLst>
        </p:spPr>
      </p:pic>
      <p:pic>
        <p:nvPicPr>
          <p:cNvPr id="20" name="图片 19">
            <a:extLst>
              <a:ext uri="{FF2B5EF4-FFF2-40B4-BE49-F238E27FC236}">
                <a16:creationId xmlns:a16="http://schemas.microsoft.com/office/drawing/2014/main" id="{A51554B3-D829-4D63-824A-B4B647764ED6}"/>
              </a:ext>
            </a:extLst>
          </p:cNvPr>
          <p:cNvPicPr>
            <a:picLocks noChangeAspect="1"/>
          </p:cNvPicPr>
          <p:nvPr/>
        </p:nvPicPr>
        <p:blipFill>
          <a:blip r:embed="rId4"/>
          <a:stretch>
            <a:fillRect/>
          </a:stretch>
        </p:blipFill>
        <p:spPr>
          <a:xfrm>
            <a:off x="6138774" y="4079164"/>
            <a:ext cx="514350" cy="381000"/>
          </a:xfrm>
          <a:prstGeom prst="rect">
            <a:avLst/>
          </a:prstGeom>
          <a:effectLst>
            <a:softEdge rad="38100"/>
          </a:effectLst>
        </p:spPr>
      </p:pic>
      <p:cxnSp>
        <p:nvCxnSpPr>
          <p:cNvPr id="21" name="直接连接符 20">
            <a:extLst>
              <a:ext uri="{FF2B5EF4-FFF2-40B4-BE49-F238E27FC236}">
                <a16:creationId xmlns:a16="http://schemas.microsoft.com/office/drawing/2014/main" id="{18E015D9-627E-4711-9B8D-5C4C060C5086}"/>
              </a:ext>
            </a:extLst>
          </p:cNvPr>
          <p:cNvCxnSpPr>
            <a:stCxn id="19" idx="3"/>
            <a:endCxn id="13" idx="1"/>
          </p:cNvCxnSpPr>
          <p:nvPr/>
        </p:nvCxnSpPr>
        <p:spPr>
          <a:xfrm>
            <a:off x="2546737" y="4282443"/>
            <a:ext cx="888539" cy="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6B138EB-8791-4AE2-845F-3B0D9C2E5A81}"/>
              </a:ext>
            </a:extLst>
          </p:cNvPr>
          <p:cNvCxnSpPr>
            <a:stCxn id="20" idx="1"/>
            <a:endCxn id="14" idx="3"/>
          </p:cNvCxnSpPr>
          <p:nvPr/>
        </p:nvCxnSpPr>
        <p:spPr>
          <a:xfrm flipH="1">
            <a:off x="5475901" y="4269664"/>
            <a:ext cx="662873" cy="13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407A07A-6B4C-447B-8793-1EFE6C5E5E8C}"/>
              </a:ext>
            </a:extLst>
          </p:cNvPr>
          <p:cNvCxnSpPr>
            <a:cxnSpLocks/>
            <a:stCxn id="19" idx="0"/>
            <a:endCxn id="34" idx="2"/>
          </p:cNvCxnSpPr>
          <p:nvPr/>
        </p:nvCxnSpPr>
        <p:spPr>
          <a:xfrm flipV="1">
            <a:off x="2289562" y="3199666"/>
            <a:ext cx="215909" cy="8922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6C36E7D-4B18-42F9-80FC-17D2B61EEC00}"/>
              </a:ext>
            </a:extLst>
          </p:cNvPr>
          <p:cNvCxnSpPr>
            <a:cxnSpLocks/>
            <a:stCxn id="20" idx="0"/>
            <a:endCxn id="33" idx="2"/>
          </p:cNvCxnSpPr>
          <p:nvPr/>
        </p:nvCxnSpPr>
        <p:spPr>
          <a:xfrm flipH="1" flipV="1">
            <a:off x="6171487" y="3206413"/>
            <a:ext cx="224462" cy="872751"/>
          </a:xfrm>
          <a:prstGeom prst="line">
            <a:avLst/>
          </a:prstGeom>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486EDE87-8C8B-4603-A437-18578318A626}"/>
              </a:ext>
            </a:extLst>
          </p:cNvPr>
          <p:cNvSpPr/>
          <p:nvPr/>
        </p:nvSpPr>
        <p:spPr>
          <a:xfrm>
            <a:off x="1882011" y="4468750"/>
            <a:ext cx="902811" cy="307777"/>
          </a:xfrm>
          <a:prstGeom prst="rect">
            <a:avLst/>
          </a:prstGeom>
        </p:spPr>
        <p:txBody>
          <a:bodyPr wrap="none">
            <a:spAutoFit/>
          </a:bodyPr>
          <a:lstStyle/>
          <a:p>
            <a:r>
              <a:rPr lang="zh-CN" altLang="en-US" sz="1400" b="1" dirty="0">
                <a:solidFill>
                  <a:srgbClr val="203864"/>
                </a:solidFill>
                <a:latin typeface="微软雅黑" panose="020B0503020204020204" pitchFamily="34" charset="-122"/>
                <a:ea typeface="微软雅黑" panose="020B0503020204020204" pitchFamily="34" charset="-122"/>
                <a:cs typeface="Times New Roman" panose="02020603050405020304" pitchFamily="18" charset="0"/>
              </a:rPr>
              <a:t>伺服马达</a:t>
            </a:r>
          </a:p>
        </p:txBody>
      </p:sp>
      <p:sp>
        <p:nvSpPr>
          <p:cNvPr id="26" name="矩形 25">
            <a:extLst>
              <a:ext uri="{FF2B5EF4-FFF2-40B4-BE49-F238E27FC236}">
                <a16:creationId xmlns:a16="http://schemas.microsoft.com/office/drawing/2014/main" id="{936E46D7-A56F-480D-90FC-4077401F4C2C}"/>
              </a:ext>
            </a:extLst>
          </p:cNvPr>
          <p:cNvSpPr/>
          <p:nvPr/>
        </p:nvSpPr>
        <p:spPr>
          <a:xfrm>
            <a:off x="1906411" y="3138490"/>
            <a:ext cx="1082348" cy="307777"/>
          </a:xfrm>
          <a:prstGeom prst="rect">
            <a:avLst/>
          </a:prstGeom>
        </p:spPr>
        <p:txBody>
          <a:bodyPr wrap="none">
            <a:spAutoFit/>
          </a:bodyPr>
          <a:lstStyle/>
          <a:p>
            <a:r>
              <a:rPr lang="zh-CN" altLang="en-US" sz="1400" b="1" dirty="0">
                <a:solidFill>
                  <a:srgbClr val="203864"/>
                </a:solidFill>
                <a:latin typeface="微软雅黑" panose="020B0503020204020204" pitchFamily="34" charset="-122"/>
                <a:ea typeface="微软雅黑" panose="020B0503020204020204" pitchFamily="34" charset="-122"/>
              </a:rPr>
              <a:t>从动机械臂</a:t>
            </a:r>
          </a:p>
        </p:txBody>
      </p:sp>
      <p:sp>
        <p:nvSpPr>
          <p:cNvPr id="31" name="矩形 30">
            <a:extLst>
              <a:ext uri="{FF2B5EF4-FFF2-40B4-BE49-F238E27FC236}">
                <a16:creationId xmlns:a16="http://schemas.microsoft.com/office/drawing/2014/main" id="{9FDE06B0-D1D8-484D-B40F-F7F24F096496}"/>
              </a:ext>
            </a:extLst>
          </p:cNvPr>
          <p:cNvSpPr/>
          <p:nvPr/>
        </p:nvSpPr>
        <p:spPr>
          <a:xfrm>
            <a:off x="5742544" y="3155016"/>
            <a:ext cx="1082348" cy="307777"/>
          </a:xfrm>
          <a:prstGeom prst="rect">
            <a:avLst/>
          </a:prstGeom>
        </p:spPr>
        <p:txBody>
          <a:bodyPr wrap="none">
            <a:spAutoFit/>
          </a:bodyPr>
          <a:lstStyle/>
          <a:p>
            <a:r>
              <a:rPr lang="zh-CN" altLang="en-US" sz="1400" b="1" dirty="0">
                <a:solidFill>
                  <a:srgbClr val="203864"/>
                </a:solidFill>
                <a:latin typeface="微软雅黑" panose="020B0503020204020204" pitchFamily="34" charset="-122"/>
                <a:ea typeface="微软雅黑" panose="020B0503020204020204" pitchFamily="34" charset="-122"/>
              </a:rPr>
              <a:t>主动机械臂</a:t>
            </a:r>
          </a:p>
        </p:txBody>
      </p:sp>
      <p:sp>
        <p:nvSpPr>
          <p:cNvPr id="32" name="矩形 31">
            <a:extLst>
              <a:ext uri="{FF2B5EF4-FFF2-40B4-BE49-F238E27FC236}">
                <a16:creationId xmlns:a16="http://schemas.microsoft.com/office/drawing/2014/main" id="{255436B1-3BCD-443E-BE17-D83BAF5596E6}"/>
              </a:ext>
            </a:extLst>
          </p:cNvPr>
          <p:cNvSpPr/>
          <p:nvPr/>
        </p:nvSpPr>
        <p:spPr>
          <a:xfrm>
            <a:off x="5944543" y="4466952"/>
            <a:ext cx="902811" cy="307777"/>
          </a:xfrm>
          <a:prstGeom prst="rect">
            <a:avLst/>
          </a:prstGeom>
        </p:spPr>
        <p:txBody>
          <a:bodyPr wrap="none">
            <a:spAutoFit/>
          </a:bodyPr>
          <a:lstStyle/>
          <a:p>
            <a:r>
              <a:rPr lang="zh-CN" altLang="en-US" sz="1400" b="1" dirty="0">
                <a:solidFill>
                  <a:srgbClr val="203864"/>
                </a:solidFill>
                <a:latin typeface="微软雅黑" panose="020B0503020204020204" pitchFamily="34" charset="-122"/>
                <a:ea typeface="微软雅黑" panose="020B0503020204020204" pitchFamily="34" charset="-122"/>
              </a:rPr>
              <a:t>伺服马达</a:t>
            </a:r>
          </a:p>
        </p:txBody>
      </p:sp>
      <p:pic>
        <p:nvPicPr>
          <p:cNvPr id="33" name="图片 32">
            <a:extLst>
              <a:ext uri="{FF2B5EF4-FFF2-40B4-BE49-F238E27FC236}">
                <a16:creationId xmlns:a16="http://schemas.microsoft.com/office/drawing/2014/main" id="{194AC172-6BF3-487B-8C6C-877ACF632DFD}"/>
              </a:ext>
            </a:extLst>
          </p:cNvPr>
          <p:cNvPicPr>
            <a:picLocks noChangeAspect="1"/>
          </p:cNvPicPr>
          <p:nvPr/>
        </p:nvPicPr>
        <p:blipFill>
          <a:blip r:embed="rId5"/>
          <a:stretch>
            <a:fillRect/>
          </a:stretch>
        </p:blipFill>
        <p:spPr>
          <a:xfrm>
            <a:off x="4576137" y="1747808"/>
            <a:ext cx="3190699" cy="1458605"/>
          </a:xfrm>
          <a:prstGeom prst="rect">
            <a:avLst/>
          </a:prstGeom>
        </p:spPr>
      </p:pic>
      <p:pic>
        <p:nvPicPr>
          <p:cNvPr id="34" name="图片 33">
            <a:extLst>
              <a:ext uri="{FF2B5EF4-FFF2-40B4-BE49-F238E27FC236}">
                <a16:creationId xmlns:a16="http://schemas.microsoft.com/office/drawing/2014/main" id="{2016BBE1-70B1-4311-B77D-66C3C7F97670}"/>
              </a:ext>
            </a:extLst>
          </p:cNvPr>
          <p:cNvPicPr>
            <a:picLocks noChangeAspect="1"/>
          </p:cNvPicPr>
          <p:nvPr/>
        </p:nvPicPr>
        <p:blipFill>
          <a:blip r:embed="rId6"/>
          <a:stretch>
            <a:fillRect/>
          </a:stretch>
        </p:blipFill>
        <p:spPr>
          <a:xfrm>
            <a:off x="906615" y="1741061"/>
            <a:ext cx="3197711" cy="1458605"/>
          </a:xfrm>
          <a:prstGeom prst="rect">
            <a:avLst/>
          </a:prstGeom>
        </p:spPr>
      </p:pic>
      <p:sp>
        <p:nvSpPr>
          <p:cNvPr id="35" name="文本框 34">
            <a:extLst>
              <a:ext uri="{FF2B5EF4-FFF2-40B4-BE49-F238E27FC236}">
                <a16:creationId xmlns:a16="http://schemas.microsoft.com/office/drawing/2014/main" id="{E8DED4EF-FCA4-4BAB-BD36-28062B4F55E9}"/>
              </a:ext>
            </a:extLst>
          </p:cNvPr>
          <p:cNvSpPr txBox="1"/>
          <p:nvPr/>
        </p:nvSpPr>
        <p:spPr>
          <a:xfrm>
            <a:off x="1019808" y="3842454"/>
            <a:ext cx="1011425" cy="577081"/>
          </a:xfrm>
          <a:prstGeom prst="rect">
            <a:avLst/>
          </a:prstGeom>
          <a:noFill/>
          <a:ln>
            <a:solidFill>
              <a:schemeClr val="bg1">
                <a:lumMod val="65000"/>
              </a:schemeClr>
            </a:solidFill>
          </a:ln>
        </p:spPr>
        <p:txBody>
          <a:bodyPr wrap="square" rtlCol="0">
            <a:spAutoFit/>
          </a:bodyPr>
          <a:lstStyle/>
          <a:p>
            <a:pPr algn="just"/>
            <a:r>
              <a:rPr lang="zh-CN" altLang="en-US" sz="1050" b="1" dirty="0">
                <a:latin typeface="微软雅黑" panose="020B0503020204020204" pitchFamily="34" charset="-122"/>
                <a:ea typeface="微软雅黑" panose="020B0503020204020204" pitchFamily="34" charset="-122"/>
              </a:rPr>
              <a:t>以</a:t>
            </a:r>
            <a:r>
              <a:rPr lang="en-US" altLang="zh-CN" sz="1050" b="1" u="sng" dirty="0">
                <a:latin typeface="微软雅黑" panose="020B0503020204020204" pitchFamily="34" charset="-122"/>
                <a:ea typeface="微软雅黑" panose="020B0503020204020204" pitchFamily="34" charset="-122"/>
              </a:rPr>
              <a:t>250</a:t>
            </a:r>
            <a:r>
              <a:rPr lang="zh-CN" altLang="en-US" sz="1050" b="1" u="sng" dirty="0">
                <a:latin typeface="微软雅黑" panose="020B0503020204020204" pitchFamily="34" charset="-122"/>
                <a:ea typeface="微软雅黑" panose="020B0503020204020204" pitchFamily="34" charset="-122"/>
              </a:rPr>
              <a:t>微秒</a:t>
            </a:r>
            <a:r>
              <a:rPr lang="zh-CN" altLang="en-US" sz="1050" b="1" dirty="0">
                <a:latin typeface="微软雅黑" panose="020B0503020204020204" pitchFamily="34" charset="-122"/>
                <a:ea typeface="微软雅黑" panose="020B0503020204020204" pitchFamily="34" charset="-122"/>
              </a:rPr>
              <a:t>为周期，进行跨网指令传送。</a:t>
            </a:r>
          </a:p>
        </p:txBody>
      </p:sp>
      <p:sp>
        <p:nvSpPr>
          <p:cNvPr id="36" name="文本框 35">
            <a:extLst>
              <a:ext uri="{FF2B5EF4-FFF2-40B4-BE49-F238E27FC236}">
                <a16:creationId xmlns:a16="http://schemas.microsoft.com/office/drawing/2014/main" id="{90E9F19F-5137-4F84-BCF7-61A54AE6B727}"/>
              </a:ext>
            </a:extLst>
          </p:cNvPr>
          <p:cNvSpPr txBox="1"/>
          <p:nvPr/>
        </p:nvSpPr>
        <p:spPr>
          <a:xfrm>
            <a:off x="3428681" y="3643165"/>
            <a:ext cx="1939770" cy="415498"/>
          </a:xfrm>
          <a:prstGeom prst="rect">
            <a:avLst/>
          </a:prstGeom>
          <a:noFill/>
          <a:ln>
            <a:solidFill>
              <a:srgbClr val="C00000"/>
            </a:solidFill>
          </a:ln>
        </p:spPr>
        <p:txBody>
          <a:bodyPr wrap="square" rtlCol="0">
            <a:spAutoFit/>
          </a:bodyPr>
          <a:lstStyle/>
          <a:p>
            <a:pPr algn="just"/>
            <a:r>
              <a:rPr lang="zh-CN" altLang="en-US" sz="1050" b="1" dirty="0">
                <a:latin typeface="微软雅黑" panose="020B0503020204020204" pitchFamily="34" charset="-122"/>
                <a:ea typeface="微软雅黑" panose="020B0503020204020204" pitchFamily="34" charset="-122"/>
              </a:rPr>
              <a:t>以</a:t>
            </a:r>
            <a:r>
              <a:rPr lang="en-US" altLang="zh-CN" sz="1050" b="1" u="sng" dirty="0">
                <a:solidFill>
                  <a:srgbClr val="C00000"/>
                </a:solidFill>
                <a:latin typeface="微软雅黑" panose="020B0503020204020204" pitchFamily="34" charset="-122"/>
                <a:ea typeface="微软雅黑" panose="020B0503020204020204" pitchFamily="34" charset="-122"/>
              </a:rPr>
              <a:t>20</a:t>
            </a:r>
            <a:r>
              <a:rPr lang="zh-CN" altLang="en-US" sz="1050" b="1" u="sng" dirty="0">
                <a:solidFill>
                  <a:srgbClr val="C00000"/>
                </a:solidFill>
                <a:latin typeface="微软雅黑" panose="020B0503020204020204" pitchFamily="34" charset="-122"/>
                <a:ea typeface="微软雅黑" panose="020B0503020204020204" pitchFamily="34" charset="-122"/>
              </a:rPr>
              <a:t>微秒</a:t>
            </a:r>
            <a:r>
              <a:rPr lang="zh-CN" altLang="en-US" sz="1050" b="1" dirty="0">
                <a:latin typeface="微软雅黑" panose="020B0503020204020204" pitchFamily="34" charset="-122"/>
                <a:ea typeface="微软雅黑" panose="020B0503020204020204" pitchFamily="34" charset="-122"/>
              </a:rPr>
              <a:t>为周期，进行端到端超低时延及抖动的数据传输。</a:t>
            </a:r>
          </a:p>
        </p:txBody>
      </p:sp>
      <p:sp>
        <p:nvSpPr>
          <p:cNvPr id="37" name="文本框 36">
            <a:extLst>
              <a:ext uri="{FF2B5EF4-FFF2-40B4-BE49-F238E27FC236}">
                <a16:creationId xmlns:a16="http://schemas.microsoft.com/office/drawing/2014/main" id="{D2888AFE-5DCB-4203-BA9B-2B9E09101607}"/>
              </a:ext>
            </a:extLst>
          </p:cNvPr>
          <p:cNvSpPr txBox="1"/>
          <p:nvPr/>
        </p:nvSpPr>
        <p:spPr>
          <a:xfrm>
            <a:off x="6632406" y="3808517"/>
            <a:ext cx="1011425" cy="577081"/>
          </a:xfrm>
          <a:prstGeom prst="rect">
            <a:avLst/>
          </a:prstGeom>
          <a:noFill/>
          <a:ln>
            <a:solidFill>
              <a:schemeClr val="bg1">
                <a:lumMod val="65000"/>
              </a:schemeClr>
            </a:solidFill>
          </a:ln>
        </p:spPr>
        <p:txBody>
          <a:bodyPr wrap="square" rtlCol="0">
            <a:spAutoFit/>
          </a:bodyPr>
          <a:lstStyle/>
          <a:p>
            <a:pPr algn="just"/>
            <a:r>
              <a:rPr lang="zh-CN" altLang="en-US" sz="1050" b="1" dirty="0">
                <a:latin typeface="微软雅黑" panose="020B0503020204020204" pitchFamily="34" charset="-122"/>
                <a:ea typeface="微软雅黑" panose="020B0503020204020204" pitchFamily="34" charset="-122"/>
              </a:rPr>
              <a:t>以</a:t>
            </a:r>
            <a:r>
              <a:rPr lang="en-US" altLang="zh-CN" sz="1050" b="1" u="sng" dirty="0">
                <a:latin typeface="微软雅黑" panose="020B0503020204020204" pitchFamily="34" charset="-122"/>
                <a:ea typeface="微软雅黑" panose="020B0503020204020204" pitchFamily="34" charset="-122"/>
              </a:rPr>
              <a:t>250</a:t>
            </a:r>
            <a:r>
              <a:rPr lang="zh-CN" altLang="en-US" sz="1050" b="1" u="sng" dirty="0">
                <a:latin typeface="微软雅黑" panose="020B0503020204020204" pitchFamily="34" charset="-122"/>
                <a:ea typeface="微软雅黑" panose="020B0503020204020204" pitchFamily="34" charset="-122"/>
              </a:rPr>
              <a:t>微秒</a:t>
            </a:r>
            <a:r>
              <a:rPr lang="zh-CN" altLang="en-US" sz="1050" b="1" dirty="0">
                <a:latin typeface="微软雅黑" panose="020B0503020204020204" pitchFamily="34" charset="-122"/>
                <a:ea typeface="微软雅黑" panose="020B0503020204020204" pitchFamily="34" charset="-122"/>
              </a:rPr>
              <a:t>为周期，进行跨网指令传送。</a:t>
            </a:r>
          </a:p>
        </p:txBody>
      </p:sp>
      <p:sp>
        <p:nvSpPr>
          <p:cNvPr id="38" name="矩形 37">
            <a:extLst>
              <a:ext uri="{FF2B5EF4-FFF2-40B4-BE49-F238E27FC236}">
                <a16:creationId xmlns:a16="http://schemas.microsoft.com/office/drawing/2014/main" id="{BA6983BB-0D23-47F9-A7D4-EF26B9BEC5CB}"/>
              </a:ext>
            </a:extLst>
          </p:cNvPr>
          <p:cNvSpPr/>
          <p:nvPr/>
        </p:nvSpPr>
        <p:spPr>
          <a:xfrm>
            <a:off x="906616" y="1742644"/>
            <a:ext cx="6860220" cy="3183467"/>
          </a:xfrm>
          <a:prstGeom prst="rect">
            <a:avLst/>
          </a:prstGeom>
          <a:ln w="3175">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p>
        </p:txBody>
      </p:sp>
      <p:sp>
        <p:nvSpPr>
          <p:cNvPr id="42" name="矩形 41">
            <a:extLst>
              <a:ext uri="{FF2B5EF4-FFF2-40B4-BE49-F238E27FC236}">
                <a16:creationId xmlns:a16="http://schemas.microsoft.com/office/drawing/2014/main" id="{E850BAEE-5679-436F-9824-6F3BCF652390}"/>
              </a:ext>
            </a:extLst>
          </p:cNvPr>
          <p:cNvSpPr/>
          <p:nvPr/>
        </p:nvSpPr>
        <p:spPr>
          <a:xfrm>
            <a:off x="7789685" y="4640237"/>
            <a:ext cx="1082348" cy="307777"/>
          </a:xfrm>
          <a:prstGeom prst="rect">
            <a:avLst/>
          </a:prstGeom>
        </p:spPr>
        <p:txBody>
          <a:bodyPr wrap="none">
            <a:spAutoFit/>
          </a:bodyPr>
          <a:lstStyle/>
          <a:p>
            <a:r>
              <a:rPr lang="zh-CN" altLang="en-US" sz="1400" dirty="0">
                <a:latin typeface="+mj-ea"/>
                <a:ea typeface="+mj-ea"/>
              </a:rPr>
              <a:t>来源：华为</a:t>
            </a:r>
          </a:p>
        </p:txBody>
      </p:sp>
    </p:spTree>
    <p:extLst>
      <p:ext uri="{BB962C8B-B14F-4D97-AF65-F5344CB8AC3E}">
        <p14:creationId xmlns:p14="http://schemas.microsoft.com/office/powerpoint/2010/main" val="1484682851"/>
      </p:ext>
    </p:extLst>
  </p:cSld>
  <p:clrMapOvr>
    <a:masterClrMapping/>
  </p:clrMapOvr>
</p:sld>
</file>

<file path=ppt/theme/theme1.xml><?xml version="1.0" encoding="utf-8"?>
<a:theme xmlns:a="http://schemas.openxmlformats.org/drawingml/2006/main" name="如意时空门户设计概要最终版">
  <a:themeElements>
    <a:clrScheme name="如意时空门户设计概要最终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如意时空门户设计概要最终版">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90000"/>
          </a:lnSpc>
          <a:spcBef>
            <a:spcPct val="20000"/>
          </a:spcBef>
          <a:spcAft>
            <a:spcPct val="0"/>
          </a:spcAft>
          <a:buClrTx/>
          <a:buSzTx/>
          <a:buFontTx/>
          <a:buChar char="•"/>
          <a:tabLst/>
          <a:defRPr kumimoji="0" lang="zh-CN" altLang="en-US" sz="1000" b="0" i="0" u="none" strike="noStrike" cap="none" normalizeH="0" baseline="0" smtClean="0">
            <a:ln>
              <a:noFill/>
            </a:ln>
            <a:solidFill>
              <a:schemeClr val="tx1"/>
            </a:solidFill>
            <a:effectLst/>
            <a:latin typeface="Arial" pitchFamily="34" charset="0"/>
            <a:ea typeface="幼圆" pitchFamily="49"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90000"/>
          </a:lnSpc>
          <a:spcBef>
            <a:spcPct val="20000"/>
          </a:spcBef>
          <a:spcAft>
            <a:spcPct val="0"/>
          </a:spcAft>
          <a:buClrTx/>
          <a:buSzTx/>
          <a:buFontTx/>
          <a:buChar char="•"/>
          <a:tabLst/>
          <a:defRPr kumimoji="0" lang="zh-CN" altLang="en-US" sz="1000" b="0" i="0" u="none" strike="noStrike" cap="none" normalizeH="0" baseline="0" smtClean="0">
            <a:ln>
              <a:noFill/>
            </a:ln>
            <a:solidFill>
              <a:schemeClr val="tx1"/>
            </a:solidFill>
            <a:effectLst/>
            <a:latin typeface="Arial" pitchFamily="34" charset="0"/>
            <a:ea typeface="幼圆" pitchFamily="49" charset="-122"/>
          </a:defRPr>
        </a:defPPr>
      </a:lstStyle>
    </a:lnDef>
  </a:objectDefaults>
  <a:extraClrSchemeLst>
    <a:extraClrScheme>
      <a:clrScheme name="如意时空门户设计概要最终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如意时空门户设计概要最终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如意时空门户设计概要最终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如意时空门户设计概要最终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如意时空门户设计概要最终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如意时空门户设计概要最终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如意时空门户设计概要最终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如意时空门户设计概要最终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如意时空门户设计概要最终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如意时空门户设计概要最终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如意时空门户设计概要最终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如意时空门户设计概要最终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24039</TotalTime>
  <Words>3190</Words>
  <Application>Microsoft Office PowerPoint</Application>
  <PresentationFormat>全屏显示(16:9)</PresentationFormat>
  <Paragraphs>475</Paragraphs>
  <Slides>35</Slides>
  <Notes>29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35</vt:i4>
      </vt:variant>
    </vt:vector>
  </HeadingPairs>
  <TitlesOfParts>
    <vt:vector size="46" baseType="lpstr">
      <vt:lpstr>Arial Unicode MS</vt:lpstr>
      <vt:lpstr>SimHei</vt:lpstr>
      <vt:lpstr>SimHei</vt:lpstr>
      <vt:lpstr>华文新魏</vt:lpstr>
      <vt:lpstr>微软雅黑</vt:lpstr>
      <vt:lpstr>Arial</vt:lpstr>
      <vt:lpstr>Calibri</vt:lpstr>
      <vt:lpstr>Cambria Math</vt:lpstr>
      <vt:lpstr>Times New Roman</vt:lpstr>
      <vt:lpstr>Wingdings</vt:lpstr>
      <vt:lpstr>如意时空门户设计概要最终版</vt:lpstr>
      <vt:lpstr>确定性网络的技术发展与思考</vt:lpstr>
      <vt:lpstr>提  纲</vt:lpstr>
      <vt:lpstr>网络业务需求发生巨大变化，确定性可控成为未来趋势</vt:lpstr>
      <vt:lpstr>确定性网络的可控</vt:lpstr>
      <vt:lpstr>PowerPoint 演示文稿</vt:lpstr>
      <vt:lpstr>PowerPoint 演示文稿</vt:lpstr>
      <vt:lpstr>面向2030的全息全感业务</vt:lpstr>
      <vt:lpstr>PowerPoint 演示文稿</vt:lpstr>
      <vt:lpstr>PowerPoint 演示文稿</vt:lpstr>
      <vt:lpstr>PowerPoint 演示文稿</vt:lpstr>
      <vt:lpstr>PowerPoint 演示文稿</vt:lpstr>
      <vt:lpstr>提  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局域网确定性与广域网确定性</vt:lpstr>
      <vt:lpstr>PowerPoint 演示文稿</vt:lpstr>
      <vt:lpstr>PowerPoint 演示文稿</vt:lpstr>
      <vt:lpstr>PowerPoint 演示文稿</vt:lpstr>
      <vt:lpstr>提  纲</vt:lpstr>
      <vt:lpstr>PowerPoint 演示文稿</vt:lpstr>
      <vt:lpstr>PowerPoint 演示文稿</vt:lpstr>
      <vt:lpstr>PowerPoint 演示文稿</vt:lpstr>
      <vt:lpstr>PowerPoint 演示文稿</vt:lpstr>
      <vt:lpstr>PowerPoint 演示文稿</vt:lpstr>
      <vt:lpstr>未来展望：面向空天地海一体化的确定性网络</vt:lpstr>
      <vt:lpstr>确定性网络技术所面临的挑战</vt:lpstr>
      <vt:lpstr>PowerPoint 演示文稿</vt:lpstr>
    </vt:vector>
  </TitlesOfParts>
  <Company>MC 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黄韬</dc:creator>
  <cp:lastModifiedBy>张 晨</cp:lastModifiedBy>
  <cp:revision>1728</cp:revision>
  <cp:lastPrinted>2019-07-26T13:05:59Z</cp:lastPrinted>
  <dcterms:created xsi:type="dcterms:W3CDTF">2006-10-11T01:45:26Z</dcterms:created>
  <dcterms:modified xsi:type="dcterms:W3CDTF">2019-08-12T17:02:04Z</dcterms:modified>
</cp:coreProperties>
</file>